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97284596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958723734"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1503419891"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805064621"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1046092964"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127023475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43930013" name="Slide Image Placeholder 1"/>
          <p:cNvSpPr>
            <a:spLocks noGrp="1" noRot="1" noChangeAspect="1"/>
          </p:cNvSpPr>
          <p:nvPr>
            <p:ph type="sldImg"/>
          </p:nvPr>
        </p:nvSpPr>
        <p:spPr bwMode="auto"/>
      </p:sp>
      <p:sp>
        <p:nvSpPr>
          <p:cNvPr id="843050881" name="Notes Placeholder 2"/>
          <p:cNvSpPr>
            <a:spLocks noGrp="1"/>
          </p:cNvSpPr>
          <p:nvPr>
            <p:ph type="body" idx="1"/>
          </p:nvPr>
        </p:nvSpPr>
        <p:spPr bwMode="auto"/>
        <p:txBody>
          <a:bodyPr/>
          <a:lstStyle/>
          <a:p>
            <a:pPr>
              <a:defRPr/>
            </a:pPr>
            <a:endParaRPr/>
          </a:p>
        </p:txBody>
      </p:sp>
      <p:sp>
        <p:nvSpPr>
          <p:cNvPr id="1835012557" name="Slide Number Placeholder 3"/>
          <p:cNvSpPr>
            <a:spLocks noGrp="1"/>
          </p:cNvSpPr>
          <p:nvPr>
            <p:ph type="sldNum" sz="quarter" idx="10"/>
          </p:nvPr>
        </p:nvSpPr>
        <p:spPr bwMode="auto"/>
        <p:txBody>
          <a:bodyPr/>
          <a:lstStyle/>
          <a:p>
            <a:pPr>
              <a:defRPr/>
            </a:pPr>
            <a:fld id="{42093E9A-D687-B361-DF0D-1516D3039627}"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76130134" name="Slide Image Placeholder 1"/>
          <p:cNvSpPr>
            <a:spLocks noGrp="1" noRot="1" noChangeAspect="1"/>
          </p:cNvSpPr>
          <p:nvPr>
            <p:ph type="sldImg"/>
          </p:nvPr>
        </p:nvSpPr>
        <p:spPr bwMode="auto"/>
      </p:sp>
      <p:sp>
        <p:nvSpPr>
          <p:cNvPr id="344157425" name="Notes Placeholder 2"/>
          <p:cNvSpPr>
            <a:spLocks noGrp="1"/>
          </p:cNvSpPr>
          <p:nvPr>
            <p:ph type="body" idx="1"/>
          </p:nvPr>
        </p:nvSpPr>
        <p:spPr bwMode="auto"/>
        <p:txBody>
          <a:bodyPr/>
          <a:lstStyle/>
          <a:p>
            <a:pPr>
              <a:defRPr/>
            </a:pPr>
            <a:endParaRPr/>
          </a:p>
        </p:txBody>
      </p:sp>
      <p:sp>
        <p:nvSpPr>
          <p:cNvPr id="1717501987" name="Slide Number Placeholder 3"/>
          <p:cNvSpPr>
            <a:spLocks noGrp="1"/>
          </p:cNvSpPr>
          <p:nvPr>
            <p:ph type="sldNum" sz="quarter" idx="10"/>
          </p:nvPr>
        </p:nvSpPr>
        <p:spPr bwMode="auto"/>
        <p:txBody>
          <a:bodyPr/>
          <a:lstStyle/>
          <a:p>
            <a:pPr>
              <a:defRPr/>
            </a:pPr>
            <a:fld id="{AE587DDE-CF3C-7124-8FB6-56ED4E330142}"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49664953" name="Slide Image Placeholder 1"/>
          <p:cNvSpPr>
            <a:spLocks noGrp="1" noRot="1" noChangeAspect="1"/>
          </p:cNvSpPr>
          <p:nvPr>
            <p:ph type="sldImg"/>
          </p:nvPr>
        </p:nvSpPr>
        <p:spPr bwMode="auto"/>
      </p:sp>
      <p:sp>
        <p:nvSpPr>
          <p:cNvPr id="463712292" name="Notes Placeholder 2"/>
          <p:cNvSpPr>
            <a:spLocks noGrp="1"/>
          </p:cNvSpPr>
          <p:nvPr>
            <p:ph type="body" idx="1"/>
          </p:nvPr>
        </p:nvSpPr>
        <p:spPr bwMode="auto"/>
        <p:txBody>
          <a:bodyPr/>
          <a:lstStyle/>
          <a:p>
            <a:pPr>
              <a:defRPr/>
            </a:pPr>
            <a:endParaRPr/>
          </a:p>
        </p:txBody>
      </p:sp>
      <p:sp>
        <p:nvSpPr>
          <p:cNvPr id="896927368" name="Slide Number Placeholder 3"/>
          <p:cNvSpPr>
            <a:spLocks noGrp="1"/>
          </p:cNvSpPr>
          <p:nvPr>
            <p:ph type="sldNum" sz="quarter" idx="10"/>
          </p:nvPr>
        </p:nvSpPr>
        <p:spPr bwMode="auto"/>
        <p:txBody>
          <a:bodyPr/>
          <a:lstStyle/>
          <a:p>
            <a:pPr>
              <a:defRPr/>
            </a:pPr>
            <a:fld id="{A32F28D1-1678-051C-12D2-81C7A4848867}"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80940028" name="Slide Image Placeholder 1"/>
          <p:cNvSpPr>
            <a:spLocks noGrp="1" noRot="1" noChangeAspect="1"/>
          </p:cNvSpPr>
          <p:nvPr>
            <p:ph type="sldImg"/>
          </p:nvPr>
        </p:nvSpPr>
        <p:spPr bwMode="auto"/>
      </p:sp>
      <p:sp>
        <p:nvSpPr>
          <p:cNvPr id="1291226010" name="Notes Placeholder 2"/>
          <p:cNvSpPr>
            <a:spLocks noGrp="1"/>
          </p:cNvSpPr>
          <p:nvPr>
            <p:ph type="body" idx="1"/>
          </p:nvPr>
        </p:nvSpPr>
        <p:spPr bwMode="auto"/>
        <p:txBody>
          <a:bodyPr/>
          <a:lstStyle/>
          <a:p>
            <a:pPr>
              <a:defRPr/>
            </a:pPr>
            <a:endParaRPr/>
          </a:p>
        </p:txBody>
      </p:sp>
      <p:sp>
        <p:nvSpPr>
          <p:cNvPr id="1483797554" name="Slide Number Placeholder 3"/>
          <p:cNvSpPr>
            <a:spLocks noGrp="1"/>
          </p:cNvSpPr>
          <p:nvPr>
            <p:ph type="sldNum" sz="quarter" idx="10"/>
          </p:nvPr>
        </p:nvSpPr>
        <p:spPr bwMode="auto"/>
        <p:txBody>
          <a:bodyPr/>
          <a:lstStyle/>
          <a:p>
            <a:pPr>
              <a:defRPr/>
            </a:pPr>
            <a:fld id="{0F0135CC-8116-8B4E-90E6-D0B9BD1CF24A}"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87841363" name="Slide Image Placeholder 1"/>
          <p:cNvSpPr>
            <a:spLocks noGrp="1" noRot="1" noChangeAspect="1"/>
          </p:cNvSpPr>
          <p:nvPr>
            <p:ph type="sldImg"/>
          </p:nvPr>
        </p:nvSpPr>
        <p:spPr bwMode="auto"/>
      </p:sp>
      <p:sp>
        <p:nvSpPr>
          <p:cNvPr id="634446280" name="Notes Placeholder 2"/>
          <p:cNvSpPr>
            <a:spLocks noGrp="1"/>
          </p:cNvSpPr>
          <p:nvPr>
            <p:ph type="body" idx="1"/>
          </p:nvPr>
        </p:nvSpPr>
        <p:spPr bwMode="auto"/>
        <p:txBody>
          <a:bodyPr/>
          <a:lstStyle/>
          <a:p>
            <a:pPr>
              <a:defRPr/>
            </a:pPr>
            <a:endParaRPr/>
          </a:p>
        </p:txBody>
      </p:sp>
      <p:sp>
        <p:nvSpPr>
          <p:cNvPr id="667139580" name="Slide Number Placeholder 3"/>
          <p:cNvSpPr>
            <a:spLocks noGrp="1"/>
          </p:cNvSpPr>
          <p:nvPr>
            <p:ph type="sldNum" sz="quarter" idx="10"/>
          </p:nvPr>
        </p:nvSpPr>
        <p:spPr bwMode="auto"/>
        <p:txBody>
          <a:bodyPr/>
          <a:lstStyle/>
          <a:p>
            <a:pPr>
              <a:defRPr/>
            </a:pPr>
            <a:fld id="{4BC37B46-081A-0EA9-5508-682C611006D1}"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07464355" name="Slide Image Placeholder 1"/>
          <p:cNvSpPr>
            <a:spLocks noGrp="1" noRot="1" noChangeAspect="1"/>
          </p:cNvSpPr>
          <p:nvPr>
            <p:ph type="sldImg"/>
          </p:nvPr>
        </p:nvSpPr>
        <p:spPr bwMode="auto"/>
      </p:sp>
      <p:sp>
        <p:nvSpPr>
          <p:cNvPr id="9576507" name="Notes Placeholder 2"/>
          <p:cNvSpPr>
            <a:spLocks noGrp="1"/>
          </p:cNvSpPr>
          <p:nvPr>
            <p:ph type="body" idx="1"/>
          </p:nvPr>
        </p:nvSpPr>
        <p:spPr bwMode="auto"/>
        <p:txBody>
          <a:bodyPr/>
          <a:lstStyle/>
          <a:p>
            <a:pPr>
              <a:defRPr/>
            </a:pPr>
            <a:endParaRPr/>
          </a:p>
        </p:txBody>
      </p:sp>
      <p:sp>
        <p:nvSpPr>
          <p:cNvPr id="496881254"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6879F43-84B9-5292-0EF3-7A2B0216BD6A}" type="slidenum">
              <a:rPr sz="1200" b="0" i="0" u="none" strike="noStrike" cap="none" spc="0">
                <a:ln>
                  <a:noFill/>
                </a:ln>
                <a:solidFill>
                  <a:prstClr val="black"/>
                </a:solidFill>
                <a:latin typeface="Aptos"/>
                <a:cs typeface="Arial"/>
              </a:rPr>
              <a:t>14</a:t>
            </a:fld>
            <a:endParaRPr sz="1200" b="0" i="0" u="none" strike="noStrike" cap="none" spc="0">
              <a:ln>
                <a:noFill/>
              </a:ln>
              <a:solidFill>
                <a:prstClr val="black"/>
              </a:solidFill>
              <a:latin typeface="Aptos"/>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62716324" name="Slide Image Placeholder 1"/>
          <p:cNvSpPr>
            <a:spLocks noGrp="1" noRot="1" noChangeAspect="1"/>
          </p:cNvSpPr>
          <p:nvPr>
            <p:ph type="sldImg"/>
          </p:nvPr>
        </p:nvSpPr>
        <p:spPr bwMode="auto"/>
      </p:sp>
      <p:sp>
        <p:nvSpPr>
          <p:cNvPr id="1597272528" name="Notes Placeholder 2"/>
          <p:cNvSpPr>
            <a:spLocks noGrp="1"/>
          </p:cNvSpPr>
          <p:nvPr>
            <p:ph type="body" idx="1"/>
          </p:nvPr>
        </p:nvSpPr>
        <p:spPr bwMode="auto"/>
        <p:txBody>
          <a:bodyPr/>
          <a:lstStyle/>
          <a:p>
            <a:pPr>
              <a:defRPr/>
            </a:pPr>
            <a:endParaRPr/>
          </a:p>
        </p:txBody>
      </p:sp>
      <p:sp>
        <p:nvSpPr>
          <p:cNvPr id="2075972308" name="Slide Number Placeholder 3"/>
          <p:cNvSpPr>
            <a:spLocks noGrp="1"/>
          </p:cNvSpPr>
          <p:nvPr>
            <p:ph type="sldNum" sz="quarter" idx="10"/>
          </p:nvPr>
        </p:nvSpPr>
        <p:spPr bwMode="auto"/>
        <p:txBody>
          <a:bodyPr/>
          <a:lstStyle/>
          <a:p>
            <a:pPr>
              <a:defRPr/>
            </a:pPr>
            <a:fld id="{5B17C374-233D-984B-D857-81280D85C8F9}"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5273991" name="Slide Image Placeholder 1"/>
          <p:cNvSpPr>
            <a:spLocks noGrp="1" noRot="1" noChangeAspect="1"/>
          </p:cNvSpPr>
          <p:nvPr>
            <p:ph type="sldImg"/>
          </p:nvPr>
        </p:nvSpPr>
        <p:spPr bwMode="auto"/>
      </p:sp>
      <p:sp>
        <p:nvSpPr>
          <p:cNvPr id="1096301534" name="Notes Placeholder 2"/>
          <p:cNvSpPr>
            <a:spLocks noGrp="1"/>
          </p:cNvSpPr>
          <p:nvPr>
            <p:ph type="body" idx="1"/>
          </p:nvPr>
        </p:nvSpPr>
        <p:spPr bwMode="auto"/>
        <p:txBody>
          <a:bodyPr/>
          <a:lstStyle/>
          <a:p>
            <a:pPr>
              <a:defRPr/>
            </a:pPr>
            <a:endParaRPr/>
          </a:p>
        </p:txBody>
      </p:sp>
      <p:sp>
        <p:nvSpPr>
          <p:cNvPr id="934911016" name="Slide Number Placeholder 3"/>
          <p:cNvSpPr>
            <a:spLocks noGrp="1"/>
          </p:cNvSpPr>
          <p:nvPr>
            <p:ph type="sldNum" sz="quarter" idx="10"/>
          </p:nvPr>
        </p:nvSpPr>
        <p:spPr bwMode="auto"/>
        <p:txBody>
          <a:bodyPr/>
          <a:lstStyle/>
          <a:p>
            <a:pPr>
              <a:defRPr/>
            </a:pPr>
            <a:fld id="{8BFB5838-E867-A66E-C5ED-C70BB8DABE15}"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98584417" name="Slide Image Placeholder 1"/>
          <p:cNvSpPr>
            <a:spLocks noGrp="1" noRot="1" noChangeAspect="1"/>
          </p:cNvSpPr>
          <p:nvPr>
            <p:ph type="sldImg"/>
          </p:nvPr>
        </p:nvSpPr>
        <p:spPr bwMode="auto"/>
      </p:sp>
      <p:sp>
        <p:nvSpPr>
          <p:cNvPr id="1936296858" name="Notes Placeholder 2"/>
          <p:cNvSpPr>
            <a:spLocks noGrp="1"/>
          </p:cNvSpPr>
          <p:nvPr>
            <p:ph type="body" idx="1"/>
          </p:nvPr>
        </p:nvSpPr>
        <p:spPr bwMode="auto"/>
        <p:txBody>
          <a:bodyPr/>
          <a:lstStyle/>
          <a:p>
            <a:pPr>
              <a:defRPr/>
            </a:pPr>
            <a:endParaRPr/>
          </a:p>
        </p:txBody>
      </p:sp>
      <p:sp>
        <p:nvSpPr>
          <p:cNvPr id="363965926" name="Slide Number Placeholder 3"/>
          <p:cNvSpPr>
            <a:spLocks noGrp="1"/>
          </p:cNvSpPr>
          <p:nvPr>
            <p:ph type="sldNum" sz="quarter" idx="10"/>
          </p:nvPr>
        </p:nvSpPr>
        <p:spPr bwMode="auto"/>
        <p:txBody>
          <a:bodyPr/>
          <a:lstStyle/>
          <a:p>
            <a:pPr>
              <a:defRPr/>
            </a:pPr>
            <a:fld id="{C8E720FC-589B-5F97-50BB-E685E6E7AED7}"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3321026" name="Slide Image Placeholder 1"/>
          <p:cNvSpPr>
            <a:spLocks noGrp="1" noRot="1" noChangeAspect="1"/>
          </p:cNvSpPr>
          <p:nvPr>
            <p:ph type="sldImg"/>
          </p:nvPr>
        </p:nvSpPr>
        <p:spPr bwMode="auto"/>
      </p:sp>
      <p:sp>
        <p:nvSpPr>
          <p:cNvPr id="419858739" name="Notes Placeholder 2"/>
          <p:cNvSpPr>
            <a:spLocks noGrp="1"/>
          </p:cNvSpPr>
          <p:nvPr>
            <p:ph type="body" idx="1"/>
          </p:nvPr>
        </p:nvSpPr>
        <p:spPr bwMode="auto"/>
        <p:txBody>
          <a:bodyPr/>
          <a:lstStyle/>
          <a:p>
            <a:pPr>
              <a:defRPr/>
            </a:pPr>
            <a:endParaRPr/>
          </a:p>
        </p:txBody>
      </p:sp>
      <p:sp>
        <p:nvSpPr>
          <p:cNvPr id="908681489" name="Slide Number Placeholder 3"/>
          <p:cNvSpPr>
            <a:spLocks noGrp="1"/>
          </p:cNvSpPr>
          <p:nvPr>
            <p:ph type="sldNum" sz="quarter" idx="10"/>
          </p:nvPr>
        </p:nvSpPr>
        <p:spPr bwMode="auto"/>
        <p:txBody>
          <a:bodyPr/>
          <a:lstStyle/>
          <a:p>
            <a:pPr>
              <a:defRPr/>
            </a:pPr>
            <a:fld id="{C8E720FC-589B-5F97-50BB-E685E6E7AED7}"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94929024" name="Slide Image Placeholder 1"/>
          <p:cNvSpPr>
            <a:spLocks noGrp="1" noRot="1" noChangeAspect="1"/>
          </p:cNvSpPr>
          <p:nvPr>
            <p:ph type="sldImg"/>
          </p:nvPr>
        </p:nvSpPr>
        <p:spPr bwMode="auto"/>
      </p:sp>
      <p:sp>
        <p:nvSpPr>
          <p:cNvPr id="1616914696" name="Notes Placeholder 2"/>
          <p:cNvSpPr>
            <a:spLocks noGrp="1"/>
          </p:cNvSpPr>
          <p:nvPr>
            <p:ph type="body" idx="1"/>
          </p:nvPr>
        </p:nvSpPr>
        <p:spPr bwMode="auto"/>
        <p:txBody>
          <a:bodyPr/>
          <a:lstStyle/>
          <a:p>
            <a:pPr>
              <a:defRPr/>
            </a:pPr>
            <a:endParaRPr/>
          </a:p>
        </p:txBody>
      </p:sp>
      <p:sp>
        <p:nvSpPr>
          <p:cNvPr id="934629973" name="Slide Number Placeholder 3"/>
          <p:cNvSpPr>
            <a:spLocks noGrp="1"/>
          </p:cNvSpPr>
          <p:nvPr>
            <p:ph type="sldNum" sz="quarter" idx="10"/>
          </p:nvPr>
        </p:nvSpPr>
        <p:spPr bwMode="auto"/>
        <p:txBody>
          <a:bodyPr/>
          <a:lstStyle/>
          <a:p>
            <a:pPr>
              <a:defRPr/>
            </a:pPr>
            <a:fld id="{F0F1F572-67F8-3FB1-A468-29882AD6F3BF}"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71486052" name="Slide Image Placeholder 1"/>
          <p:cNvSpPr>
            <a:spLocks noGrp="1" noRot="1" noChangeAspect="1"/>
          </p:cNvSpPr>
          <p:nvPr>
            <p:ph type="sldImg"/>
          </p:nvPr>
        </p:nvSpPr>
        <p:spPr bwMode="auto"/>
      </p:sp>
      <p:sp>
        <p:nvSpPr>
          <p:cNvPr id="1352917999" name="Notes Placeholder 2"/>
          <p:cNvSpPr>
            <a:spLocks noGrp="1"/>
          </p:cNvSpPr>
          <p:nvPr>
            <p:ph type="body" idx="1"/>
          </p:nvPr>
        </p:nvSpPr>
        <p:spPr bwMode="auto"/>
        <p:txBody>
          <a:bodyPr/>
          <a:lstStyle/>
          <a:p>
            <a:pPr>
              <a:defRPr/>
            </a:pPr>
            <a:endParaRPr/>
          </a:p>
        </p:txBody>
      </p:sp>
      <p:sp>
        <p:nvSpPr>
          <p:cNvPr id="1037125159" name="Slide Number Placeholder 3"/>
          <p:cNvSpPr>
            <a:spLocks noGrp="1"/>
          </p:cNvSpPr>
          <p:nvPr>
            <p:ph type="sldNum" sz="quarter" idx="10"/>
          </p:nvPr>
        </p:nvSpPr>
        <p:spPr bwMode="auto"/>
        <p:txBody>
          <a:bodyPr/>
          <a:lstStyle/>
          <a:p>
            <a:pPr>
              <a:defRPr/>
            </a:pPr>
            <a:fld id="{C200AD39-83EF-3C38-7452-01239E42B2D9}"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98655851" name="Slide Image Placeholder 1"/>
          <p:cNvSpPr>
            <a:spLocks noGrp="1" noRot="1" noChangeAspect="1"/>
          </p:cNvSpPr>
          <p:nvPr>
            <p:ph type="sldImg"/>
          </p:nvPr>
        </p:nvSpPr>
        <p:spPr bwMode="auto"/>
      </p:sp>
      <p:sp>
        <p:nvSpPr>
          <p:cNvPr id="520591096" name="Notes Placeholder 2"/>
          <p:cNvSpPr>
            <a:spLocks noGrp="1"/>
          </p:cNvSpPr>
          <p:nvPr>
            <p:ph type="body" idx="1"/>
          </p:nvPr>
        </p:nvSpPr>
        <p:spPr bwMode="auto"/>
        <p:txBody>
          <a:bodyPr/>
          <a:lstStyle/>
          <a:p>
            <a:pPr>
              <a:defRPr/>
            </a:pPr>
            <a:endParaRPr/>
          </a:p>
        </p:txBody>
      </p:sp>
      <p:sp>
        <p:nvSpPr>
          <p:cNvPr id="595544317" name="Slide Number Placeholder 3"/>
          <p:cNvSpPr>
            <a:spLocks noGrp="1"/>
          </p:cNvSpPr>
          <p:nvPr>
            <p:ph type="sldNum" sz="quarter" idx="10"/>
          </p:nvPr>
        </p:nvSpPr>
        <p:spPr bwMode="auto"/>
        <p:txBody>
          <a:bodyPr/>
          <a:lstStyle/>
          <a:p>
            <a:pPr>
              <a:defRPr/>
            </a:pPr>
            <a:fld id="{CFD148B3-8E46-D3A5-1617-AC80D57B4889}"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62742760" name="Slide Image Placeholder 1"/>
          <p:cNvSpPr>
            <a:spLocks noGrp="1" noRot="1" noChangeAspect="1"/>
          </p:cNvSpPr>
          <p:nvPr>
            <p:ph type="sldImg"/>
          </p:nvPr>
        </p:nvSpPr>
        <p:spPr bwMode="auto"/>
      </p:sp>
      <p:sp>
        <p:nvSpPr>
          <p:cNvPr id="1649857559" name="Notes Placeholder 2"/>
          <p:cNvSpPr>
            <a:spLocks noGrp="1"/>
          </p:cNvSpPr>
          <p:nvPr>
            <p:ph type="body" idx="1"/>
          </p:nvPr>
        </p:nvSpPr>
        <p:spPr bwMode="auto"/>
        <p:txBody>
          <a:bodyPr/>
          <a:lstStyle/>
          <a:p>
            <a:pPr>
              <a:defRPr/>
            </a:pPr>
            <a:endParaRPr/>
          </a:p>
        </p:txBody>
      </p:sp>
      <p:sp>
        <p:nvSpPr>
          <p:cNvPr id="1100275187" name="Slide Number Placeholder 3"/>
          <p:cNvSpPr>
            <a:spLocks noGrp="1"/>
          </p:cNvSpPr>
          <p:nvPr>
            <p:ph type="sldNum" sz="quarter" idx="10"/>
          </p:nvPr>
        </p:nvSpPr>
        <p:spPr bwMode="auto"/>
        <p:txBody>
          <a:bodyPr/>
          <a:lstStyle/>
          <a:p>
            <a:pPr>
              <a:defRPr/>
            </a:pPr>
            <a:fld id="{A9437CDB-6BF0-91FC-612A-93C36067FD93}" type="slidenum">
              <a:rPr/>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86983786" name="Slide Image Placeholder 1"/>
          <p:cNvSpPr>
            <a:spLocks noGrp="1" noRot="1" noChangeAspect="1"/>
          </p:cNvSpPr>
          <p:nvPr>
            <p:ph type="sldImg"/>
          </p:nvPr>
        </p:nvSpPr>
        <p:spPr bwMode="auto"/>
      </p:sp>
      <p:sp>
        <p:nvSpPr>
          <p:cNvPr id="760401187" name="Notes Placeholder 2"/>
          <p:cNvSpPr>
            <a:spLocks noGrp="1"/>
          </p:cNvSpPr>
          <p:nvPr>
            <p:ph type="body" idx="1"/>
          </p:nvPr>
        </p:nvSpPr>
        <p:spPr bwMode="auto"/>
        <p:txBody>
          <a:bodyPr/>
          <a:lstStyle/>
          <a:p>
            <a:pPr>
              <a:defRPr/>
            </a:pPr>
            <a:endParaRPr/>
          </a:p>
        </p:txBody>
      </p:sp>
      <p:sp>
        <p:nvSpPr>
          <p:cNvPr id="795762490" name="Slide Number Placeholder 3"/>
          <p:cNvSpPr>
            <a:spLocks noGrp="1"/>
          </p:cNvSpPr>
          <p:nvPr>
            <p:ph type="sldNum" sz="quarter" idx="10"/>
          </p:nvPr>
        </p:nvSpPr>
        <p:spPr bwMode="auto"/>
        <p:txBody>
          <a:bodyPr/>
          <a:lstStyle/>
          <a:p>
            <a:pPr>
              <a:defRPr/>
            </a:pPr>
            <a:fld id="{E34D88B1-738B-532F-709D-324438682680}"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39736131" name="Slide Image Placeholder 1"/>
          <p:cNvSpPr>
            <a:spLocks noGrp="1" noRot="1" noChangeAspect="1"/>
          </p:cNvSpPr>
          <p:nvPr>
            <p:ph type="sldImg"/>
          </p:nvPr>
        </p:nvSpPr>
        <p:spPr bwMode="auto"/>
      </p:sp>
      <p:sp>
        <p:nvSpPr>
          <p:cNvPr id="885305343" name="Notes Placeholder 2"/>
          <p:cNvSpPr>
            <a:spLocks noGrp="1"/>
          </p:cNvSpPr>
          <p:nvPr>
            <p:ph type="body" idx="1"/>
          </p:nvPr>
        </p:nvSpPr>
        <p:spPr bwMode="auto"/>
        <p:txBody>
          <a:bodyPr/>
          <a:lstStyle/>
          <a:p>
            <a:pPr>
              <a:defRPr/>
            </a:pPr>
            <a:endParaRPr/>
          </a:p>
        </p:txBody>
      </p:sp>
      <p:sp>
        <p:nvSpPr>
          <p:cNvPr id="897416790" name="Slide Number Placeholder 3"/>
          <p:cNvSpPr>
            <a:spLocks noGrp="1"/>
          </p:cNvSpPr>
          <p:nvPr>
            <p:ph type="sldNum" sz="quarter" idx="10"/>
          </p:nvPr>
        </p:nvSpPr>
        <p:spPr bwMode="auto"/>
        <p:txBody>
          <a:bodyPr/>
          <a:lstStyle/>
          <a:p>
            <a:pPr>
              <a:defRPr/>
            </a:pPr>
            <a:fld id="{70DB1A4A-C91D-39CA-971E-5F71CF1B9780}"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68418035" name="Slide Image Placeholder 1"/>
          <p:cNvSpPr>
            <a:spLocks noGrp="1" noRot="1" noChangeAspect="1"/>
          </p:cNvSpPr>
          <p:nvPr>
            <p:ph type="sldImg"/>
          </p:nvPr>
        </p:nvSpPr>
        <p:spPr bwMode="auto"/>
      </p:sp>
      <p:sp>
        <p:nvSpPr>
          <p:cNvPr id="1338803478" name="Notes Placeholder 2"/>
          <p:cNvSpPr>
            <a:spLocks noGrp="1"/>
          </p:cNvSpPr>
          <p:nvPr>
            <p:ph type="body" idx="1"/>
          </p:nvPr>
        </p:nvSpPr>
        <p:spPr bwMode="auto"/>
        <p:txBody>
          <a:bodyPr/>
          <a:lstStyle/>
          <a:p>
            <a:pPr>
              <a:defRPr/>
            </a:pPr>
            <a:endParaRPr/>
          </a:p>
        </p:txBody>
      </p:sp>
      <p:sp>
        <p:nvSpPr>
          <p:cNvPr id="60296682" name="Slide Number Placeholder 3"/>
          <p:cNvSpPr>
            <a:spLocks noGrp="1"/>
          </p:cNvSpPr>
          <p:nvPr>
            <p:ph type="sldNum" sz="quarter" idx="10"/>
          </p:nvPr>
        </p:nvSpPr>
        <p:spPr bwMode="auto"/>
        <p:txBody>
          <a:bodyPr/>
          <a:lstStyle/>
          <a:p>
            <a:pPr>
              <a:defRPr/>
            </a:pPr>
            <a:fld id="{5F8394E9-2D66-BF4F-D231-9907C39D8AC7}"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54916056" name="Slide Image Placeholder 1"/>
          <p:cNvSpPr>
            <a:spLocks noGrp="1" noRot="1" noChangeAspect="1"/>
          </p:cNvSpPr>
          <p:nvPr>
            <p:ph type="sldImg"/>
          </p:nvPr>
        </p:nvSpPr>
        <p:spPr bwMode="auto"/>
      </p:sp>
      <p:sp>
        <p:nvSpPr>
          <p:cNvPr id="1581769516" name="Notes Placeholder 2"/>
          <p:cNvSpPr>
            <a:spLocks noGrp="1"/>
          </p:cNvSpPr>
          <p:nvPr>
            <p:ph type="body" idx="1"/>
          </p:nvPr>
        </p:nvSpPr>
        <p:spPr bwMode="auto"/>
        <p:txBody>
          <a:bodyPr/>
          <a:lstStyle/>
          <a:p>
            <a:pPr>
              <a:defRPr/>
            </a:pPr>
            <a:endParaRPr/>
          </a:p>
        </p:txBody>
      </p:sp>
      <p:sp>
        <p:nvSpPr>
          <p:cNvPr id="1480670696" name="Slide Number Placeholder 3"/>
          <p:cNvSpPr>
            <a:spLocks noGrp="1"/>
          </p:cNvSpPr>
          <p:nvPr>
            <p:ph type="sldNum" sz="quarter" idx="10"/>
          </p:nvPr>
        </p:nvSpPr>
        <p:spPr bwMode="auto"/>
        <p:txBody>
          <a:bodyPr/>
          <a:lstStyle/>
          <a:p>
            <a:pPr>
              <a:defRPr/>
            </a:pPr>
            <a:fld id="{A3257AFC-0EA4-3CDC-225D-50ECECE4EA07}"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5717282" name="Slide Image Placeholder 1"/>
          <p:cNvSpPr>
            <a:spLocks noGrp="1" noRot="1" noChangeAspect="1"/>
          </p:cNvSpPr>
          <p:nvPr>
            <p:ph type="sldImg"/>
          </p:nvPr>
        </p:nvSpPr>
        <p:spPr bwMode="auto"/>
      </p:sp>
      <p:sp>
        <p:nvSpPr>
          <p:cNvPr id="776261840" name="Notes Placeholder 2"/>
          <p:cNvSpPr>
            <a:spLocks noGrp="1"/>
          </p:cNvSpPr>
          <p:nvPr>
            <p:ph type="body" idx="1"/>
          </p:nvPr>
        </p:nvSpPr>
        <p:spPr bwMode="auto"/>
        <p:txBody>
          <a:bodyPr/>
          <a:lstStyle/>
          <a:p>
            <a:pPr>
              <a:defRPr/>
            </a:pPr>
            <a:endParaRPr/>
          </a:p>
        </p:txBody>
      </p:sp>
      <p:sp>
        <p:nvSpPr>
          <p:cNvPr id="400612346" name="Slide Number Placeholder 3"/>
          <p:cNvSpPr>
            <a:spLocks noGrp="1"/>
          </p:cNvSpPr>
          <p:nvPr>
            <p:ph type="sldNum" sz="quarter" idx="10"/>
          </p:nvPr>
        </p:nvSpPr>
        <p:spPr bwMode="auto"/>
        <p:txBody>
          <a:bodyPr/>
          <a:lstStyle/>
          <a:p>
            <a:pPr>
              <a:defRPr/>
            </a:pPr>
            <a:fld id="{90C68FA1-A80C-554B-E03B-89ED0FC80EF6}"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72092552" name="Slide Image Placeholder 1"/>
          <p:cNvSpPr>
            <a:spLocks noGrp="1" noRot="1" noChangeAspect="1"/>
          </p:cNvSpPr>
          <p:nvPr>
            <p:ph type="sldImg"/>
          </p:nvPr>
        </p:nvSpPr>
        <p:spPr bwMode="auto"/>
      </p:sp>
      <p:sp>
        <p:nvSpPr>
          <p:cNvPr id="2093854895" name="Notes Placeholder 2"/>
          <p:cNvSpPr>
            <a:spLocks noGrp="1"/>
          </p:cNvSpPr>
          <p:nvPr>
            <p:ph type="body" idx="1"/>
          </p:nvPr>
        </p:nvSpPr>
        <p:spPr bwMode="auto"/>
        <p:txBody>
          <a:bodyPr/>
          <a:lstStyle/>
          <a:p>
            <a:pPr>
              <a:defRPr/>
            </a:pPr>
            <a:endParaRPr/>
          </a:p>
        </p:txBody>
      </p:sp>
      <p:sp>
        <p:nvSpPr>
          <p:cNvPr id="1899603216"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6879F43-84B9-5292-0EF3-7A2B0216BD6A}" type="slidenum">
              <a:rPr sz="1200" b="0" i="0" u="none" strike="noStrike" cap="none" spc="0">
                <a:ln>
                  <a:noFill/>
                </a:ln>
                <a:solidFill>
                  <a:prstClr val="black"/>
                </a:solidFill>
                <a:latin typeface="Aptos"/>
                <a:cs typeface="Arial"/>
              </a:rPr>
              <a:t>8</a:t>
            </a:fld>
            <a:endParaRPr sz="1200" b="0" i="0" u="none" strike="noStrike" cap="none" spc="0">
              <a:ln>
                <a:noFill/>
              </a:ln>
              <a:solidFill>
                <a:prstClr val="black"/>
              </a:solidFill>
              <a:latin typeface="Aptos"/>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89355207" name="Slide Image Placeholder 1"/>
          <p:cNvSpPr>
            <a:spLocks noGrp="1" noRot="1" noChangeAspect="1"/>
          </p:cNvSpPr>
          <p:nvPr>
            <p:ph type="sldImg"/>
          </p:nvPr>
        </p:nvSpPr>
        <p:spPr bwMode="auto"/>
      </p:sp>
      <p:sp>
        <p:nvSpPr>
          <p:cNvPr id="939025249" name="Notes Placeholder 2"/>
          <p:cNvSpPr>
            <a:spLocks noGrp="1"/>
          </p:cNvSpPr>
          <p:nvPr>
            <p:ph type="body" idx="1"/>
          </p:nvPr>
        </p:nvSpPr>
        <p:spPr bwMode="auto"/>
        <p:txBody>
          <a:bodyPr/>
          <a:lstStyle/>
          <a:p>
            <a:pPr>
              <a:defRPr/>
            </a:pPr>
            <a:endParaRPr/>
          </a:p>
        </p:txBody>
      </p:sp>
      <p:sp>
        <p:nvSpPr>
          <p:cNvPr id="753375909" name="Slide Number Placeholder 3"/>
          <p:cNvSpPr>
            <a:spLocks noGrp="1"/>
          </p:cNvSpPr>
          <p:nvPr>
            <p:ph type="sldNum" sz="quarter" idx="10"/>
          </p:nvPr>
        </p:nvSpPr>
        <p:spPr bwMode="auto"/>
        <p:txBody>
          <a:bodyPr/>
          <a:lstStyle/>
          <a:p>
            <a:pPr>
              <a:defRPr/>
            </a:pPr>
            <a:fld id="{5B17C374-233D-984B-D857-81280D85C8F9}"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1382482647"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1817629652"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2062258521" name="Datumsplatzhalter 3"/>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1297622962" name="Fußzeilenplatzhalter 4"/>
          <p:cNvSpPr>
            <a:spLocks noGrp="1"/>
          </p:cNvSpPr>
          <p:nvPr>
            <p:ph type="ftr" sz="quarter" idx="11"/>
          </p:nvPr>
        </p:nvSpPr>
        <p:spPr bwMode="auto"/>
        <p:txBody>
          <a:bodyPr/>
          <a:lstStyle/>
          <a:p>
            <a:pPr>
              <a:defRPr/>
            </a:pPr>
            <a:endParaRPr lang="de-DE"/>
          </a:p>
        </p:txBody>
      </p:sp>
      <p:sp>
        <p:nvSpPr>
          <p:cNvPr id="171579299"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1779790169" name="Titel 1"/>
          <p:cNvSpPr>
            <a:spLocks noGrp="1"/>
          </p:cNvSpPr>
          <p:nvPr>
            <p:ph type="title"/>
          </p:nvPr>
        </p:nvSpPr>
        <p:spPr bwMode="auto"/>
        <p:txBody>
          <a:bodyPr/>
          <a:lstStyle/>
          <a:p>
            <a:pPr>
              <a:defRPr/>
            </a:pPr>
            <a:r>
              <a:rPr lang="de-DE"/>
              <a:t>Mastertitelformat bearbeiten</a:t>
            </a:r>
            <a:endParaRPr/>
          </a:p>
        </p:txBody>
      </p:sp>
      <p:sp>
        <p:nvSpPr>
          <p:cNvPr id="1083245807"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37310029" name="Datumsplatzhalter 3"/>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28729812" name="Fußzeilenplatzhalter 4"/>
          <p:cNvSpPr>
            <a:spLocks noGrp="1"/>
          </p:cNvSpPr>
          <p:nvPr>
            <p:ph type="ftr" sz="quarter" idx="11"/>
          </p:nvPr>
        </p:nvSpPr>
        <p:spPr bwMode="auto"/>
        <p:txBody>
          <a:bodyPr/>
          <a:lstStyle/>
          <a:p>
            <a:pPr>
              <a:defRPr/>
            </a:pPr>
            <a:endParaRPr lang="de-DE"/>
          </a:p>
        </p:txBody>
      </p:sp>
      <p:sp>
        <p:nvSpPr>
          <p:cNvPr id="1648638783"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1445565501"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942777606"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13506060" name="Datumsplatzhalter 3"/>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167980073" name="Fußzeilenplatzhalter 4"/>
          <p:cNvSpPr>
            <a:spLocks noGrp="1"/>
          </p:cNvSpPr>
          <p:nvPr>
            <p:ph type="ftr" sz="quarter" idx="11"/>
          </p:nvPr>
        </p:nvSpPr>
        <p:spPr bwMode="auto"/>
        <p:txBody>
          <a:bodyPr/>
          <a:lstStyle/>
          <a:p>
            <a:pPr>
              <a:defRPr/>
            </a:pPr>
            <a:endParaRPr lang="de-DE"/>
          </a:p>
        </p:txBody>
      </p:sp>
      <p:sp>
        <p:nvSpPr>
          <p:cNvPr id="1860460013"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43073710" name="Titel 1"/>
          <p:cNvSpPr>
            <a:spLocks noGrp="1"/>
          </p:cNvSpPr>
          <p:nvPr>
            <p:ph type="title"/>
          </p:nvPr>
        </p:nvSpPr>
        <p:spPr bwMode="auto"/>
        <p:txBody>
          <a:bodyPr/>
          <a:lstStyle/>
          <a:p>
            <a:pPr>
              <a:defRPr/>
            </a:pPr>
            <a:r>
              <a:rPr lang="de-DE"/>
              <a:t>Mastertitelformat bearbeiten</a:t>
            </a:r>
            <a:endParaRPr/>
          </a:p>
        </p:txBody>
      </p:sp>
      <p:sp>
        <p:nvSpPr>
          <p:cNvPr id="1937639091"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12088852" name="Datumsplatzhalter 3"/>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351229344" name="Fußzeilenplatzhalter 4"/>
          <p:cNvSpPr>
            <a:spLocks noGrp="1"/>
          </p:cNvSpPr>
          <p:nvPr>
            <p:ph type="ftr" sz="quarter" idx="11"/>
          </p:nvPr>
        </p:nvSpPr>
        <p:spPr bwMode="auto"/>
        <p:txBody>
          <a:bodyPr/>
          <a:lstStyle/>
          <a:p>
            <a:pPr>
              <a:defRPr/>
            </a:pPr>
            <a:endParaRPr lang="de-DE"/>
          </a:p>
        </p:txBody>
      </p:sp>
      <p:sp>
        <p:nvSpPr>
          <p:cNvPr id="44992431"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1887892830"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681588281"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1340779476" name="Datumsplatzhalter 3"/>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1276157248" name="Fußzeilenplatzhalter 4"/>
          <p:cNvSpPr>
            <a:spLocks noGrp="1"/>
          </p:cNvSpPr>
          <p:nvPr>
            <p:ph type="ftr" sz="quarter" idx="11"/>
          </p:nvPr>
        </p:nvSpPr>
        <p:spPr bwMode="auto"/>
        <p:txBody>
          <a:bodyPr/>
          <a:lstStyle/>
          <a:p>
            <a:pPr>
              <a:defRPr/>
            </a:pPr>
            <a:endParaRPr lang="de-DE"/>
          </a:p>
        </p:txBody>
      </p:sp>
      <p:sp>
        <p:nvSpPr>
          <p:cNvPr id="838352921"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1074717525" name="Titel 1"/>
          <p:cNvSpPr>
            <a:spLocks noGrp="1"/>
          </p:cNvSpPr>
          <p:nvPr>
            <p:ph type="title"/>
          </p:nvPr>
        </p:nvSpPr>
        <p:spPr bwMode="auto"/>
        <p:txBody>
          <a:bodyPr/>
          <a:lstStyle/>
          <a:p>
            <a:pPr>
              <a:defRPr/>
            </a:pPr>
            <a:r>
              <a:rPr lang="de-DE"/>
              <a:t>Mastertitelformat bearbeiten</a:t>
            </a:r>
            <a:endParaRPr/>
          </a:p>
        </p:txBody>
      </p:sp>
      <p:sp>
        <p:nvSpPr>
          <p:cNvPr id="540168027"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25774607"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47385464" name="Datumsplatzhalter 4"/>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1927791092" name="Fußzeilenplatzhalter 5"/>
          <p:cNvSpPr>
            <a:spLocks noGrp="1"/>
          </p:cNvSpPr>
          <p:nvPr>
            <p:ph type="ftr" sz="quarter" idx="11"/>
          </p:nvPr>
        </p:nvSpPr>
        <p:spPr bwMode="auto"/>
        <p:txBody>
          <a:bodyPr/>
          <a:lstStyle/>
          <a:p>
            <a:pPr>
              <a:defRPr/>
            </a:pPr>
            <a:endParaRPr lang="de-DE"/>
          </a:p>
        </p:txBody>
      </p:sp>
      <p:sp>
        <p:nvSpPr>
          <p:cNvPr id="713175690"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770428794"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146339034"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85951620"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29028819"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1058783987"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32540503" name="Datumsplatzhalter 6"/>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1503707864" name="Fußzeilenplatzhalter 7"/>
          <p:cNvSpPr>
            <a:spLocks noGrp="1"/>
          </p:cNvSpPr>
          <p:nvPr>
            <p:ph type="ftr" sz="quarter" idx="11"/>
          </p:nvPr>
        </p:nvSpPr>
        <p:spPr bwMode="auto"/>
        <p:txBody>
          <a:bodyPr/>
          <a:lstStyle/>
          <a:p>
            <a:pPr>
              <a:defRPr/>
            </a:pPr>
            <a:endParaRPr lang="de-DE"/>
          </a:p>
        </p:txBody>
      </p:sp>
      <p:sp>
        <p:nvSpPr>
          <p:cNvPr id="2061109997" name="Foliennummernplatzhalter 8"/>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1485417519" name="Titel 1"/>
          <p:cNvSpPr>
            <a:spLocks noGrp="1"/>
          </p:cNvSpPr>
          <p:nvPr>
            <p:ph type="title"/>
          </p:nvPr>
        </p:nvSpPr>
        <p:spPr bwMode="auto"/>
        <p:txBody>
          <a:bodyPr/>
          <a:lstStyle/>
          <a:p>
            <a:pPr>
              <a:defRPr/>
            </a:pPr>
            <a:r>
              <a:rPr lang="de-DE"/>
              <a:t>Mastertitelformat bearbeiten</a:t>
            </a:r>
            <a:endParaRPr/>
          </a:p>
        </p:txBody>
      </p:sp>
      <p:sp>
        <p:nvSpPr>
          <p:cNvPr id="1277568683" name="Datumsplatzhalter 2"/>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1158400021" name="Fußzeilenplatzhalter 3"/>
          <p:cNvSpPr>
            <a:spLocks noGrp="1"/>
          </p:cNvSpPr>
          <p:nvPr>
            <p:ph type="ftr" sz="quarter" idx="11"/>
          </p:nvPr>
        </p:nvSpPr>
        <p:spPr bwMode="auto"/>
        <p:txBody>
          <a:bodyPr/>
          <a:lstStyle/>
          <a:p>
            <a:pPr>
              <a:defRPr/>
            </a:pPr>
            <a:endParaRPr lang="de-DE"/>
          </a:p>
        </p:txBody>
      </p:sp>
      <p:sp>
        <p:nvSpPr>
          <p:cNvPr id="669739668" name="Foliennummernplatzhalter 4"/>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045719712" name="Datumsplatzhalter 1"/>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825257594" name="Fußzeilenplatzhalter 2"/>
          <p:cNvSpPr>
            <a:spLocks noGrp="1"/>
          </p:cNvSpPr>
          <p:nvPr>
            <p:ph type="ftr" sz="quarter" idx="11"/>
          </p:nvPr>
        </p:nvSpPr>
        <p:spPr bwMode="auto"/>
        <p:txBody>
          <a:bodyPr/>
          <a:lstStyle/>
          <a:p>
            <a:pPr>
              <a:defRPr/>
            </a:pPr>
            <a:endParaRPr lang="de-DE"/>
          </a:p>
        </p:txBody>
      </p:sp>
      <p:sp>
        <p:nvSpPr>
          <p:cNvPr id="1873565780" name="Foliennummernplatzhalter 3"/>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520169697"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581233171"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29462208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873249346" name="Datumsplatzhalter 4"/>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279147972" name="Fußzeilenplatzhalter 5"/>
          <p:cNvSpPr>
            <a:spLocks noGrp="1"/>
          </p:cNvSpPr>
          <p:nvPr>
            <p:ph type="ftr" sz="quarter" idx="11"/>
          </p:nvPr>
        </p:nvSpPr>
        <p:spPr bwMode="auto"/>
        <p:txBody>
          <a:bodyPr/>
          <a:lstStyle/>
          <a:p>
            <a:pPr>
              <a:defRPr/>
            </a:pPr>
            <a:endParaRPr lang="de-DE"/>
          </a:p>
        </p:txBody>
      </p:sp>
      <p:sp>
        <p:nvSpPr>
          <p:cNvPr id="1595451538"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366643441"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1423102235"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960131901"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1546308234" name="Datumsplatzhalter 4"/>
          <p:cNvSpPr>
            <a:spLocks noGrp="1"/>
          </p:cNvSpPr>
          <p:nvPr>
            <p:ph type="dt" sz="half" idx="10"/>
          </p:nvPr>
        </p:nvSpPr>
        <p:spPr bwMode="auto"/>
        <p:txBody>
          <a:bodyPr/>
          <a:lstStyle/>
          <a:p>
            <a:pPr>
              <a:defRPr/>
            </a:pPr>
            <a:fld id="{4AEEDB60-BAD9-4F3B-94C8-B8A1845BA0E1}" type="datetimeFigureOut">
              <a:rPr lang="de-DE"/>
              <a:t>19.05.2026</a:t>
            </a:fld>
            <a:endParaRPr lang="de-DE"/>
          </a:p>
        </p:txBody>
      </p:sp>
      <p:sp>
        <p:nvSpPr>
          <p:cNvPr id="47939846" name="Fußzeilenplatzhalter 5"/>
          <p:cNvSpPr>
            <a:spLocks noGrp="1"/>
          </p:cNvSpPr>
          <p:nvPr>
            <p:ph type="ftr" sz="quarter" idx="11"/>
          </p:nvPr>
        </p:nvSpPr>
        <p:spPr bwMode="auto"/>
        <p:txBody>
          <a:bodyPr/>
          <a:lstStyle/>
          <a:p>
            <a:pPr>
              <a:defRPr/>
            </a:pPr>
            <a:endParaRPr lang="de-DE"/>
          </a:p>
        </p:txBody>
      </p:sp>
      <p:sp>
        <p:nvSpPr>
          <p:cNvPr id="501366139"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961077395"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2084275835"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252098185"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EEDB60-BAD9-4F3B-94C8-B8A1845BA0E1}" type="datetimeFigureOut">
              <a:rPr lang="de-DE"/>
              <a:t>19.05.2026</a:t>
            </a:fld>
            <a:endParaRPr lang="de-DE"/>
          </a:p>
        </p:txBody>
      </p:sp>
      <p:sp>
        <p:nvSpPr>
          <p:cNvPr id="1143125286"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1459799353"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DA3D63-00D0-44B3-94DB-BCB9419842D0}"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ts val="0"/>
        </a:spcBef>
        <a:buNone/>
        <a:defRPr sz="44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isb.bayern.de/fileadmin/user_upload/Grundsatzabteilung/Individuelle_Foerderung/Individuelle_Unterstuetzung/Handbuch_Individuelle_Unterstuetzung_Nachteilsausgleich_Notenschutz_2024-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km.bayern.de/download/4-25-12/Bayerns_Schulen_in_Zahlen_2024-2025_Onlineausgabe.pdf" TargetMode="External"/><Relationship Id="rId5" Type="http://schemas.openxmlformats.org/officeDocument/2006/relationships/hyperlink" Target="https://www.isb.bayern.de/fileadmin/user_upload/Qualitaetsagentur/Bildungsberichte/bildungsbericht_bayern_2021.pdf" TargetMode="External"/><Relationship Id="rId4" Type="http://schemas.openxmlformats.org/officeDocument/2006/relationships/hyperlink" Target="https://www.edu.lmu.de/spe/int_schulent/2_sprache/22_deutsch/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willkommen.schule.bayern.de/mit-daz-schuelerinnen-und-schuelern-sprachlich-arbeiten/materia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friedrich-verlag.de/shop/deutschunterricht-im-mehrsprachigen-klassenzimmer-31232?wkz=209023&amp;gad_source=1&amp;gclid=EAIaIQobChMI65eN2eH8jAMV4J6DBx1ZGgEcEAQYCCABEgKkivD_BwE" TargetMode="External"/><Relationship Id="rId3" Type="http://schemas.openxmlformats.org/officeDocument/2006/relationships/image" Target="../media/image4.jpg"/><Relationship Id="rId7" Type="http://schemas.openxmlformats.org/officeDocument/2006/relationships/hyperlink" Target="https://www.cornelsen.de/produkte/didaktik-fuer-die-grundschule-deutsch-als-zweitsprache-2-auflage-buch-9783589163960?adword=Google-KID_22280220705-(DE:smecPMax)+Rest+-+Prio+2+-+PSP_0104-KMM00001_PX/AID_-/&amp;gclsrc=aw.ds&amp;gad_source=1&amp;gclid=EAIaIQobChMI65eN2eH8jAMV4J6DBx1ZGgEcEAQYAiABEgJZnfD_Bw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doc.hu-berlin.de/collections/30a0961c-b32a-4632-ae6f-6a5ec122acf7" TargetMode="External"/><Relationship Id="rId5" Type="http://schemas.openxmlformats.org/officeDocument/2006/relationships/hyperlink" Target="https://www.daz-portal.de/de/sammlungen/forschung/forschungsprojekte" TargetMode="External"/><Relationship Id="rId4" Type="http://schemas.openxmlformats.org/officeDocument/2006/relationships/hyperlink" Target="https://www.daz-portal.be/theorie/daz-und-da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km.bayern.de/download/4-25-12/Bayerns_Schulen_in_Zahlen_2024-2025_Onlineausgabe.pdf" TargetMode="External"/><Relationship Id="rId5" Type="http://schemas.openxmlformats.org/officeDocument/2006/relationships/hyperlink" Target="https://www.las.bayern.de/qualitaetsagentur/bildungsberichterstattung/downloads/bildungsbericht_bayern_2021.pdf" TargetMode="External"/><Relationship Id="rId4" Type="http://schemas.openxmlformats.org/officeDocument/2006/relationships/hyperlink" Target="https://www.edu.lmu.de/spe/int_schulent/2_sprache/22_deutsch/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970842" name="Titel 1"/>
          <p:cNvSpPr>
            <a:spLocks noGrp="1"/>
          </p:cNvSpPr>
          <p:nvPr>
            <p:ph type="ctrTitle"/>
          </p:nvPr>
        </p:nvSpPr>
        <p:spPr bwMode="auto"/>
        <p:txBody>
          <a:bodyPr/>
          <a:lstStyle/>
          <a:p>
            <a:pPr>
              <a:defRPr/>
            </a:pPr>
            <a:r>
              <a:rPr lang="de-DE"/>
              <a:t>Fallbeispiele</a:t>
            </a:r>
            <a:endParaRPr/>
          </a:p>
        </p:txBody>
      </p:sp>
      <p:sp>
        <p:nvSpPr>
          <p:cNvPr id="1313014081" name="Untertitel 2"/>
          <p:cNvSpPr>
            <a:spLocks noGrp="1"/>
          </p:cNvSpPr>
          <p:nvPr>
            <p:ph type="subTitle" idx="1"/>
          </p:nvPr>
        </p:nvSpPr>
        <p:spPr bwMode="auto"/>
        <p:txBody>
          <a:bodyPr/>
          <a:lstStyle/>
          <a:p>
            <a:pPr>
              <a:defRPr/>
            </a:pPr>
            <a:r>
              <a:rPr lang="de-DE" b="1"/>
              <a:t>Deutsch als Zweitsprache</a:t>
            </a:r>
            <a:endParaRP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68666459" name="Titel 1"/>
          <p:cNvSpPr>
            <a:spLocks noGrp="1"/>
          </p:cNvSpPr>
          <p:nvPr>
            <p:ph type="title"/>
          </p:nvPr>
        </p:nvSpPr>
        <p:spPr bwMode="auto">
          <a:xfrm>
            <a:off x="838198" y="365125"/>
            <a:ext cx="9194321" cy="1325563"/>
          </a:xfrm>
        </p:spPr>
        <p:txBody>
          <a:bodyPr/>
          <a:lstStyle/>
          <a:p>
            <a:pPr>
              <a:defRPr/>
            </a:pPr>
            <a:r>
              <a:rPr lang="de-DE"/>
              <a:t>Fallbeispiel: Lina, 7. Klasse, Mittelschule</a:t>
            </a:r>
            <a:endParaRPr/>
          </a:p>
        </p:txBody>
      </p:sp>
      <p:pic>
        <p:nvPicPr>
          <p:cNvPr id="66488671" name="Inhaltsplatzhalter 4"/>
          <p:cNvPicPr>
            <a:picLocks noGrp="1" noChangeAspect="1"/>
          </p:cNvPicPr>
          <p:nvPr>
            <p:ph idx="1"/>
          </p:nvPr>
        </p:nvPicPr>
        <p:blipFill rotWithShape="1">
          <a:blip r:embed="rId3"/>
          <a:stretch/>
        </p:blipFill>
        <p:spPr bwMode="auto">
          <a:xfrm>
            <a:off x="9941162" y="217202"/>
            <a:ext cx="1979485" cy="1058145"/>
          </a:xfrm>
        </p:spPr>
      </p:pic>
      <p:sp>
        <p:nvSpPr>
          <p:cNvPr id="522847149" name="Textfeld 3"/>
          <p:cNvSpPr txBox="1"/>
          <p:nvPr/>
        </p:nvSpPr>
        <p:spPr bwMode="auto">
          <a:xfrm>
            <a:off x="838200" y="1414562"/>
            <a:ext cx="10727267" cy="5078312"/>
          </a:xfrm>
          <a:prstGeom prst="rect">
            <a:avLst/>
          </a:prstGeom>
          <a:noFill/>
        </p:spPr>
        <p:txBody>
          <a:bodyPr wrap="square">
            <a:spAutoFit/>
          </a:bodyPr>
          <a:lstStyle/>
          <a:p>
            <a:pPr>
              <a:defRPr/>
            </a:pPr>
            <a:r>
              <a:rPr lang="de-DE"/>
              <a:t>Lina ist 12 Jahre alt und lebt seit zwei Jahren mit ihrer Familie in Deutschland. Sie stammt aus Peru, wo sie bisher hauptsächlich Spanisch gesprochen hat. Zudem hatte sie in der Schule bereits drei Jahre Englischunterricht. Ihre Familie spricht zuhause ebenfalls Spanisch, weshalb Lina im Alltag vor allem diese Sprache nutzt. Nach zwei Schuljahren in einer Deutschklasse besucht Lina nun die 7. Klasse einer Mittelschule in einer Kleinstadt mit heterogener Schülerschaft. Sie nimmt am Programm DeutschPLUS teil, wodurch sie pro Woche vier Stunden Deutsch mit einer Deutschförderlehrkraft in einer Kleingruppe hat. </a:t>
            </a:r>
            <a:br>
              <a:rPr lang="de-DE"/>
            </a:br>
            <a:r>
              <a:rPr lang="de-DE"/>
              <a:t>Lina ist eine engagierte Schülerin, zeigt Interesse am Unterricht und erledigt schriftliche Aufgaben zuverlässig, sofern sie keine Verständnisprobleme hat. Besonders gern mag sie das Fach Kunst, bei dem sie großes Talent zeigt. Der Lehrkraft fällt auf, dass sie bei bestimmten Aufgaben Schwierigkeiten hat, insbesondere bei komplexen Texten, schriftlichen Arbeiten und mündlichen Anweisungen. Sie benötigt oft mehr Zeit, um Aufgaben zu verstehen und zu bearbeiten. Selten meldet sie sich in Unterrichtsgesprächen zu Wort. Bei Gruppenarbeiten beteiligt sie sich aktiver, wenn sie in kleinen, vertrauten Gruppen arbeitet. Dabei nutzt sie häufig Gesten oder zeigt durch Mimik, wenn sie etwas nicht versteht. Manchmal wechselt sie auch ins Englische, wo sie sich rudimentär verständigen kann. In schriftlichen Arbeiten verwendet sie gelegentlich Wörter aus ihrer Muttersprache, was auf den Einfluss ihrer Erstsprache hinweist. Zudem fällt auf, dass sie grammatikalische Strukturen sowie Redewendungen teils wörtlich übersetzt.</a:t>
            </a:r>
            <a:br>
              <a:rPr lang="de-DE"/>
            </a:br>
            <a:r>
              <a:rPr lang="de-DE"/>
              <a:t>Lina hat bislang wenige Freundinnen und Freunde in der Klasse, was auf die Sprachbarriere zurückzuführen sein könnte. Sie wirkt manchmal etwas zurückhaltend, zeigt aber Interesse an sozialen Kontakten. </a:t>
            </a:r>
            <a:endParaRP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29331779" name="Titel 1"/>
          <p:cNvSpPr>
            <a:spLocks noGrp="1"/>
          </p:cNvSpPr>
          <p:nvPr>
            <p:ph type="title"/>
          </p:nvPr>
        </p:nvSpPr>
        <p:spPr bwMode="auto"/>
        <p:txBody>
          <a:bodyPr/>
          <a:lstStyle/>
          <a:p>
            <a:pPr>
              <a:defRPr/>
            </a:pPr>
            <a:r>
              <a:rPr lang="de-DE"/>
              <a:t>Fallbeispiel Lina: Audio</a:t>
            </a:r>
            <a:endParaRPr/>
          </a:p>
        </p:txBody>
      </p:sp>
      <p:sp>
        <p:nvSpPr>
          <p:cNvPr id="1939852745"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fobizz</a:t>
            </a:r>
            <a:endParaRPr/>
          </a:p>
        </p:txBody>
      </p:sp>
      <p:pic>
        <p:nvPicPr>
          <p:cNvPr id="1896230025" name="Lia 18.5">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rotWithShape="1">
          <a:blip r:embed="rId5"/>
          <a:stretch/>
        </p:blipFill>
        <p:spPr bwMode="auto">
          <a:xfrm>
            <a:off x="5284032" y="2617035"/>
            <a:ext cx="1623931" cy="1623928"/>
          </a:xfrm>
        </p:spPr>
      </p:pic>
      <p:pic>
        <p:nvPicPr>
          <p:cNvPr id="990912551" name="Inhaltsplatzhalter 4"/>
          <p:cNvPicPr>
            <a:picLocks noChangeAspect="1"/>
          </p:cNvPicPr>
          <p:nvPr/>
        </p:nvPicPr>
        <p:blipFill rotWithShape="1">
          <a:blip r:embed="rId6"/>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45" fill="hold"/>
                                        <p:tgtEl>
                                          <p:spTgt spid="18962300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9623002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74181777" name="Titel 1"/>
          <p:cNvSpPr>
            <a:spLocks noGrp="1"/>
          </p:cNvSpPr>
          <p:nvPr>
            <p:ph type="title"/>
          </p:nvPr>
        </p:nvSpPr>
        <p:spPr bwMode="auto"/>
        <p:txBody>
          <a:bodyPr/>
          <a:lstStyle/>
          <a:p>
            <a:pPr>
              <a:defRPr/>
            </a:pPr>
            <a:r>
              <a:rPr lang="de-DE"/>
              <a:t>Impulsfragen zu Lina</a:t>
            </a:r>
            <a:endParaRPr/>
          </a:p>
        </p:txBody>
      </p:sp>
      <p:sp>
        <p:nvSpPr>
          <p:cNvPr id="1719267086" name="Inhaltsplatzhalter 2"/>
          <p:cNvSpPr>
            <a:spLocks noGrp="1"/>
          </p:cNvSpPr>
          <p:nvPr>
            <p:ph idx="1"/>
          </p:nvPr>
        </p:nvSpPr>
        <p:spPr bwMode="auto"/>
        <p:txBody>
          <a:bodyPr>
            <a:normAutofit/>
          </a:bodyPr>
          <a:lstStyle/>
          <a:p>
            <a:pPr>
              <a:defRPr/>
            </a:pPr>
            <a:r>
              <a:rPr lang="de-DE" sz="2400"/>
              <a:t>Mit welchen Mitteln kann die Lehrkraft Linas Wohlbefinden in der Schule stärken?</a:t>
            </a:r>
            <a:endParaRPr sz="2400"/>
          </a:p>
          <a:p>
            <a:pPr>
              <a:defRPr/>
            </a:pPr>
            <a:r>
              <a:rPr lang="de-DE" sz="2400"/>
              <a:t>Wie kann die Klassenlehrkraft Linas sprachliche Kompetenzen im Unterricht fördern?</a:t>
            </a:r>
            <a:endParaRPr sz="2400"/>
          </a:p>
          <a:p>
            <a:pPr>
              <a:defRPr/>
            </a:pPr>
            <a:r>
              <a:rPr lang="de-DE" sz="2400"/>
              <a:t>Mit welchen Maßnahmen kann die Lehrkraft trotz vorhandener Schwierigkeiten Linas Selbstkonzept stärken?</a:t>
            </a:r>
            <a:endParaRPr sz="2400"/>
          </a:p>
          <a:p>
            <a:pPr>
              <a:defRPr/>
            </a:pPr>
            <a:r>
              <a:rPr lang="de-DE" sz="2400"/>
              <a:t>Wie kann der Kontakt der Lehrkraft zu Linas Familie hilfreich für ihre positive Entwicklung sein?  </a:t>
            </a:r>
            <a:endParaRPr sz="2400"/>
          </a:p>
          <a:p>
            <a:pPr>
              <a:defRPr/>
            </a:pPr>
            <a:r>
              <a:rPr lang="de-DE" sz="2400"/>
              <a:t>Welche Unterstützungssysteme kann die Lehrkraft für Lina noch aktivieren?</a:t>
            </a:r>
            <a:endParaRPr sz="2400"/>
          </a:p>
          <a:p>
            <a:pPr>
              <a:defRPr/>
            </a:pPr>
            <a:endParaRPr lang="de-DE"/>
          </a:p>
          <a:p>
            <a:pPr>
              <a:defRPr/>
            </a:pPr>
            <a:endParaRPr lang="de-DE"/>
          </a:p>
          <a:p>
            <a:pPr>
              <a:defRPr/>
            </a:pPr>
            <a:endParaRPr lang="de-DE"/>
          </a:p>
        </p:txBody>
      </p:sp>
      <p:pic>
        <p:nvPicPr>
          <p:cNvPr id="1836384534"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34804462" name="Titel 1"/>
          <p:cNvSpPr>
            <a:spLocks noGrp="1"/>
          </p:cNvSpPr>
          <p:nvPr>
            <p:ph type="title"/>
          </p:nvPr>
        </p:nvSpPr>
        <p:spPr bwMode="auto">
          <a:xfrm>
            <a:off x="838200" y="365125"/>
            <a:ext cx="8979568" cy="1325563"/>
          </a:xfrm>
        </p:spPr>
        <p:txBody>
          <a:bodyPr/>
          <a:lstStyle/>
          <a:p>
            <a:pPr>
              <a:defRPr/>
            </a:pPr>
            <a:r>
              <a:rPr lang="de-DE"/>
              <a:t>Ideen für die Praxis (Lina)</a:t>
            </a:r>
            <a:endParaRPr/>
          </a:p>
        </p:txBody>
      </p:sp>
      <p:pic>
        <p:nvPicPr>
          <p:cNvPr id="1088547822" name="Inhaltsplatzhalter 4"/>
          <p:cNvPicPr>
            <a:picLocks noGrp="1" noChangeAspect="1"/>
          </p:cNvPicPr>
          <p:nvPr>
            <p:ph idx="1"/>
          </p:nvPr>
        </p:nvPicPr>
        <p:blipFill rotWithShape="1">
          <a:blip r:embed="rId3"/>
          <a:stretch/>
        </p:blipFill>
        <p:spPr bwMode="auto">
          <a:xfrm>
            <a:off x="9941162" y="217202"/>
            <a:ext cx="1979485" cy="1058145"/>
          </a:xfrm>
        </p:spPr>
      </p:pic>
      <p:sp>
        <p:nvSpPr>
          <p:cNvPr id="1633857453" name="Textfeld 6"/>
          <p:cNvSpPr txBox="1"/>
          <p:nvPr/>
        </p:nvSpPr>
        <p:spPr bwMode="auto">
          <a:xfrm>
            <a:off x="741871" y="1398118"/>
            <a:ext cx="10363200" cy="5929637"/>
          </a:xfrm>
          <a:prstGeom prst="rect">
            <a:avLst/>
          </a:prstGeom>
          <a:noFill/>
        </p:spPr>
        <p:txBody>
          <a:bodyPr wrap="square" rtlCol="0">
            <a:spAutoFit/>
          </a:bodyPr>
          <a:lstStyle/>
          <a:p>
            <a:pPr marL="342900" marR="0" indent="-342900">
              <a:lnSpc>
                <a:spcPct val="107000"/>
              </a:lnSpc>
              <a:spcBef>
                <a:spcPts val="0"/>
              </a:spcBef>
              <a:spcAft>
                <a:spcPts val="300"/>
              </a:spcAft>
              <a:buClrTx/>
              <a:buSzTx/>
              <a:buFont typeface="Symbol"/>
              <a:buChar char=""/>
              <a:defRPr/>
            </a:pPr>
            <a:r>
              <a:rPr lang="de-DE" sz="1400">
                <a:latin typeface="LMU CompatilFact"/>
                <a:cs typeface="Times New Roman"/>
              </a:rPr>
              <a:t>Die Lehrkraft sieht Linas Mehrsprachigkeit als Ressource und Teil von Linas Identität.</a:t>
            </a:r>
            <a:endParaRPr/>
          </a:p>
          <a:p>
            <a:pPr marL="342900" indent="-342900">
              <a:lnSpc>
                <a:spcPct val="107000"/>
              </a:lnSpc>
              <a:spcBef>
                <a:spcPts val="0"/>
              </a:spcBef>
              <a:spcAft>
                <a:spcPts val="300"/>
              </a:spcAft>
              <a:buFont typeface="Symbol"/>
              <a:buChar char=""/>
              <a:defRPr/>
            </a:pPr>
            <a:r>
              <a:rPr lang="de-DE" sz="1400">
                <a:latin typeface="LMU CompatilFact"/>
                <a:cs typeface="Times New Roman"/>
              </a:rPr>
              <a:t>Die Lehrkraft fördert den Kontakt mit den Schüler:innen, mit denen Lina sich gut versteht und bei denen sie sich traut, Deutsch zu sprechen und ihre Ideen einzubringen.  Zum Beispiel organisiert sie die Bildung von Tandem-Partnerschaften mit deutschsprachigen Schüler:innen, um den Spracherwerb durch soziale Interaktion zu fördern. </a:t>
            </a:r>
            <a:endParaRPr/>
          </a:p>
          <a:p>
            <a:pPr marL="342900" marR="0" indent="-342900">
              <a:lnSpc>
                <a:spcPct val="107000"/>
              </a:lnSpc>
              <a:spcBef>
                <a:spcPts val="0"/>
              </a:spcBef>
              <a:spcAft>
                <a:spcPts val="300"/>
              </a:spcAft>
              <a:buClrTx/>
              <a:buSzTx/>
              <a:buFont typeface="Symbol"/>
              <a:buChar char=""/>
              <a:defRPr/>
            </a:pPr>
            <a:r>
              <a:rPr lang="de-DE" sz="1400">
                <a:latin typeface="LMU CompatilFact"/>
                <a:cs typeface="Times New Roman"/>
              </a:rPr>
              <a:t>Die Lehrkraft betont bei Lina wie bei allen Schüler:innen die Stärken und lobt zum Beispiel Linas Ergebnisse im Kunstunterricht sowie ihre individuellen Fortschritte in anderen Fächern.</a:t>
            </a:r>
            <a:endParaRPr/>
          </a:p>
          <a:p>
            <a:pPr marL="342900" marR="0" indent="-342900">
              <a:lnSpc>
                <a:spcPct val="107000"/>
              </a:lnSpc>
              <a:spcBef>
                <a:spcPts val="0"/>
              </a:spcBef>
              <a:spcAft>
                <a:spcPts val="300"/>
              </a:spcAft>
              <a:buClrTx/>
              <a:buSzTx/>
              <a:buFont typeface="Symbol"/>
              <a:buChar char=""/>
              <a:defRPr/>
            </a:pPr>
            <a:r>
              <a:rPr lang="de-DE" sz="1400">
                <a:latin typeface="LMU CompatilFact"/>
                <a:cs typeface="Times New Roman"/>
              </a:rPr>
              <a:t>Bei der Leistungsrückmeldung bezieht sich die Lehrkraft vorwiegend auf die individuelle Bezugsnorm, sodass Lina ihre persönlichen Fortschritte erkennen kann. Zudem bekommt sie individuelles Feedback und konkrete Hilfestellung für die Weiterarbeit.</a:t>
            </a:r>
            <a:endParaRPr/>
          </a:p>
          <a:p>
            <a:pPr marL="342900" marR="0" indent="-342900">
              <a:lnSpc>
                <a:spcPct val="107000"/>
              </a:lnSpc>
              <a:spcBef>
                <a:spcPts val="0"/>
              </a:spcBef>
              <a:spcAft>
                <a:spcPts val="300"/>
              </a:spcAft>
              <a:buClrTx/>
              <a:buSzTx/>
              <a:buFont typeface="Symbol"/>
              <a:buChar char=""/>
              <a:defRPr/>
            </a:pPr>
            <a:r>
              <a:rPr lang="de-DE" sz="1400">
                <a:latin typeface="LMU CompatilFact"/>
                <a:cs typeface="Times New Roman"/>
              </a:rPr>
              <a:t>Mit Hilfe künstlicher Intelligenz erstellt die Lehrkraft differenzierte Aufgaben für Lina, die auf ihren Sprachstand abgestimmt sind, um Überforderung zu vermeiden. Auch die Leistungsnachweise werden differenziert, wobei auf das Gutachten der Deutsch-Förderlehrkraft Bezug genommen wird.  </a:t>
            </a:r>
            <a:r>
              <a:rPr lang="de-DE" sz="1400" u="sng">
                <a:latin typeface="LMU CompatilFact"/>
                <a:cs typeface="Times New Roman"/>
                <a:hlinkClick r:id="rId4"/>
              </a:rPr>
              <a:t>(ISB-Broschüre: individuelle Unterstützung, Nachteilsausgleich, Notenschutz)</a:t>
            </a:r>
            <a:endParaRPr/>
          </a:p>
          <a:p>
            <a:pPr marL="342900" marR="0" indent="-342900">
              <a:lnSpc>
                <a:spcPct val="107000"/>
              </a:lnSpc>
              <a:spcBef>
                <a:spcPts val="0"/>
              </a:spcBef>
              <a:spcAft>
                <a:spcPts val="300"/>
              </a:spcAft>
              <a:buClrTx/>
              <a:buSzTx/>
              <a:buFont typeface="Symbol"/>
              <a:buChar char=""/>
              <a:defRPr/>
            </a:pPr>
            <a:r>
              <a:rPr lang="de-DE" sz="1400">
                <a:latin typeface="LMU CompatilFact"/>
                <a:cs typeface="Times New Roman"/>
              </a:rPr>
              <a:t>Um Linas Bildungssprache zu erweitern, nutzt die Lehrkraft den Einsatz von Lernhilfen wie Mindmaps oder Stichwortkarten sowie Bildwörterbücher.</a:t>
            </a:r>
            <a:endParaRPr/>
          </a:p>
          <a:p>
            <a:pPr marL="342900" indent="-342900">
              <a:lnSpc>
                <a:spcPct val="107000"/>
              </a:lnSpc>
              <a:spcBef>
                <a:spcPts val="0"/>
              </a:spcBef>
              <a:spcAft>
                <a:spcPts val="300"/>
              </a:spcAft>
              <a:buFont typeface="Symbol"/>
              <a:buChar char=""/>
              <a:defRPr/>
            </a:pPr>
            <a:r>
              <a:rPr lang="de-DE" sz="1400">
                <a:latin typeface="LMU CompatilFact"/>
                <a:cs typeface="Times New Roman"/>
              </a:rPr>
              <a:t>Die Lehrkraft verwendet in regelmäßigen Abständen diagnostische Instrumente (z. B. Profilanalyse nach Grießhaber oder Lise-DaZ), um den Sprachstand und die Entwicklung richtig beurteilen zu können und die Förderung passgenau zuzuschneiden. </a:t>
            </a:r>
            <a:endParaRPr/>
          </a:p>
          <a:p>
            <a:pPr marL="342900" indent="-342900">
              <a:lnSpc>
                <a:spcPct val="107000"/>
              </a:lnSpc>
              <a:spcBef>
                <a:spcPts val="0"/>
              </a:spcBef>
              <a:spcAft>
                <a:spcPts val="300"/>
              </a:spcAft>
              <a:buFont typeface="Symbol"/>
              <a:buChar char=""/>
              <a:defRPr/>
            </a:pPr>
            <a:r>
              <a:rPr lang="de-DE" sz="1400">
                <a:latin typeface="LMU CompatilFact"/>
                <a:cs typeface="Times New Roman"/>
              </a:rPr>
              <a:t>Die Lehrkraft sucht die Zusammenarbeit mit Schulsozialarbeitern, um Lisas soziale Kompetenzen zu stärken und eventuelle Ängste abzubauen. </a:t>
            </a:r>
            <a:endParaRPr/>
          </a:p>
          <a:p>
            <a:pPr marL="342900" indent="-342900">
              <a:lnSpc>
                <a:spcPct val="107000"/>
              </a:lnSpc>
              <a:spcBef>
                <a:spcPts val="0"/>
              </a:spcBef>
              <a:spcAft>
                <a:spcPts val="300"/>
              </a:spcAft>
              <a:buFont typeface="Symbol"/>
              <a:buChar char=""/>
              <a:defRPr/>
            </a:pPr>
            <a:r>
              <a:rPr lang="de-DE" sz="1400">
                <a:latin typeface="LMU CompatilFact"/>
                <a:cs typeface="Times New Roman"/>
              </a:rPr>
              <a:t>Die Lehrkraft unterstützt Linas Familie bei der Vernetzung mit informellen Bildungspartnern wie Sportvereinen oder Aktivspielplätzen, um Lina soziale Kontakte zu ermöglichen und durch den Kontakt mit deutschsprachigen Kindern die Alltagssprache zu fördern.</a:t>
            </a:r>
            <a:endParaRPr sz="1400">
              <a:latin typeface="LMU CompatilFact"/>
              <a:cs typeface="Times New Roman"/>
            </a:endParaRPr>
          </a:p>
          <a:p>
            <a:pPr marL="342900" indent="-342900">
              <a:lnSpc>
                <a:spcPct val="107000"/>
              </a:lnSpc>
              <a:spcBef>
                <a:spcPts val="0"/>
              </a:spcBef>
              <a:spcAft>
                <a:spcPts val="300"/>
              </a:spcAft>
              <a:buFont typeface="Symbol"/>
              <a:buChar char=""/>
              <a:defRPr/>
            </a:pPr>
            <a:r>
              <a:rPr lang="de-DE" sz="1400">
                <a:latin typeface="LMU CompatilFact"/>
                <a:cs typeface="Times New Roman"/>
              </a:rPr>
              <a:t>Die Lehrkraft berät die Familie zudem zur Förderung der Muttersprache Spanisch im häuslichen Umfeld, damit Lina in der neunten Klasse eventuell den qualifizierenden Abschluss der Mittelschule in der Muttersprache Spanisch ablegen kann. </a:t>
            </a:r>
            <a:endParaRPr sz="1400">
              <a:latin typeface="LMU CompatilFact"/>
              <a:cs typeface="Times New Roman"/>
            </a:endParaRPr>
          </a:p>
          <a:p>
            <a:pPr marL="342900" marR="0" indent="-342900">
              <a:lnSpc>
                <a:spcPct val="107000"/>
              </a:lnSpc>
              <a:spcBef>
                <a:spcPts val="0"/>
              </a:spcBef>
              <a:spcAft>
                <a:spcPts val="300"/>
              </a:spcAft>
              <a:buClrTx/>
              <a:buSzTx/>
              <a:buFont typeface="Symbol"/>
              <a:buChar char=""/>
              <a:defRPr/>
            </a:pPr>
            <a:endParaRPr lang="de-DE" sz="1800" b="0" i="0" u="none" strike="noStrike" cap="none">
              <a:ln>
                <a:noFill/>
              </a:ln>
              <a:solidFill>
                <a:schemeClr val="tx1"/>
              </a:solidFill>
              <a:latin typeface="Arial"/>
            </a:endParaRPr>
          </a:p>
          <a:p>
            <a:pPr>
              <a:defRPr/>
            </a:pPr>
            <a:endParaRPr lang="de-DE"/>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66996508" name="Titel 1"/>
          <p:cNvSpPr>
            <a:spLocks noGrp="1"/>
          </p:cNvSpPr>
          <p:nvPr>
            <p:ph type="title"/>
          </p:nvPr>
        </p:nvSpPr>
        <p:spPr bwMode="auto">
          <a:xfrm>
            <a:off x="838200" y="365125"/>
            <a:ext cx="8979568" cy="1325563"/>
          </a:xfrm>
        </p:spPr>
        <p:txBody>
          <a:bodyPr/>
          <a:lstStyle/>
          <a:p>
            <a:pPr>
              <a:defRPr/>
            </a:pPr>
            <a:r>
              <a:rPr lang="de-DE"/>
              <a:t>Allgemeine Impulsfragen</a:t>
            </a:r>
            <a:endParaRPr/>
          </a:p>
        </p:txBody>
      </p:sp>
      <p:pic>
        <p:nvPicPr>
          <p:cNvPr id="1697095605" name="Inhaltsplatzhalter 4"/>
          <p:cNvPicPr>
            <a:picLocks noGrp="1" noChangeAspect="1"/>
          </p:cNvPicPr>
          <p:nvPr>
            <p:ph idx="1"/>
          </p:nvPr>
        </p:nvPicPr>
        <p:blipFill rotWithShape="1">
          <a:blip r:embed="rId3"/>
          <a:stretch/>
        </p:blipFill>
        <p:spPr bwMode="auto">
          <a:xfrm>
            <a:off x="9941162" y="217202"/>
            <a:ext cx="1979485" cy="1058145"/>
          </a:xfrm>
        </p:spPr>
      </p:pic>
      <p:sp>
        <p:nvSpPr>
          <p:cNvPr id="1239270222"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346155444" name="Inhaltsplatzhalter 2"/>
          <p:cNvSpPr txBox="1"/>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a:t>Blick auf den/die Schüler:in</a:t>
            </a:r>
            <a:endParaRPr/>
          </a:p>
          <a:p>
            <a:pPr>
              <a:lnSpc>
                <a:spcPct val="100000"/>
              </a:lnSpc>
              <a:spcBef>
                <a:spcPts val="600"/>
              </a:spcBef>
              <a:defRPr/>
            </a:pPr>
            <a:r>
              <a:rPr lang="de-DE" sz="1400"/>
              <a:t>Welche internen und externen Ressourcen bringt der/die Schüler:in für sich und die Klassengemeinschaft mit?</a:t>
            </a:r>
            <a:endParaRPr lang="de-DE"/>
          </a:p>
          <a:p>
            <a:pPr marL="0" indent="0">
              <a:lnSpc>
                <a:spcPct val="100000"/>
              </a:lnSpc>
              <a:spcBef>
                <a:spcPts val="600"/>
              </a:spcBef>
              <a:buFont typeface="Arial"/>
              <a:buNone/>
              <a:defRPr/>
            </a:pPr>
            <a:r>
              <a:rPr lang="de-DE" sz="1400" b="1"/>
              <a:t>Unterricht</a:t>
            </a:r>
            <a:endParaRPr lang="de-DE"/>
          </a:p>
          <a:p>
            <a:pPr>
              <a:lnSpc>
                <a:spcPct val="100000"/>
              </a:lnSpc>
              <a:spcBef>
                <a:spcPts val="600"/>
              </a:spcBef>
              <a:defRPr/>
            </a:pPr>
            <a:r>
              <a:rPr lang="de-DE" sz="1400"/>
              <a:t>In welchen Phasen des Schultags fühlt sich der/die Schüler:in wohl und zeigt positive Verhaltensweisen?</a:t>
            </a:r>
            <a:endParaRPr lang="de-DE"/>
          </a:p>
          <a:p>
            <a:pPr>
              <a:lnSpc>
                <a:spcPct val="100000"/>
              </a:lnSpc>
              <a:spcBef>
                <a:spcPts val="600"/>
              </a:spcBef>
              <a:defRPr/>
            </a:pPr>
            <a:r>
              <a:rPr lang="de-DE" sz="1400"/>
              <a:t>Welche Barrieren oder Probleme könnten für den/die Schüler:in im Unterricht auftreten?</a:t>
            </a:r>
            <a:endParaRPr lang="de-DE"/>
          </a:p>
          <a:p>
            <a:pPr marL="0" indent="0">
              <a:lnSpc>
                <a:spcPct val="100000"/>
              </a:lnSpc>
              <a:spcBef>
                <a:spcPts val="600"/>
              </a:spcBef>
              <a:buFont typeface="Arial"/>
              <a:buNone/>
              <a:defRPr/>
            </a:pPr>
            <a:r>
              <a:rPr lang="de-DE" sz="1400" b="1"/>
              <a:t>Classroom-Management</a:t>
            </a:r>
            <a:endParaRPr lang="de-DE"/>
          </a:p>
          <a:p>
            <a:pPr>
              <a:lnSpc>
                <a:spcPct val="100000"/>
              </a:lnSpc>
              <a:spcBef>
                <a:spcPts val="600"/>
              </a:spcBef>
              <a:defRPr/>
            </a:pPr>
            <a:r>
              <a:rPr lang="de-DE" sz="1400"/>
              <a:t>Welche Elemente des Classroom-Managements wären in der obigen Situation besonders hilfreich?</a:t>
            </a:r>
            <a:endParaRPr lang="de-DE"/>
          </a:p>
          <a:p>
            <a:pPr marL="0" indent="0">
              <a:lnSpc>
                <a:spcPct val="100000"/>
              </a:lnSpc>
              <a:spcBef>
                <a:spcPts val="600"/>
              </a:spcBef>
              <a:buFont typeface="Arial"/>
              <a:buNone/>
              <a:defRPr/>
            </a:pPr>
            <a:r>
              <a:rPr lang="de-DE" sz="1400" b="1"/>
              <a:t>Beobachtung/Diagnostik</a:t>
            </a:r>
            <a:endParaRPr lang="de-DE"/>
          </a:p>
          <a:p>
            <a:pPr>
              <a:lnSpc>
                <a:spcPct val="100000"/>
              </a:lnSpc>
              <a:spcBef>
                <a:spcPts val="600"/>
              </a:spcBef>
              <a:defRPr/>
            </a:pPr>
            <a:r>
              <a:rPr lang="de-DE" sz="1400">
                <a:solidFill>
                  <a:prstClr val="black"/>
                </a:solidFill>
              </a:rPr>
              <a:t>Welche Formen der Diagnose stehen der Lehrkraft zur Verfügung?</a:t>
            </a:r>
            <a:endParaRPr/>
          </a:p>
          <a:p>
            <a:pPr>
              <a:lnSpc>
                <a:spcPct val="100000"/>
              </a:lnSpc>
              <a:spcBef>
                <a:spcPts val="600"/>
              </a:spcBef>
              <a:defRPr/>
            </a:pPr>
            <a:r>
              <a:rPr lang="de-DE" sz="1400"/>
              <a:t>Auf welchen Kompetenzstufen befindet sich der/die Schüler:in? Wie könnten nächste Fördermaßnahmen aussehen?</a:t>
            </a:r>
            <a:endParaRPr lang="de-DE"/>
          </a:p>
          <a:p>
            <a:pPr marL="0" indent="0">
              <a:lnSpc>
                <a:spcPct val="100000"/>
              </a:lnSpc>
              <a:spcBef>
                <a:spcPts val="600"/>
              </a:spcBef>
              <a:buFont typeface="Arial"/>
              <a:buNone/>
              <a:defRPr/>
            </a:pPr>
            <a:r>
              <a:rPr lang="de-DE" sz="1400" b="1"/>
              <a:t>Lehrkraft-Schüler:in-Beziehung</a:t>
            </a:r>
            <a:endParaRPr/>
          </a:p>
          <a:p>
            <a:pPr>
              <a:lnSpc>
                <a:spcPct val="100000"/>
              </a:lnSpc>
              <a:spcBef>
                <a:spcPts val="600"/>
              </a:spcBef>
              <a:defRPr/>
            </a:pPr>
            <a:r>
              <a:rPr lang="de-DE" sz="1400"/>
              <a:t>Wie könnte die Lehrkraft die Beziehung zu dem/der Schüler:in stärken?</a:t>
            </a:r>
            <a:endParaRPr lang="de-DE"/>
          </a:p>
          <a:p>
            <a:pPr marL="0" indent="0">
              <a:lnSpc>
                <a:spcPct val="100000"/>
              </a:lnSpc>
              <a:spcBef>
                <a:spcPts val="600"/>
              </a:spcBef>
              <a:buFont typeface="Arial"/>
              <a:buNone/>
              <a:defRPr/>
            </a:pPr>
            <a:r>
              <a:rPr lang="de-DE" sz="1400" b="1"/>
              <a:t>Klassengemeinschaft</a:t>
            </a:r>
            <a:endParaRPr lang="de-DE"/>
          </a:p>
          <a:p>
            <a:pPr>
              <a:lnSpc>
                <a:spcPct val="100000"/>
              </a:lnSpc>
              <a:spcBef>
                <a:spcPts val="600"/>
              </a:spcBef>
              <a:defRPr/>
            </a:pPr>
            <a:r>
              <a:rPr lang="de-DE" sz="1400"/>
              <a:t>Wie kann ein positives Klassenklima gefördert werden?</a:t>
            </a:r>
            <a:endParaRPr lang="de-DE"/>
          </a:p>
          <a:p>
            <a:pPr>
              <a:lnSpc>
                <a:spcPct val="100000"/>
              </a:lnSpc>
              <a:spcBef>
                <a:spcPts val="600"/>
              </a:spcBef>
              <a:defRPr/>
            </a:pPr>
            <a:r>
              <a:rPr lang="de-DE" sz="1400"/>
              <a:t>Wie könnten Lehrkraft und Klasse den/die Schüler:in unterstützen?</a:t>
            </a:r>
            <a:endParaRPr lang="de-DE"/>
          </a:p>
          <a:p>
            <a:pPr marL="0" indent="0">
              <a:lnSpc>
                <a:spcPct val="100000"/>
              </a:lnSpc>
              <a:spcBef>
                <a:spcPts val="600"/>
              </a:spcBef>
              <a:buFont typeface="Arial"/>
              <a:buNone/>
              <a:defRPr/>
            </a:pPr>
            <a:r>
              <a:rPr lang="de-DE" sz="1400" b="1"/>
              <a:t>Unterstützungssysteme</a:t>
            </a:r>
            <a:endParaRPr lang="de-DE"/>
          </a:p>
          <a:p>
            <a:pPr>
              <a:lnSpc>
                <a:spcPct val="100000"/>
              </a:lnSpc>
              <a:spcBef>
                <a:spcPts val="600"/>
              </a:spcBef>
              <a:defRPr/>
            </a:pPr>
            <a:r>
              <a:rPr lang="de-DE" sz="1400"/>
              <a:t>Welche Unterstützungssysteme könnte die Lehrkraft aktivieren bzw. für den/die Schüler:in nutzbar machen?</a:t>
            </a:r>
            <a:endParaRPr lang="de-DE"/>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79589504" name="Titel 1"/>
          <p:cNvSpPr>
            <a:spLocks noGrp="1"/>
          </p:cNvSpPr>
          <p:nvPr>
            <p:ph type="title"/>
          </p:nvPr>
        </p:nvSpPr>
        <p:spPr bwMode="auto"/>
        <p:txBody>
          <a:bodyPr>
            <a:normAutofit/>
          </a:bodyPr>
          <a:lstStyle/>
          <a:p>
            <a:pPr>
              <a:defRPr/>
            </a:pPr>
            <a:r>
              <a:rPr lang="de-DE" sz="2800"/>
              <a:t>Allgemeine Impulsfragen – </a:t>
            </a:r>
            <a:br>
              <a:rPr lang="de-DE" sz="2800"/>
            </a:br>
            <a:r>
              <a:rPr lang="de-DE" sz="2800"/>
              <a:t>fachspezifische Antworten (DaZ)</a:t>
            </a:r>
            <a:endParaRPr sz="3200"/>
          </a:p>
        </p:txBody>
      </p:sp>
      <p:sp>
        <p:nvSpPr>
          <p:cNvPr id="608592523" name="Inhaltsplatzhalter 2"/>
          <p:cNvSpPr>
            <a:spLocks noGrp="1"/>
          </p:cNvSpPr>
          <p:nvPr>
            <p:ph idx="1"/>
          </p:nvPr>
        </p:nvSpPr>
        <p:spPr bwMode="auto">
          <a:xfrm>
            <a:off x="838200" y="1505585"/>
            <a:ext cx="10515600" cy="4351338"/>
          </a:xfrm>
        </p:spPr>
        <p:txBody>
          <a:bodyPr>
            <a:noAutofit/>
          </a:bodyPr>
          <a:lstStyle/>
          <a:p>
            <a:pPr marL="0" indent="0">
              <a:lnSpc>
                <a:spcPct val="100000"/>
              </a:lnSpc>
              <a:spcBef>
                <a:spcPts val="0"/>
              </a:spcBef>
              <a:buNone/>
              <a:defRPr/>
            </a:pPr>
            <a:r>
              <a:rPr lang="de-DE" sz="1100" b="1"/>
              <a:t>Blick auf den/die Schüler:in</a:t>
            </a:r>
          </a:p>
          <a:p>
            <a:pPr>
              <a:lnSpc>
                <a:spcPct val="100000"/>
              </a:lnSpc>
              <a:spcBef>
                <a:spcPts val="0"/>
              </a:spcBef>
              <a:defRPr/>
            </a:pPr>
            <a:r>
              <a:rPr lang="de-DE" sz="1100"/>
              <a:t>Mehrsprachgeit als Ressource</a:t>
            </a:r>
            <a:endParaRPr/>
          </a:p>
          <a:p>
            <a:pPr>
              <a:lnSpc>
                <a:spcPct val="100000"/>
              </a:lnSpc>
              <a:spcBef>
                <a:spcPts val="0"/>
              </a:spcBef>
              <a:defRPr/>
            </a:pPr>
            <a:r>
              <a:rPr lang="de-DE" sz="1100"/>
              <a:t>Betonung der Stärken des/der Schüler:in auch in anderen Bereichen (z.B. Wissen über Sport, künstlerisches Talent, …)</a:t>
            </a:r>
            <a:endParaRPr/>
          </a:p>
          <a:p>
            <a:pPr>
              <a:lnSpc>
                <a:spcPct val="100000"/>
              </a:lnSpc>
              <a:spcBef>
                <a:spcPts val="0"/>
              </a:spcBef>
              <a:defRPr/>
            </a:pPr>
            <a:r>
              <a:rPr lang="de-DE" sz="1100"/>
              <a:t>Steter Aufbau von Deutsch als Alltags- und Bildungssprache mit Fokus auf individuellen Erfolgen und individueller Entwicklung (individuelle Bezugsnorm)</a:t>
            </a:r>
            <a:endParaRPr/>
          </a:p>
          <a:p>
            <a:pPr>
              <a:lnSpc>
                <a:spcPct val="100000"/>
              </a:lnSpc>
              <a:spcBef>
                <a:spcPts val="0"/>
              </a:spcBef>
              <a:defRPr/>
            </a:pPr>
            <a:endParaRPr sz="1100"/>
          </a:p>
          <a:p>
            <a:pPr marL="0" indent="0">
              <a:lnSpc>
                <a:spcPct val="100000"/>
              </a:lnSpc>
              <a:spcBef>
                <a:spcPts val="0"/>
              </a:spcBef>
              <a:buNone/>
              <a:defRPr/>
            </a:pPr>
            <a:r>
              <a:rPr lang="de-DE" sz="1100" b="1"/>
              <a:t>Unterricht</a:t>
            </a:r>
            <a:endParaRPr sz="1100" b="1"/>
          </a:p>
          <a:p>
            <a:pPr>
              <a:lnSpc>
                <a:spcPct val="100000"/>
              </a:lnSpc>
              <a:spcBef>
                <a:spcPts val="0"/>
              </a:spcBef>
              <a:defRPr/>
            </a:pPr>
            <a:r>
              <a:rPr lang="de-DE" sz="1100"/>
              <a:t>Strukturierte Arbeitsphasen, visualisierte Arbeitsaufträge, klare Regeln zur Unterstützung des/der Schüler:in</a:t>
            </a:r>
          </a:p>
          <a:p>
            <a:pPr>
              <a:lnSpc>
                <a:spcPct val="100000"/>
              </a:lnSpc>
              <a:spcBef>
                <a:spcPts val="0"/>
              </a:spcBef>
              <a:defRPr/>
            </a:pPr>
            <a:r>
              <a:rPr lang="de-DE" sz="1100"/>
              <a:t>Engagement und Teilhabe ermöglichen in spracharmen, handlungsreichen Phasen (z.B. austeilen, gestalten)</a:t>
            </a:r>
            <a:endParaRPr/>
          </a:p>
          <a:p>
            <a:pPr>
              <a:lnSpc>
                <a:spcPct val="100000"/>
              </a:lnSpc>
              <a:spcBef>
                <a:spcPts val="0"/>
              </a:spcBef>
              <a:defRPr/>
            </a:pPr>
            <a:r>
              <a:rPr lang="de-DE" sz="1100"/>
              <a:t>Differenzierung des Unterrichtsmaterials (evtl. mit Hilfe von KI) durch Wortschatzentlastung (z.B. durch Bilder) und leichte Sprache</a:t>
            </a:r>
            <a:endParaRPr/>
          </a:p>
          <a:p>
            <a:pPr>
              <a:lnSpc>
                <a:spcPct val="100000"/>
              </a:lnSpc>
              <a:spcBef>
                <a:spcPts val="0"/>
              </a:spcBef>
              <a:defRPr/>
            </a:pPr>
            <a:r>
              <a:rPr lang="de-DE" sz="1100"/>
              <a:t>Förderunterricht in Kleingruppen mit DaZ-Unterrichtsmaterialien</a:t>
            </a:r>
            <a:endParaRPr/>
          </a:p>
          <a:p>
            <a:pPr>
              <a:lnSpc>
                <a:spcPct val="100000"/>
              </a:lnSpc>
              <a:spcBef>
                <a:spcPts val="0"/>
              </a:spcBef>
              <a:defRPr/>
            </a:pPr>
            <a:endParaRPr lang="de-DE" sz="1100"/>
          </a:p>
          <a:p>
            <a:pPr marL="0" indent="0">
              <a:lnSpc>
                <a:spcPct val="100000"/>
              </a:lnSpc>
              <a:spcBef>
                <a:spcPts val="0"/>
              </a:spcBef>
              <a:buNone/>
              <a:defRPr/>
            </a:pPr>
            <a:r>
              <a:rPr lang="de-DE" sz="1100" b="1"/>
              <a:t>Classroom-Management</a:t>
            </a:r>
            <a:endParaRPr sz="1100" b="1"/>
          </a:p>
          <a:p>
            <a:pPr>
              <a:lnSpc>
                <a:spcPct val="100000"/>
              </a:lnSpc>
              <a:spcBef>
                <a:spcPts val="0"/>
              </a:spcBef>
              <a:defRPr/>
            </a:pPr>
            <a:r>
              <a:rPr lang="de-DE" sz="1100"/>
              <a:t>Sitzordnung: Platzierung neben einem starken, hilfsbereiten Lernpartner („Modell“) ermöglichen</a:t>
            </a:r>
            <a:endParaRPr/>
          </a:p>
          <a:p>
            <a:pPr>
              <a:lnSpc>
                <a:spcPct val="100000"/>
              </a:lnSpc>
              <a:spcBef>
                <a:spcPts val="0"/>
              </a:spcBef>
              <a:defRPr/>
            </a:pPr>
            <a:r>
              <a:rPr lang="de-DE" sz="1100"/>
              <a:t>Klarheit: Visualisierung des Tagesablaufs und verabredete Zeichen für Hilferufe</a:t>
            </a:r>
            <a:endParaRPr/>
          </a:p>
          <a:p>
            <a:pPr>
              <a:lnSpc>
                <a:spcPct val="100000"/>
              </a:lnSpc>
              <a:spcBef>
                <a:spcPts val="0"/>
              </a:spcBef>
              <a:defRPr/>
            </a:pPr>
            <a:endParaRPr sz="1100"/>
          </a:p>
          <a:p>
            <a:pPr marL="0" indent="0">
              <a:lnSpc>
                <a:spcPct val="100000"/>
              </a:lnSpc>
              <a:spcBef>
                <a:spcPts val="0"/>
              </a:spcBef>
              <a:buNone/>
              <a:defRPr/>
            </a:pPr>
            <a:r>
              <a:rPr lang="de-DE" sz="1100" b="1"/>
              <a:t>Beobachtung/Diagnostik</a:t>
            </a:r>
            <a:endParaRPr sz="1100" b="1"/>
          </a:p>
          <a:p>
            <a:pPr>
              <a:lnSpc>
                <a:spcPct val="100000"/>
              </a:lnSpc>
              <a:spcBef>
                <a:spcPts val="0"/>
              </a:spcBef>
              <a:defRPr/>
            </a:pPr>
            <a:r>
              <a:rPr lang="de-DE" sz="1100"/>
              <a:t>Fokussierte Beobachtung von Wortschatzentwicklung und Sprechfertigkeit</a:t>
            </a:r>
            <a:endParaRPr/>
          </a:p>
          <a:p>
            <a:pPr>
              <a:lnSpc>
                <a:spcPct val="100000"/>
              </a:lnSpc>
              <a:spcBef>
                <a:spcPts val="0"/>
              </a:spcBef>
              <a:defRPr/>
            </a:pPr>
            <a:r>
              <a:rPr lang="de-DE" sz="1100"/>
              <a:t>Lernverlaufsdiagnostik und individuelle Bezugsnorm zum Beispiel bei Lesekompetenz</a:t>
            </a:r>
            <a:endParaRPr/>
          </a:p>
          <a:p>
            <a:pPr>
              <a:lnSpc>
                <a:spcPct val="100000"/>
              </a:lnSpc>
              <a:spcBef>
                <a:spcPts val="0"/>
              </a:spcBef>
              <a:defRPr/>
            </a:pPr>
            <a:r>
              <a:rPr lang="de-DE" sz="1100"/>
              <a:t>Standardisierte Verfahren (z.B. QUOPP oder Levumi) zur Vermeidung von Beurteilungsfehlern und als Arbeitserleichterung für die Lehrkraft </a:t>
            </a:r>
            <a:endParaRPr/>
          </a:p>
          <a:p>
            <a:pPr>
              <a:lnSpc>
                <a:spcPct val="100000"/>
              </a:lnSpc>
              <a:spcBef>
                <a:spcPts val="0"/>
              </a:spcBef>
              <a:defRPr/>
            </a:pPr>
            <a:endParaRPr sz="1100"/>
          </a:p>
          <a:p>
            <a:pPr marL="0" indent="0">
              <a:lnSpc>
                <a:spcPct val="100000"/>
              </a:lnSpc>
              <a:spcBef>
                <a:spcPts val="0"/>
              </a:spcBef>
              <a:buNone/>
              <a:defRPr/>
            </a:pPr>
            <a:r>
              <a:rPr lang="de-DE" sz="1100" b="1"/>
              <a:t>Lehrkraft-Schüler:in-Beziehung</a:t>
            </a:r>
          </a:p>
          <a:p>
            <a:pPr>
              <a:lnSpc>
                <a:spcPct val="100000"/>
              </a:lnSpc>
              <a:spcBef>
                <a:spcPts val="0"/>
              </a:spcBef>
              <a:defRPr/>
            </a:pPr>
            <a:r>
              <a:rPr lang="de-DE" sz="1100"/>
              <a:t>Lehrkraft:  Verschiedene Kommunikationskanäle anbieten und Antworten abwarten (5 Sekunden-Regel)</a:t>
            </a:r>
            <a:endParaRPr/>
          </a:p>
          <a:p>
            <a:pPr>
              <a:lnSpc>
                <a:spcPct val="100000"/>
              </a:lnSpc>
              <a:spcBef>
                <a:spcPts val="0"/>
              </a:spcBef>
              <a:defRPr/>
            </a:pPr>
            <a:r>
              <a:rPr lang="de-DE" sz="1100"/>
              <a:t>Klima: Legitimierung von „Abgucken“ als Lernstrategie - Vergabe von Ämtern (Ordnungsdienst) zur sozialen Stärkung</a:t>
            </a:r>
            <a:endParaRPr/>
          </a:p>
          <a:p>
            <a:pPr>
              <a:lnSpc>
                <a:spcPct val="100000"/>
              </a:lnSpc>
              <a:spcBef>
                <a:spcPts val="0"/>
              </a:spcBef>
              <a:defRPr/>
            </a:pPr>
            <a:r>
              <a:rPr lang="de-DE" sz="1100"/>
              <a:t>Mehrsprachigkeit als Teil der Identität wertschätzen</a:t>
            </a:r>
            <a:endParaRPr/>
          </a:p>
          <a:p>
            <a:pPr>
              <a:lnSpc>
                <a:spcPct val="100000"/>
              </a:lnSpc>
              <a:spcBef>
                <a:spcPts val="0"/>
              </a:spcBef>
              <a:defRPr/>
            </a:pPr>
            <a:endParaRPr sz="1100"/>
          </a:p>
          <a:p>
            <a:pPr marL="0" indent="0">
              <a:lnSpc>
                <a:spcPct val="100000"/>
              </a:lnSpc>
              <a:spcBef>
                <a:spcPts val="0"/>
              </a:spcBef>
              <a:buNone/>
              <a:defRPr/>
            </a:pPr>
            <a:r>
              <a:rPr lang="de-DE" sz="1100" b="1"/>
              <a:t>Klassengemeinschaft</a:t>
            </a:r>
            <a:endParaRPr sz="1100" b="1"/>
          </a:p>
          <a:p>
            <a:pPr>
              <a:lnSpc>
                <a:spcPct val="100000"/>
              </a:lnSpc>
              <a:spcBef>
                <a:spcPts val="0"/>
              </a:spcBef>
              <a:defRPr/>
            </a:pPr>
            <a:r>
              <a:rPr lang="de-DE" sz="1100"/>
              <a:t>Soziale Interaktion (auch) ohne Sprache ermöglichen, z.B. im Sport </a:t>
            </a:r>
            <a:endParaRPr/>
          </a:p>
          <a:p>
            <a:pPr>
              <a:lnSpc>
                <a:spcPct val="100000"/>
              </a:lnSpc>
              <a:spcBef>
                <a:spcPts val="0"/>
              </a:spcBef>
              <a:defRPr/>
            </a:pPr>
            <a:endParaRPr sz="1100"/>
          </a:p>
          <a:p>
            <a:pPr marL="0" indent="0">
              <a:lnSpc>
                <a:spcPct val="100000"/>
              </a:lnSpc>
              <a:spcBef>
                <a:spcPts val="0"/>
              </a:spcBef>
              <a:buNone/>
              <a:defRPr/>
            </a:pPr>
            <a:r>
              <a:rPr lang="de-DE" sz="1100" b="1"/>
              <a:t>Unterstützungssysteme </a:t>
            </a:r>
            <a:endParaRPr/>
          </a:p>
          <a:p>
            <a:pPr>
              <a:lnSpc>
                <a:spcPct val="100000"/>
              </a:lnSpc>
              <a:spcBef>
                <a:spcPts val="0"/>
              </a:spcBef>
              <a:defRPr/>
            </a:pPr>
            <a:r>
              <a:rPr lang="de-DE" sz="1100"/>
              <a:t>Ggf. Dolmetscher für  Elterngespräche</a:t>
            </a:r>
            <a:endParaRPr/>
          </a:p>
          <a:p>
            <a:pPr>
              <a:lnSpc>
                <a:spcPct val="100000"/>
              </a:lnSpc>
              <a:spcBef>
                <a:spcPts val="0"/>
              </a:spcBef>
              <a:defRPr/>
            </a:pPr>
            <a:r>
              <a:rPr lang="de-DE" sz="1100"/>
              <a:t>Absprachen zur Förderung des/der Schüler:in mit Hort-Mitarbeitenden</a:t>
            </a:r>
            <a:endParaRPr/>
          </a:p>
        </p:txBody>
      </p:sp>
      <p:pic>
        <p:nvPicPr>
          <p:cNvPr id="638538807"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8390847" name="Titel 1"/>
          <p:cNvSpPr>
            <a:spLocks noGrp="1"/>
          </p:cNvSpPr>
          <p:nvPr>
            <p:ph type="title"/>
          </p:nvPr>
        </p:nvSpPr>
        <p:spPr bwMode="auto">
          <a:xfrm>
            <a:off x="804334" y="127272"/>
            <a:ext cx="8979568" cy="1148075"/>
          </a:xfrm>
        </p:spPr>
        <p:txBody>
          <a:bodyPr>
            <a:normAutofit fontScale="90000"/>
          </a:bodyPr>
          <a:lstStyle/>
          <a:p>
            <a:pPr>
              <a:defRPr/>
            </a:pPr>
            <a:r>
              <a:rPr lang="de-DE"/>
              <a:t>Daten und Fakten zu Deutsch als Zweitsprache</a:t>
            </a:r>
            <a:endParaRPr/>
          </a:p>
        </p:txBody>
      </p:sp>
      <p:pic>
        <p:nvPicPr>
          <p:cNvPr id="1294514431" name="Inhaltsplatzhalter 4"/>
          <p:cNvPicPr>
            <a:picLocks noGrp="1" noChangeAspect="1"/>
          </p:cNvPicPr>
          <p:nvPr>
            <p:ph idx="1"/>
          </p:nvPr>
        </p:nvPicPr>
        <p:blipFill rotWithShape="1">
          <a:blip r:embed="rId3"/>
          <a:stretch/>
        </p:blipFill>
        <p:spPr bwMode="auto">
          <a:xfrm>
            <a:off x="9941162" y="217202"/>
            <a:ext cx="1979485" cy="1058145"/>
          </a:xfrm>
        </p:spPr>
      </p:pic>
      <p:sp>
        <p:nvSpPr>
          <p:cNvPr id="346609670" name="Inhaltsplatzhalter 2"/>
          <p:cNvSpPr txBox="1"/>
          <p:nvPr/>
        </p:nvSpPr>
        <p:spPr bwMode="auto">
          <a:xfrm>
            <a:off x="341082" y="1690688"/>
            <a:ext cx="4183682" cy="4515040"/>
          </a:xfrm>
          <a:prstGeom prst="rect">
            <a:avLst/>
          </a:prstGeom>
          <a:solidFill>
            <a:srgbClr val="E7F6FF"/>
          </a:solidFill>
        </p:spPr>
        <p:txBody>
          <a:bodyPr vert="horz" lIns="91440" tIns="45720" rIns="91440" bIns="45720" rtlCol="0">
            <a:normAutofit fontScale="77500" lnSpcReduction="20000"/>
          </a:bodyPr>
          <a:lstStyle>
            <a:lvl1pPr marL="228600" indent="-228600" algn="l" defTabSz="914400" rtl="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nSpc>
                <a:spcPts val="1800"/>
              </a:lnSpc>
              <a:spcBef>
                <a:spcPts val="0"/>
              </a:spcBef>
              <a:buFont typeface="Arial"/>
              <a:buNone/>
              <a:defRPr/>
            </a:pPr>
            <a:r>
              <a:rPr lang="de-DE" sz="2200" b="1"/>
              <a:t>Definition</a:t>
            </a:r>
            <a:endParaRPr/>
          </a:p>
          <a:p>
            <a:pPr marL="0" indent="0">
              <a:lnSpc>
                <a:spcPts val="1800"/>
              </a:lnSpc>
              <a:spcBef>
                <a:spcPts val="0"/>
              </a:spcBef>
              <a:buFont typeface="Arial"/>
              <a:buNone/>
              <a:defRPr/>
            </a:pPr>
            <a:r>
              <a:rPr lang="de-DE" sz="1600"/>
              <a:t>Von Deutsch als Zweitsprache (DaZ) wird gesprochen, wenn es um „die deutschsprachlichen Äußerungen von Sprechern [geht], die das Deutsche als Fremdsprache in einer deutschsprachigen Region und weitgehend außerunterrichtlich erworben haben.“ (Barkowski &amp; Krumm, 2010, S. 49). Dies betrifft im schulischen Sinne vor allem Kinder freiwillig migrierter oder geflüchteter Familien. Im Gegensatz zu Deutsch als Fremdsprache, welche „[...] alle unterrichtspraktischen und wissenschaftlichen Aktivitäten, die sich mit der deutschen Sprache und der Kultur der deutschsprachigen Länder unter dem Aspekt des Lehrens und Lernens von Nichtdeutschsprachigen beschäftigen“ (Barkowski &amp; Krumm, 2010, S. 47) bezeichnet (und damit der generelle Deutschspracherwerb als Unterrichtsfach in einem anderen Land außerhalb Deutschlands gemeint ist), leben Kinder, die mit Deutsch als Zweitsprache aufwachsen, in dem Zielland.</a:t>
            </a:r>
            <a:endParaRPr/>
          </a:p>
          <a:p>
            <a:pPr marL="0" indent="0">
              <a:lnSpc>
                <a:spcPts val="1800"/>
              </a:lnSpc>
              <a:spcBef>
                <a:spcPts val="0"/>
              </a:spcBef>
              <a:buFont typeface="Arial"/>
              <a:buNone/>
              <a:defRPr/>
            </a:pPr>
            <a:endParaRPr lang="de-DE" sz="1600"/>
          </a:p>
          <a:p>
            <a:pPr marL="0" indent="0">
              <a:lnSpc>
                <a:spcPts val="1800"/>
              </a:lnSpc>
              <a:spcBef>
                <a:spcPts val="0"/>
              </a:spcBef>
              <a:buFont typeface="Arial"/>
              <a:buNone/>
              <a:defRPr/>
            </a:pPr>
            <a:r>
              <a:rPr lang="de-DE" sz="1400" u="sng">
                <a:hlinkClick r:id="rId4"/>
              </a:rPr>
              <a:t>vgl. Deutsch als Zweitsprache</a:t>
            </a:r>
            <a:endParaRPr lang="de-DE" sz="1400"/>
          </a:p>
        </p:txBody>
      </p:sp>
      <p:sp>
        <p:nvSpPr>
          <p:cNvPr id="1822683511" name="Inhaltsplatzhalter 2"/>
          <p:cNvSpPr txBox="1"/>
          <p:nvPr/>
        </p:nvSpPr>
        <p:spPr bwMode="auto">
          <a:xfrm>
            <a:off x="7996099" y="1690688"/>
            <a:ext cx="3924548" cy="4515040"/>
          </a:xfrm>
          <a:prstGeom prst="rect">
            <a:avLst/>
          </a:prstGeom>
          <a:solidFill>
            <a:srgbClr val="FFF3F3"/>
          </a:solidFill>
        </p:spPr>
        <p:txBody>
          <a:bodyPr vert="horz" lIns="91440" tIns="45720" rIns="91440" bIns="45720" numCol="1" rtlCol="0">
            <a:normAutofit fontScale="32500" lnSpcReduction="20000"/>
          </a:bodyPr>
          <a:lstStyle>
            <a:lvl1pPr marL="228600" indent="-228600" algn="l" defTabSz="914400" rtl="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de-DE" sz="4900" b="1"/>
              <a:t>Maßnahmen</a:t>
            </a:r>
            <a:endParaRPr/>
          </a:p>
          <a:p>
            <a:pPr>
              <a:lnSpc>
                <a:spcPct val="170000"/>
              </a:lnSpc>
              <a:spcBef>
                <a:spcPts val="0"/>
              </a:spcBef>
              <a:spcAft>
                <a:spcPts val="200"/>
              </a:spcAft>
              <a:defRPr/>
            </a:pPr>
            <a:r>
              <a:rPr lang="de-DE" sz="3100"/>
              <a:t>Ständige Unterstützung des Spracherwerbs im Klassenverband durch Visualisierung sowie nonverbale Kommunikation</a:t>
            </a:r>
            <a:endParaRPr/>
          </a:p>
          <a:p>
            <a:pPr>
              <a:lnSpc>
                <a:spcPct val="170000"/>
              </a:lnSpc>
              <a:spcBef>
                <a:spcPts val="0"/>
              </a:spcBef>
              <a:spcAft>
                <a:spcPts val="200"/>
              </a:spcAft>
              <a:defRPr/>
            </a:pPr>
            <a:r>
              <a:rPr lang="de-DE" sz="3100"/>
              <a:t>Vorentlastung von Unterrichtsmaterialien wie Arbeitsblättern durch Wortspeicher Deutsch – Erstsprache</a:t>
            </a:r>
            <a:endParaRPr/>
          </a:p>
          <a:p>
            <a:pPr>
              <a:lnSpc>
                <a:spcPct val="170000"/>
              </a:lnSpc>
              <a:spcBef>
                <a:spcPts val="0"/>
              </a:spcBef>
              <a:spcAft>
                <a:spcPts val="200"/>
              </a:spcAft>
              <a:defRPr/>
            </a:pPr>
            <a:r>
              <a:rPr lang="de-DE" sz="3100"/>
              <a:t>DaZ-Unterricht nach dem LehrplanPLUS für Deutsch als Zweitsprache</a:t>
            </a:r>
            <a:endParaRPr/>
          </a:p>
          <a:p>
            <a:pPr>
              <a:lnSpc>
                <a:spcPct val="170000"/>
              </a:lnSpc>
              <a:spcBef>
                <a:spcPts val="0"/>
              </a:spcBef>
              <a:spcAft>
                <a:spcPts val="200"/>
              </a:spcAft>
              <a:defRPr/>
            </a:pPr>
            <a:r>
              <a:rPr lang="de-DE" sz="3100"/>
              <a:t>Empathie, Geduld und Offenheit</a:t>
            </a:r>
            <a:endParaRPr/>
          </a:p>
          <a:p>
            <a:pPr>
              <a:lnSpc>
                <a:spcPct val="170000"/>
              </a:lnSpc>
              <a:spcBef>
                <a:spcPts val="0"/>
              </a:spcBef>
              <a:spcAft>
                <a:spcPts val="200"/>
              </a:spcAft>
              <a:defRPr/>
            </a:pPr>
            <a:r>
              <a:rPr lang="de-DE" sz="3100"/>
              <a:t>Wechsel zwischen kommunikativen und nicht-kommunikativen Arbeitsphasen</a:t>
            </a:r>
            <a:endParaRPr/>
          </a:p>
          <a:p>
            <a:pPr>
              <a:lnSpc>
                <a:spcPct val="170000"/>
              </a:lnSpc>
              <a:spcBef>
                <a:spcPts val="0"/>
              </a:spcBef>
              <a:spcAft>
                <a:spcPts val="200"/>
              </a:spcAft>
              <a:defRPr/>
            </a:pPr>
            <a:r>
              <a:rPr lang="de-DE" sz="3100"/>
              <a:t>Strukturierte Abläufe und Routinen</a:t>
            </a:r>
            <a:endParaRPr/>
          </a:p>
          <a:p>
            <a:pPr>
              <a:lnSpc>
                <a:spcPct val="170000"/>
              </a:lnSpc>
              <a:spcBef>
                <a:spcPts val="0"/>
              </a:spcBef>
              <a:spcAft>
                <a:spcPts val="200"/>
              </a:spcAft>
              <a:defRPr/>
            </a:pPr>
            <a:r>
              <a:rPr lang="de-DE" sz="3100"/>
              <a:t>Individuelle Unterstützung und Hilfestellungen (Scaffolding)</a:t>
            </a:r>
            <a:endParaRPr/>
          </a:p>
          <a:p>
            <a:pPr>
              <a:lnSpc>
                <a:spcPct val="170000"/>
              </a:lnSpc>
              <a:spcBef>
                <a:spcPts val="0"/>
              </a:spcBef>
              <a:spcAft>
                <a:spcPts val="200"/>
              </a:spcAft>
              <a:defRPr/>
            </a:pPr>
            <a:r>
              <a:rPr lang="de-DE" sz="3100"/>
              <a:t>Sprachlich differenzierte Spiel-, Lern- und Arbeitsangebote sowie Leistungsnachweise</a:t>
            </a:r>
            <a:endParaRPr/>
          </a:p>
          <a:p>
            <a:pPr>
              <a:lnSpc>
                <a:spcPct val="170000"/>
              </a:lnSpc>
              <a:spcBef>
                <a:spcPts val="0"/>
              </a:spcBef>
              <a:spcAft>
                <a:spcPts val="200"/>
              </a:spcAft>
              <a:defRPr/>
            </a:pPr>
            <a:r>
              <a:rPr lang="de-DE" sz="3100"/>
              <a:t>Ggf. Förderung von Alltagskompetenzen, die aufgrund kultureller Unterschiede bestehen</a:t>
            </a:r>
            <a:endParaRPr/>
          </a:p>
          <a:p>
            <a:pPr>
              <a:lnSpc>
                <a:spcPct val="170000"/>
              </a:lnSpc>
              <a:spcBef>
                <a:spcPts val="0"/>
              </a:spcBef>
              <a:spcAft>
                <a:spcPts val="200"/>
              </a:spcAft>
              <a:defRPr/>
            </a:pPr>
            <a:r>
              <a:rPr lang="de-DE" sz="3100"/>
              <a:t>Mittelschule: Ersetzen des Englisch-Qualis durch Quali-Prüfung in der Muttersprache</a:t>
            </a:r>
            <a:endParaRPr/>
          </a:p>
          <a:p>
            <a:pPr>
              <a:lnSpc>
                <a:spcPct val="170000"/>
              </a:lnSpc>
              <a:spcBef>
                <a:spcPts val="0"/>
              </a:spcBef>
              <a:spcAft>
                <a:spcPts val="200"/>
              </a:spcAft>
              <a:defRPr/>
            </a:pPr>
            <a:endParaRPr lang="de-DE" sz="3400"/>
          </a:p>
          <a:p>
            <a:pPr>
              <a:lnSpc>
                <a:spcPts val="2000"/>
              </a:lnSpc>
              <a:spcBef>
                <a:spcPts val="0"/>
              </a:spcBef>
              <a:spcAft>
                <a:spcPts val="200"/>
              </a:spcAft>
              <a:defRPr/>
            </a:pPr>
            <a:endParaRPr lang="de-DE" sz="3400"/>
          </a:p>
          <a:p>
            <a:pPr>
              <a:lnSpc>
                <a:spcPts val="2000"/>
              </a:lnSpc>
              <a:spcBef>
                <a:spcPts val="0"/>
              </a:spcBef>
              <a:spcAft>
                <a:spcPts val="200"/>
              </a:spcAft>
              <a:defRPr/>
            </a:pPr>
            <a:endParaRPr lang="de-DE" sz="3400"/>
          </a:p>
        </p:txBody>
      </p:sp>
      <p:sp>
        <p:nvSpPr>
          <p:cNvPr id="463406169" name="Rechteck 2"/>
          <p:cNvSpPr/>
          <p:nvPr/>
        </p:nvSpPr>
        <p:spPr bwMode="auto">
          <a:xfrm>
            <a:off x="4490899" y="1690688"/>
            <a:ext cx="3505199" cy="45150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spcAft>
                <a:spcPts val="200"/>
              </a:spcAft>
              <a:defRPr/>
            </a:pPr>
            <a:endParaRPr lang="de-DE" sz="1700" b="1">
              <a:solidFill>
                <a:schemeClr val="tx1"/>
              </a:solidFill>
            </a:endParaRPr>
          </a:p>
          <a:p>
            <a:pPr>
              <a:lnSpc>
                <a:spcPts val="2000"/>
              </a:lnSpc>
              <a:spcAft>
                <a:spcPts val="200"/>
              </a:spcAft>
              <a:defRPr/>
            </a:pPr>
            <a:endParaRPr lang="de-DE" sz="1700" b="1">
              <a:solidFill>
                <a:schemeClr val="tx1"/>
              </a:solidFill>
            </a:endParaRPr>
          </a:p>
          <a:p>
            <a:pPr>
              <a:lnSpc>
                <a:spcPts val="2000"/>
              </a:lnSpc>
              <a:spcAft>
                <a:spcPts val="200"/>
              </a:spcAft>
              <a:defRPr/>
            </a:pPr>
            <a:r>
              <a:rPr lang="de-DE" sz="1700" b="1">
                <a:solidFill>
                  <a:schemeClr val="tx1"/>
                </a:solidFill>
              </a:rPr>
              <a:t>Vorkommen </a:t>
            </a:r>
            <a:endParaRPr/>
          </a:p>
          <a:p>
            <a:pPr marL="228600" indent="-228600">
              <a:spcAft>
                <a:spcPts val="200"/>
              </a:spcAft>
              <a:buFont typeface="Arial"/>
              <a:buChar char="•"/>
              <a:defRPr/>
            </a:pPr>
            <a:r>
              <a:rPr lang="de-DE" sz="1100">
                <a:solidFill>
                  <a:schemeClr val="tx1"/>
                </a:solidFill>
              </a:rPr>
              <a:t>Vorschulische Bildung im Bereich DaZ durch Vorkurs</a:t>
            </a:r>
            <a:br>
              <a:rPr lang="de-DE" sz="1100">
                <a:solidFill>
                  <a:schemeClr val="tx1"/>
                </a:solidFill>
              </a:rPr>
            </a:br>
            <a:r>
              <a:rPr lang="de-DE" sz="1100">
                <a:solidFill>
                  <a:schemeClr val="tx1"/>
                </a:solidFill>
              </a:rPr>
              <a:t>Deutsch: Im Schuljahr 2019/20 wurden 3.875 angebotene Vorkurse von insgesamt 32.137 Kindern besucht. Im Vergleich zum Berichtsjahr 2016/17 hat die Zahl der Vorkurskinder um 6 % zugenommen, die Zahl der angebotenen Kurse ist um 9 % gestiegen.</a:t>
            </a:r>
            <a:endParaRPr/>
          </a:p>
          <a:p>
            <a:pPr>
              <a:spcAft>
                <a:spcPts val="200"/>
              </a:spcAft>
              <a:defRPr/>
            </a:pPr>
            <a:r>
              <a:rPr lang="de-DE" sz="1100">
                <a:solidFill>
                  <a:schemeClr val="tx1"/>
                </a:solidFill>
              </a:rPr>
              <a:t>vgl. </a:t>
            </a:r>
            <a:r>
              <a:rPr lang="de-DE" sz="1100" u="sng">
                <a:solidFill>
                  <a:schemeClr val="tx1"/>
                </a:solidFill>
                <a:hlinkClick r:id="rId5"/>
              </a:rPr>
              <a:t>Bildungsbericht Bayern 2021</a:t>
            </a:r>
            <a:br>
              <a:rPr lang="de-DE" sz="1050">
                <a:solidFill>
                  <a:schemeClr val="tx1"/>
                </a:solidFill>
              </a:rPr>
            </a:br>
            <a:endParaRPr lang="de-DE" sz="1050">
              <a:solidFill>
                <a:schemeClr val="tx1"/>
              </a:solidFill>
            </a:endParaRPr>
          </a:p>
          <a:p>
            <a:pPr marL="228600" indent="-228600">
              <a:spcAft>
                <a:spcPts val="200"/>
              </a:spcAft>
              <a:buFont typeface="Arial"/>
              <a:buChar char="•"/>
              <a:defRPr/>
            </a:pPr>
            <a:r>
              <a:rPr lang="de-DE" sz="1100">
                <a:solidFill>
                  <a:schemeClr val="tx1"/>
                </a:solidFill>
              </a:rPr>
              <a:t>Im Schuljahr 2024/2025 hatten in Bayern 32 % aller Grundschüler:innen, 48,4 % aller Mittelschüler:innen, 19,2 % aller Realschüler:innen, 16,1 % aller Gymnasiast:innen und 32,3 % aller Schüler:innen an Förderzentren nicht Deutsch als Muttersprache.</a:t>
            </a:r>
            <a:endParaRPr/>
          </a:p>
          <a:p>
            <a:pPr>
              <a:spcAft>
                <a:spcPts val="200"/>
              </a:spcAft>
              <a:defRPr/>
            </a:pPr>
            <a:r>
              <a:rPr lang="de-DE" sz="1000">
                <a:solidFill>
                  <a:schemeClr val="tx1"/>
                </a:solidFill>
              </a:rPr>
              <a:t>vgl. </a:t>
            </a:r>
            <a:r>
              <a:rPr lang="de-DE" sz="1000" u="sng">
                <a:solidFill>
                  <a:schemeClr val="tx1"/>
                </a:solidFill>
                <a:hlinkClick r:id="rId6"/>
              </a:rPr>
              <a:t>Bayerns Schulen in Zahlen 2024</a:t>
            </a:r>
            <a:br>
              <a:rPr lang="de-DE" sz="1100">
                <a:solidFill>
                  <a:schemeClr val="tx1"/>
                </a:solidFill>
                <a:latin typeface="CIDFont+F1"/>
              </a:rPr>
            </a:br>
            <a:endParaRPr lang="de-DE" sz="1100">
              <a:solidFill>
                <a:schemeClr val="tx1"/>
              </a:solidFill>
              <a:latin typeface="CIDFont+F1"/>
            </a:endParaRPr>
          </a:p>
          <a:p>
            <a:pPr marL="285750" indent="-285750">
              <a:spcAft>
                <a:spcPts val="200"/>
              </a:spcAft>
              <a:buFont typeface="Arial"/>
              <a:buChar char="•"/>
              <a:defRPr/>
            </a:pPr>
            <a:r>
              <a:rPr lang="de-DE" sz="1100">
                <a:solidFill>
                  <a:schemeClr val="tx1"/>
                </a:solidFill>
              </a:rPr>
              <a:t>Große Heterogenität bei Kompetenzen in der Bildungssprache Deutsch erschwert pauschale Aussagen und Handlungsanweisungen.</a:t>
            </a:r>
            <a:endParaRPr/>
          </a:p>
          <a:p>
            <a:pPr marL="0" indent="0">
              <a:buFont typeface="Arial"/>
              <a:buNone/>
              <a:defRPr/>
            </a:pPr>
            <a:endParaRPr lang="de-DE" b="1"/>
          </a:p>
          <a:p>
            <a:pPr marL="0" indent="0">
              <a:buFont typeface="Arial"/>
              <a:buNone/>
              <a:defRPr/>
            </a:pPr>
            <a:endParaRPr lang="de-DE" b="1"/>
          </a:p>
          <a:p>
            <a:pPr marL="0" indent="0">
              <a:buFont typeface="Arial"/>
              <a:buNone/>
              <a:defRPr/>
            </a:pPr>
            <a:endParaRPr lang="de-DE" b="1"/>
          </a:p>
          <a:p>
            <a:pPr marL="0" indent="0">
              <a:buFont typeface="Arial"/>
              <a:buNone/>
              <a:defRPr/>
            </a:pPr>
            <a:endParaRPr lang="de-DE" sz="1800" b="1"/>
          </a:p>
          <a:p>
            <a:pPr marL="0" indent="0">
              <a:buFont typeface="Arial"/>
              <a:buNone/>
              <a:defRPr/>
            </a:pPr>
            <a:endParaRPr lang="de-DE" sz="1800" b="1"/>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9386341" name="Titel 1"/>
          <p:cNvSpPr>
            <a:spLocks noGrp="1"/>
          </p:cNvSpPr>
          <p:nvPr>
            <p:ph type="title"/>
          </p:nvPr>
        </p:nvSpPr>
        <p:spPr bwMode="auto">
          <a:xfrm>
            <a:off x="838200" y="365125"/>
            <a:ext cx="8979568" cy="1325563"/>
          </a:xfrm>
        </p:spPr>
        <p:txBody>
          <a:bodyPr/>
          <a:lstStyle/>
          <a:p>
            <a:pPr>
              <a:defRPr/>
            </a:pPr>
            <a:r>
              <a:rPr lang="de-DE"/>
              <a:t>Material und Vertiefung – ausgewählte Lehrwerke</a:t>
            </a:r>
            <a:endParaRPr/>
          </a:p>
        </p:txBody>
      </p:sp>
      <p:pic>
        <p:nvPicPr>
          <p:cNvPr id="1278655430" name="Inhaltsplatzhalter 4"/>
          <p:cNvPicPr>
            <a:picLocks noGrp="1" noChangeAspect="1"/>
          </p:cNvPicPr>
          <p:nvPr>
            <p:ph idx="1"/>
          </p:nvPr>
        </p:nvPicPr>
        <p:blipFill rotWithShape="1">
          <a:blip r:embed="rId3"/>
          <a:stretch/>
        </p:blipFill>
        <p:spPr bwMode="auto">
          <a:xfrm>
            <a:off x="9941162" y="217202"/>
            <a:ext cx="1979485" cy="1058145"/>
          </a:xfrm>
        </p:spPr>
      </p:pic>
      <p:sp>
        <p:nvSpPr>
          <p:cNvPr id="1274005668" name="Inhaltsplatzhalter 2"/>
          <p:cNvSpPr txBox="1"/>
          <p:nvPr/>
        </p:nvSpPr>
        <p:spPr bwMode="auto">
          <a:xfrm>
            <a:off x="603584" y="1770888"/>
            <a:ext cx="10515600" cy="4721987"/>
          </a:xfrm>
          <a:prstGeom prst="rect">
            <a:avLst/>
          </a:prstGeom>
        </p:spPr>
        <p:txBody>
          <a:bodyPr vert="horz" lIns="91440" tIns="45720" rIns="91440" bIns="45720" rtlCol="0">
            <a:noAutofit/>
          </a:bodyPr>
          <a:lst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0"/>
              </a:spcBef>
              <a:buFont typeface="Arial"/>
              <a:buNone/>
              <a:defRPr/>
            </a:pPr>
            <a:endParaRPr lang="de-DE" sz="1800"/>
          </a:p>
        </p:txBody>
      </p:sp>
      <p:sp>
        <p:nvSpPr>
          <p:cNvPr id="898694630" name="Textfeld 2"/>
          <p:cNvSpPr txBox="1"/>
          <p:nvPr/>
        </p:nvSpPr>
        <p:spPr bwMode="auto">
          <a:xfrm>
            <a:off x="838200" y="1951672"/>
            <a:ext cx="9759696" cy="4801314"/>
          </a:xfrm>
          <a:prstGeom prst="rect">
            <a:avLst/>
          </a:prstGeom>
          <a:noFill/>
        </p:spPr>
        <p:txBody>
          <a:bodyPr wrap="square">
            <a:spAutoFit/>
          </a:bodyPr>
          <a:lstStyle/>
          <a:p>
            <a:pPr>
              <a:defRPr/>
            </a:pPr>
            <a:r>
              <a:rPr lang="de-DE" b="1"/>
              <a:t>Rockensüß-Köln, R.</a:t>
            </a:r>
            <a:r>
              <a:rPr lang="de-DE"/>
              <a:t> (2024). </a:t>
            </a:r>
            <a:r>
              <a:rPr lang="de-DE" i="1"/>
              <a:t>Leseförderung für DaZ-Lernende: 3-fach differenzierte Texte und Aufgaben zum Deutschlernen in den Niveaustufen A1, A2 und B1</a:t>
            </a:r>
            <a:r>
              <a:rPr lang="de-DE"/>
              <a:t> (1. Aufl.). Verlag an der Ruhr. ISBN: 978-3-8346-6500-3 — Praxisorientiertes Lesematerial für DaZ-Schüler:innen in Schule und Unterricht.</a:t>
            </a:r>
            <a:endParaRPr/>
          </a:p>
          <a:p>
            <a:pPr>
              <a:defRPr/>
            </a:pPr>
            <a:endParaRPr lang="de-DE"/>
          </a:p>
          <a:p>
            <a:pPr>
              <a:defRPr/>
            </a:pPr>
            <a:r>
              <a:rPr lang="de-DE" b="1"/>
              <a:t>Thomas, S.</a:t>
            </a:r>
            <a:r>
              <a:rPr lang="de-DE"/>
              <a:t> (2024). </a:t>
            </a:r>
            <a:r>
              <a:rPr lang="de-DE" i="1"/>
              <a:t>DaZ lernen: Schule und Familie – mit dem Anybook Pro Audiostift</a:t>
            </a:r>
            <a:r>
              <a:rPr lang="de-DE"/>
              <a:t> (1. Aufl.). BVK Buch Verlag Kempen. ISBN: 978-3-96520-305-1 — Praxisheft zur Verbindung von schulischer DaZ-Förderung und familiären Lernkontexten (insbesondere Grundschule). </a:t>
            </a:r>
            <a:endParaRPr/>
          </a:p>
          <a:p>
            <a:pPr>
              <a:defRPr/>
            </a:pPr>
            <a:endParaRPr lang="de-DE"/>
          </a:p>
          <a:p>
            <a:pPr>
              <a:defRPr/>
            </a:pPr>
            <a:r>
              <a:rPr lang="de-DE" b="1"/>
              <a:t>Geffers, A.</a:t>
            </a:r>
            <a:r>
              <a:rPr lang="de-DE"/>
              <a:t> (2025). </a:t>
            </a:r>
            <a:r>
              <a:rPr lang="de-DE" i="1"/>
              <a:t>30 × DaZ: Einfache Grammatik für 45 Minuten – Unterrichtseinheiten mit Differenzierung für Grund- und Förderschule</a:t>
            </a:r>
            <a:r>
              <a:rPr lang="de-DE"/>
              <a:t> (1. Aufl.). An der Ruhr Verlag. — Praxis-Material für den DaZ-Unterricht mit 30 fertigen Grammatikstundenplanungen. </a:t>
            </a:r>
            <a:endParaRPr/>
          </a:p>
          <a:p>
            <a:pPr>
              <a:defRPr/>
            </a:pPr>
            <a:endParaRPr lang="de-DE"/>
          </a:p>
          <a:p>
            <a:pPr>
              <a:defRPr/>
            </a:pPr>
            <a:r>
              <a:rPr lang="de-DE" b="1"/>
              <a:t>Angebote des ISB</a:t>
            </a:r>
            <a:r>
              <a:rPr lang="de-DE"/>
              <a:t>: </a:t>
            </a:r>
            <a:r>
              <a:rPr lang="de-DE" u="sng">
                <a:hlinkClick r:id="rId4"/>
              </a:rPr>
              <a:t>https://www.willkommen.schule.bayern.de/mit-daz-schuelerinnen-und-schuelern-sprachlich-arbeiten/material/</a:t>
            </a:r>
            <a:endParaRPr lang="de-DE"/>
          </a:p>
          <a:p>
            <a:pPr>
              <a:defRPr/>
            </a:pPr>
            <a:endParaRPr lang="de-DE"/>
          </a:p>
          <a:p>
            <a:pPr>
              <a:defRPr/>
            </a:pPr>
            <a:endParaRPr lang="de-DE"/>
          </a:p>
          <a:p>
            <a:pPr>
              <a:defRPr/>
            </a:pPr>
            <a:endParaRPr lang="de-DE"/>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63865317" name="Inhaltsplatzhalter 4"/>
          <p:cNvPicPr>
            <a:picLocks noGrp="1" noChangeAspect="1"/>
          </p:cNvPicPr>
          <p:nvPr>
            <p:ph idx="1"/>
          </p:nvPr>
        </p:nvPicPr>
        <p:blipFill rotWithShape="1">
          <a:blip r:embed="rId3"/>
          <a:stretch/>
        </p:blipFill>
        <p:spPr bwMode="auto">
          <a:xfrm>
            <a:off x="9941162" y="217202"/>
            <a:ext cx="1979485" cy="1058145"/>
          </a:xfrm>
        </p:spPr>
      </p:pic>
      <p:sp>
        <p:nvSpPr>
          <p:cNvPr id="643359192" name="Inhaltsplatzhalter 2"/>
          <p:cNvSpPr txBox="1"/>
          <p:nvPr/>
        </p:nvSpPr>
        <p:spPr bwMode="auto">
          <a:xfrm>
            <a:off x="603584" y="1770888"/>
            <a:ext cx="10515600" cy="4721987"/>
          </a:xfrm>
          <a:prstGeom prst="rect">
            <a:avLst/>
          </a:prstGeom>
        </p:spPr>
        <p:txBody>
          <a:bodyPr vert="horz" lIns="91440" tIns="45720" rIns="91440" bIns="45720" rtlCol="0">
            <a:noAutofit/>
          </a:bodyPr>
          <a:lst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0"/>
              </a:spcBef>
              <a:buFont typeface="Arial"/>
              <a:buNone/>
              <a:defRPr/>
            </a:pPr>
            <a:endParaRPr lang="de-DE" sz="1800"/>
          </a:p>
        </p:txBody>
      </p:sp>
      <p:sp>
        <p:nvSpPr>
          <p:cNvPr id="2058715950" name="Textfeld 3"/>
          <p:cNvSpPr txBox="1"/>
          <p:nvPr/>
        </p:nvSpPr>
        <p:spPr bwMode="auto">
          <a:xfrm>
            <a:off x="670667" y="1687640"/>
            <a:ext cx="10381433" cy="4247317"/>
          </a:xfrm>
          <a:prstGeom prst="rect">
            <a:avLst/>
          </a:prstGeom>
          <a:noFill/>
        </p:spPr>
        <p:txBody>
          <a:bodyPr wrap="square">
            <a:spAutoFit/>
          </a:bodyPr>
          <a:lstStyle/>
          <a:p>
            <a:pPr>
              <a:defRPr/>
            </a:pPr>
            <a:endParaRPr lang="de-DE"/>
          </a:p>
          <a:p>
            <a:pPr>
              <a:defRPr/>
            </a:pPr>
            <a:r>
              <a:rPr lang="de-DE" b="1"/>
              <a:t>Döll, M., &amp; Michalak, M. (Hrsg.).</a:t>
            </a:r>
            <a:r>
              <a:rPr lang="de-DE"/>
              <a:t> (2023). </a:t>
            </a:r>
            <a:r>
              <a:rPr lang="de-DE" i="1"/>
              <a:t>Deutsch als Zweitsprache und inklusive Bildung</a:t>
            </a:r>
            <a:r>
              <a:rPr lang="de-DE"/>
              <a:t> (DaZ: Positionen, Perspektiven, Potenziale, Band 3). Waxmann. </a:t>
            </a:r>
            <a:endParaRPr/>
          </a:p>
          <a:p>
            <a:pPr>
              <a:defRPr/>
            </a:pPr>
            <a:endParaRPr lang="de-DE"/>
          </a:p>
          <a:p>
            <a:pPr>
              <a:defRPr/>
            </a:pPr>
            <a:r>
              <a:rPr lang="de-DE" b="1"/>
              <a:t>Grimm, A., &amp; Cristante, V.</a:t>
            </a:r>
            <a:r>
              <a:rPr lang="de-DE"/>
              <a:t> (2022). </a:t>
            </a:r>
            <a:r>
              <a:rPr lang="de-DE" i="1"/>
              <a:t>Deutsch als Zweitsprache – DaZ</a:t>
            </a:r>
            <a:r>
              <a:rPr lang="de-DE"/>
              <a:t> (KEGLI Bd. 28). Universitätsverlag Winter. </a:t>
            </a:r>
            <a:endParaRPr/>
          </a:p>
          <a:p>
            <a:pPr>
              <a:defRPr/>
            </a:pPr>
            <a:endParaRPr lang="de-DE"/>
          </a:p>
          <a:p>
            <a:pPr>
              <a:defRPr/>
            </a:pPr>
            <a:r>
              <a:rPr lang="de-DE" b="1"/>
              <a:t>Jeuk, S. </a:t>
            </a:r>
            <a:r>
              <a:rPr lang="de-DE"/>
              <a:t>(2018). </a:t>
            </a:r>
            <a:r>
              <a:rPr lang="de-DE" i="1"/>
              <a:t>Deutsch als Zweitsprache in der Schule: Grundlagen - Diagnose - Förderung</a:t>
            </a:r>
            <a:r>
              <a:rPr lang="de-DE"/>
              <a:t> (4. Auflage.). Kohlhammer.</a:t>
            </a:r>
            <a:endParaRPr/>
          </a:p>
          <a:p>
            <a:pPr>
              <a:defRPr/>
            </a:pPr>
            <a:endParaRPr lang="de-DE"/>
          </a:p>
          <a:p>
            <a:pPr>
              <a:defRPr/>
            </a:pPr>
            <a:r>
              <a:rPr lang="de-DE" b="1"/>
              <a:t>Kniffka, G. &amp; Siebert-Ott, G. </a:t>
            </a:r>
            <a:r>
              <a:rPr lang="de-DE"/>
              <a:t>(2023). </a:t>
            </a:r>
            <a:r>
              <a:rPr lang="de-DE" i="1"/>
              <a:t>Deutsch als Zweitsprache: Lehren und lernen</a:t>
            </a:r>
            <a:r>
              <a:rPr lang="de-DE"/>
              <a:t> (4th ed.). Utb.</a:t>
            </a:r>
            <a:endParaRPr/>
          </a:p>
          <a:p>
            <a:pPr>
              <a:defRPr/>
            </a:pPr>
            <a:endParaRPr lang="de-DE"/>
          </a:p>
          <a:p>
            <a:pPr>
              <a:defRPr/>
            </a:pPr>
            <a:r>
              <a:rPr lang="de-DE" b="1"/>
              <a:t>Michalak, M., &amp; Kuchenreuther, M. (Hrsg.). </a:t>
            </a:r>
            <a:r>
              <a:rPr lang="de-DE"/>
              <a:t>(2023). </a:t>
            </a:r>
            <a:r>
              <a:rPr lang="de-DE" i="1"/>
              <a:t>Grundlagen der Sprachdidaktik Deutsch als Zweitsprache</a:t>
            </a:r>
            <a:r>
              <a:rPr lang="de-DE"/>
              <a:t>. Schneider Verlag. </a:t>
            </a:r>
            <a:endParaRPr/>
          </a:p>
          <a:p>
            <a:pPr>
              <a:defRPr/>
            </a:pPr>
            <a:endParaRPr lang="de-DE"/>
          </a:p>
          <a:p>
            <a:pPr>
              <a:defRPr/>
            </a:pPr>
            <a:endParaRPr lang="de-DE"/>
          </a:p>
        </p:txBody>
      </p:sp>
      <p:sp>
        <p:nvSpPr>
          <p:cNvPr id="1121316876" name="Titel 1"/>
          <p:cNvSpPr txBox="1"/>
          <p:nvPr/>
        </p:nvSpPr>
        <p:spPr bwMode="auto">
          <a:xfrm>
            <a:off x="603583" y="445325"/>
            <a:ext cx="8979568" cy="1325563"/>
          </a:xfrm>
          <a:prstGeom prst="rect">
            <a:avLst/>
          </a:prstGeom>
        </p:spPr>
        <p:txBody>
          <a:bodyPr vert="horz" lIns="91440" tIns="45720" rIns="91440" bIns="45720" rtlCol="0" anchor="ctr">
            <a:normAutofit/>
          </a:bodyPr>
          <a:lstStyle>
            <a:lvl1pPr algn="l" defTabSz="914400" rtl="0">
              <a:lnSpc>
                <a:spcPct val="90000"/>
              </a:lnSpc>
              <a:spcBef>
                <a:spcPts val="0"/>
              </a:spcBef>
              <a:buNone/>
              <a:defRPr sz="4400">
                <a:solidFill>
                  <a:schemeClr val="tx1"/>
                </a:solidFill>
                <a:latin typeface="+mj-lt"/>
                <a:ea typeface="+mj-ea"/>
                <a:cs typeface="+mj-cs"/>
              </a:defRPr>
            </a:lvl1pPr>
          </a:lstStyle>
          <a:p>
            <a:pPr>
              <a:defRPr/>
            </a:pPr>
            <a:r>
              <a:rPr lang="de-DE"/>
              <a:t>Material und Vertiefung - Fachliteratur </a:t>
            </a:r>
            <a:endParaRP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39638968" name="Inhaltsplatzhalter 4"/>
          <p:cNvPicPr>
            <a:picLocks noGrp="1" noChangeAspect="1"/>
          </p:cNvPicPr>
          <p:nvPr>
            <p:ph idx="1"/>
          </p:nvPr>
        </p:nvPicPr>
        <p:blipFill rotWithShape="1">
          <a:blip r:embed="rId3"/>
          <a:stretch/>
        </p:blipFill>
        <p:spPr bwMode="auto">
          <a:xfrm>
            <a:off x="9941162" y="217202"/>
            <a:ext cx="1979485" cy="1058145"/>
          </a:xfrm>
        </p:spPr>
      </p:pic>
      <p:sp>
        <p:nvSpPr>
          <p:cNvPr id="1939896812" name="Textfeld 3"/>
          <p:cNvSpPr txBox="1"/>
          <p:nvPr/>
        </p:nvSpPr>
        <p:spPr bwMode="auto">
          <a:xfrm>
            <a:off x="603583" y="1995424"/>
            <a:ext cx="10795000" cy="3185487"/>
          </a:xfrm>
          <a:prstGeom prst="rect">
            <a:avLst/>
          </a:prstGeom>
          <a:noFill/>
        </p:spPr>
        <p:txBody>
          <a:bodyPr wrap="square" rtlCol="0">
            <a:spAutoFit/>
          </a:bodyPr>
          <a:lstStyle/>
          <a:p>
            <a:pPr marL="228600" indent="-228600">
              <a:lnSpc>
                <a:spcPts val="1800"/>
              </a:lnSpc>
              <a:spcAft>
                <a:spcPts val="200"/>
              </a:spcAft>
              <a:buFont typeface="Arial"/>
              <a:buChar char="•"/>
              <a:defRPr/>
            </a:pPr>
            <a:r>
              <a:rPr lang="de-DE" sz="1600" u="sng">
                <a:hlinkClick r:id="rId4"/>
              </a:rPr>
              <a:t>Portal „Deutsch als Zweitsprache“</a:t>
            </a:r>
            <a:endParaRPr lang="de-DE" sz="1600"/>
          </a:p>
          <a:p>
            <a:pPr>
              <a:lnSpc>
                <a:spcPts val="1800"/>
              </a:lnSpc>
              <a:spcAft>
                <a:spcPts val="200"/>
              </a:spcAft>
              <a:defRPr/>
            </a:pPr>
            <a:endParaRPr lang="de-DE" sz="1600"/>
          </a:p>
          <a:p>
            <a:pPr marL="228600" indent="-228600">
              <a:lnSpc>
                <a:spcPts val="1800"/>
              </a:lnSpc>
              <a:spcAft>
                <a:spcPts val="200"/>
              </a:spcAft>
              <a:buFont typeface="Arial"/>
              <a:buChar char="•"/>
              <a:defRPr/>
            </a:pPr>
            <a:r>
              <a:rPr lang="de-DE" sz="1600" u="sng">
                <a:hlinkClick r:id="rId5"/>
              </a:rPr>
              <a:t>Forschungsarbeiten zu Deutsch als Zweitsprache   </a:t>
            </a:r>
            <a:endParaRPr/>
          </a:p>
          <a:p>
            <a:pPr>
              <a:lnSpc>
                <a:spcPts val="1800"/>
              </a:lnSpc>
              <a:spcAft>
                <a:spcPts val="200"/>
              </a:spcAft>
              <a:defRPr/>
            </a:pPr>
            <a:r>
              <a:rPr lang="de-DE" sz="1600" u="sng">
                <a:hlinkClick r:id="rId5"/>
              </a:rPr>
              <a:t> </a:t>
            </a:r>
            <a:endParaRPr lang="de-DE" sz="1600"/>
          </a:p>
          <a:p>
            <a:pPr marL="228600" indent="-228600">
              <a:lnSpc>
                <a:spcPts val="1800"/>
              </a:lnSpc>
              <a:spcAft>
                <a:spcPts val="200"/>
              </a:spcAft>
              <a:buFont typeface="Arial"/>
              <a:buChar char="•"/>
              <a:defRPr/>
            </a:pPr>
            <a:r>
              <a:rPr lang="de-DE" sz="1600" u="sng">
                <a:hlinkClick r:id="rId6"/>
              </a:rPr>
              <a:t>Jahresschrift "Workshop Deutsch als Zweitsprache, Migration und Mehrsprachigkeit" </a:t>
            </a:r>
            <a:endParaRPr lang="de-DE" sz="1600"/>
          </a:p>
          <a:p>
            <a:pPr>
              <a:lnSpc>
                <a:spcPts val="1800"/>
              </a:lnSpc>
              <a:spcAft>
                <a:spcPts val="200"/>
              </a:spcAft>
              <a:defRPr/>
            </a:pPr>
            <a:endParaRPr lang="de-DE" sz="1600"/>
          </a:p>
          <a:p>
            <a:pPr marL="228600" indent="-228600">
              <a:lnSpc>
                <a:spcPts val="1800"/>
              </a:lnSpc>
              <a:spcAft>
                <a:spcPts val="200"/>
              </a:spcAft>
              <a:buFont typeface="Arial"/>
              <a:buChar char="•"/>
              <a:defRPr/>
            </a:pPr>
            <a:r>
              <a:rPr lang="de-DE" sz="1600" u="sng">
                <a:hlinkClick r:id="rId7"/>
              </a:rPr>
              <a:t>Deutsch als Zweitsprache. Didaktik für die Grundschule </a:t>
            </a:r>
            <a:endParaRPr lang="de-DE" sz="1600"/>
          </a:p>
          <a:p>
            <a:pPr>
              <a:lnSpc>
                <a:spcPts val="1800"/>
              </a:lnSpc>
              <a:spcAft>
                <a:spcPts val="200"/>
              </a:spcAft>
              <a:defRPr/>
            </a:pPr>
            <a:endParaRPr lang="de-DE" sz="1600"/>
          </a:p>
          <a:p>
            <a:pPr marL="228600" indent="-228600">
              <a:lnSpc>
                <a:spcPts val="1800"/>
              </a:lnSpc>
              <a:spcAft>
                <a:spcPts val="200"/>
              </a:spcAft>
              <a:buFont typeface="Arial"/>
              <a:buChar char="•"/>
              <a:defRPr/>
            </a:pPr>
            <a:r>
              <a:rPr lang="de-DE" sz="1600" u="sng">
                <a:hlinkClick r:id="rId8"/>
              </a:rPr>
              <a:t>Deutschunterricht im mehrsprachigen Klassenzimmer. Grundlagen und Beispiele zur Förderung von DaZ-Lernenden im Grundschulalter </a:t>
            </a:r>
            <a:endParaRPr lang="de-DE" sz="1600"/>
          </a:p>
          <a:p>
            <a:pPr marL="285750" indent="-285750">
              <a:buFont typeface="Wingdings"/>
              <a:buChar char="§"/>
              <a:defRPr/>
            </a:pPr>
            <a:endParaRPr lang="de-DE" b="1"/>
          </a:p>
          <a:p>
            <a:pPr>
              <a:defRPr/>
            </a:pPr>
            <a:endParaRPr lang="de-DE"/>
          </a:p>
        </p:txBody>
      </p:sp>
      <p:sp>
        <p:nvSpPr>
          <p:cNvPr id="1148001404" name="Titel 1"/>
          <p:cNvSpPr txBox="1"/>
          <p:nvPr/>
        </p:nvSpPr>
        <p:spPr bwMode="auto">
          <a:xfrm>
            <a:off x="603583" y="445325"/>
            <a:ext cx="8979568" cy="1325563"/>
          </a:xfrm>
          <a:prstGeom prst="rect">
            <a:avLst/>
          </a:prstGeom>
        </p:spPr>
        <p:txBody>
          <a:bodyPr vert="horz" lIns="91440" tIns="45720" rIns="91440" bIns="45720" rtlCol="0" anchor="ctr">
            <a:normAutofit/>
          </a:bodyPr>
          <a:lstStyle>
            <a:lvl1pPr algn="l" defTabSz="914400" rtl="0">
              <a:lnSpc>
                <a:spcPct val="90000"/>
              </a:lnSpc>
              <a:spcBef>
                <a:spcPts val="0"/>
              </a:spcBef>
              <a:buNone/>
              <a:defRPr sz="4400">
                <a:solidFill>
                  <a:schemeClr val="tx1"/>
                </a:solidFill>
                <a:latin typeface="+mj-lt"/>
                <a:ea typeface="+mj-ea"/>
                <a:cs typeface="+mj-cs"/>
              </a:defRPr>
            </a:lvl1pPr>
          </a:lstStyle>
          <a:p>
            <a:pPr>
              <a:defRPr/>
            </a:pPr>
            <a:r>
              <a:rPr lang="de-DE"/>
              <a:t>Material und Vertiefung - Onlineressourcen </a:t>
            </a:r>
            <a:endParaRP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80721072" name="Picture 6" descr="generated by AI"/>
          <p:cNvPicPr>
            <a:picLocks noChangeAspect="1" noChangeArrowheads="1"/>
          </p:cNvPicPr>
          <p:nvPr/>
        </p:nvPicPr>
        <p:blipFill rotWithShape="1">
          <a:blip r:embed="rId3"/>
          <a:stretch/>
        </p:blipFill>
        <p:spPr bwMode="auto">
          <a:xfrm>
            <a:off x="346710" y="554355"/>
            <a:ext cx="5749289" cy="5749289"/>
          </a:xfrm>
          <a:prstGeom prst="rect">
            <a:avLst/>
          </a:prstGeom>
          <a:noFill/>
        </p:spPr>
      </p:pic>
      <p:pic>
        <p:nvPicPr>
          <p:cNvPr id="204699609" name="Picture 8"/>
          <p:cNvPicPr>
            <a:picLocks noChangeAspect="1" noChangeArrowheads="1"/>
          </p:cNvPicPr>
          <p:nvPr/>
        </p:nvPicPr>
        <p:blipFill rotWithShape="1">
          <a:blip r:embed="rId4"/>
          <a:stretch/>
        </p:blipFill>
        <p:spPr bwMode="auto">
          <a:xfrm>
            <a:off x="9643110" y="214313"/>
            <a:ext cx="1981200" cy="1057275"/>
          </a:xfrm>
          <a:prstGeom prst="rect">
            <a:avLst/>
          </a:prstGeom>
          <a:noFill/>
        </p:spPr>
      </p:pic>
      <p:pic>
        <p:nvPicPr>
          <p:cNvPr id="1715637472" name="Picture 10"/>
          <p:cNvPicPr>
            <a:picLocks noChangeAspect="1" noChangeArrowheads="1"/>
          </p:cNvPicPr>
          <p:nvPr/>
        </p:nvPicPr>
        <p:blipFill rotWithShape="1">
          <a:blip r:embed="rId5"/>
          <a:stretch/>
        </p:blipFill>
        <p:spPr bwMode="auto">
          <a:xfrm>
            <a:off x="6550025" y="5422900"/>
            <a:ext cx="4933950" cy="990600"/>
          </a:xfrm>
          <a:prstGeom prst="rect">
            <a:avLst/>
          </a:prstGeom>
          <a:noFill/>
        </p:spPr>
      </p:pic>
      <p:sp>
        <p:nvSpPr>
          <p:cNvPr id="178926507" name="Textfeld 2"/>
          <p:cNvSpPr txBox="1"/>
          <p:nvPr/>
        </p:nvSpPr>
        <p:spPr bwMode="auto">
          <a:xfrm>
            <a:off x="6210300" y="1612900"/>
            <a:ext cx="5414010" cy="3323987"/>
          </a:xfrm>
          <a:prstGeom prst="rect">
            <a:avLst/>
          </a:prstGeom>
          <a:noFill/>
        </p:spPr>
        <p:txBody>
          <a:bodyPr wrap="square" rtlCol="0">
            <a:spAutoFit/>
          </a:bodyPr>
          <a:lstStyle/>
          <a:p>
            <a:pPr>
              <a:defRPr/>
            </a:pPr>
            <a:r>
              <a:rPr lang="de-DE" sz="5400" b="1"/>
              <a:t>Deutsch als Zweitsprache</a:t>
            </a:r>
            <a:endParaRPr/>
          </a:p>
          <a:p>
            <a:pPr>
              <a:defRPr/>
            </a:pPr>
            <a:endParaRPr lang="de-DE"/>
          </a:p>
          <a:p>
            <a:pPr>
              <a:defRPr/>
            </a:pPr>
            <a:r>
              <a:rPr lang="de-DE" sz="2800"/>
              <a:t>Fallbeispiele und pädagogische Impulse für den inklusiven Unterricht</a:t>
            </a:r>
            <a:endParaRPr/>
          </a:p>
        </p:txBody>
      </p:sp>
      <p:sp>
        <p:nvSpPr>
          <p:cNvPr id="1651416806" name="Textfeld 1"/>
          <p:cNvSpPr txBox="1"/>
          <p:nvPr/>
        </p:nvSpPr>
        <p:spPr bwMode="auto">
          <a:xfrm>
            <a:off x="777240" y="6096579"/>
            <a:ext cx="4416552" cy="307777"/>
          </a:xfrm>
          <a:prstGeom prst="rect">
            <a:avLst/>
          </a:prstGeom>
          <a:noFill/>
        </p:spPr>
        <p:txBody>
          <a:bodyPr wrap="square" rtlCol="0">
            <a:spAutoFit/>
          </a:bodyPr>
          <a:lstStyle/>
          <a:p>
            <a:pPr>
              <a:defRPr/>
            </a:pPr>
            <a:r>
              <a:rPr lang="de-DE" sz="1400"/>
              <a:t>generiert mit KI-Tools von fobizz</a:t>
            </a:r>
            <a:endParaRP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7047169" name="Titel 1"/>
          <p:cNvSpPr>
            <a:spLocks noGrp="1"/>
          </p:cNvSpPr>
          <p:nvPr>
            <p:ph type="title"/>
          </p:nvPr>
        </p:nvSpPr>
        <p:spPr bwMode="auto">
          <a:xfrm>
            <a:off x="838200" y="365125"/>
            <a:ext cx="8979568" cy="1325563"/>
          </a:xfrm>
        </p:spPr>
        <p:txBody>
          <a:bodyPr/>
          <a:lstStyle/>
          <a:p>
            <a:pPr>
              <a:defRPr/>
            </a:pPr>
            <a:r>
              <a:rPr lang="de-DE"/>
              <a:t>Literaturverzeichnis </a:t>
            </a:r>
            <a:endParaRPr/>
          </a:p>
        </p:txBody>
      </p:sp>
      <p:pic>
        <p:nvPicPr>
          <p:cNvPr id="1791477153" name="Inhaltsplatzhalter 4"/>
          <p:cNvPicPr>
            <a:picLocks noGrp="1" noChangeAspect="1"/>
          </p:cNvPicPr>
          <p:nvPr>
            <p:ph idx="1"/>
          </p:nvPr>
        </p:nvPicPr>
        <p:blipFill rotWithShape="1">
          <a:blip r:embed="rId3"/>
          <a:stretch/>
        </p:blipFill>
        <p:spPr bwMode="auto">
          <a:xfrm>
            <a:off x="9941162" y="217202"/>
            <a:ext cx="1979485" cy="1058145"/>
          </a:xfrm>
        </p:spPr>
      </p:pic>
      <p:sp>
        <p:nvSpPr>
          <p:cNvPr id="766996738" name="Inhaltsplatzhalter 2"/>
          <p:cNvSpPr txBox="1"/>
          <p:nvPr/>
        </p:nvSpPr>
        <p:spPr bwMode="auto">
          <a:xfrm>
            <a:off x="603584" y="1770888"/>
            <a:ext cx="10945288" cy="4721987"/>
          </a:xfrm>
          <a:prstGeom prst="rect">
            <a:avLst/>
          </a:prstGeom>
        </p:spPr>
        <p:txBody>
          <a:bodyPr vert="horz" lIns="91440" tIns="45720" rIns="91440" bIns="45720" rtlCol="0">
            <a:noAutofit/>
          </a:bodyPr>
          <a:lst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a:lnSpc>
                <a:spcPts val="1800"/>
              </a:lnSpc>
              <a:spcBef>
                <a:spcPts val="0"/>
              </a:spcBef>
              <a:spcAft>
                <a:spcPts val="200"/>
              </a:spcAft>
              <a:defRPr/>
            </a:pPr>
            <a:r>
              <a:rPr lang="de-DE" sz="1600"/>
              <a:t>Lehrstuhl für Schulpädagogik der LMU München: Deutsch als Zweitsprache. </a:t>
            </a:r>
            <a:r>
              <a:rPr lang="de-DE" sz="1600" u="sng">
                <a:hlinkClick r:id="rId4"/>
              </a:rPr>
              <a:t>https://www.edu.lmu.de/spe/int_schulent/2_sprache/22_deutsch/index.html</a:t>
            </a:r>
            <a:endParaRPr lang="de-DE" sz="1600" u="sng"/>
          </a:p>
          <a:p>
            <a:pPr marL="0" indent="0">
              <a:lnSpc>
                <a:spcPts val="1800"/>
              </a:lnSpc>
              <a:spcBef>
                <a:spcPts val="0"/>
              </a:spcBef>
              <a:spcAft>
                <a:spcPts val="200"/>
              </a:spcAft>
              <a:buNone/>
              <a:defRPr/>
            </a:pPr>
            <a:endParaRPr lang="de-DE" sz="1600" u="sng"/>
          </a:p>
          <a:p>
            <a:pPr>
              <a:lnSpc>
                <a:spcPts val="1800"/>
              </a:lnSpc>
              <a:spcBef>
                <a:spcPts val="0"/>
              </a:spcBef>
              <a:spcAft>
                <a:spcPts val="200"/>
              </a:spcAft>
              <a:defRPr/>
            </a:pPr>
            <a:r>
              <a:rPr lang="de-DE" sz="1600"/>
              <a:t>Bayerisches Landesamt für Schule (2021). Bildungsbericht 2021. München. </a:t>
            </a:r>
            <a:r>
              <a:rPr lang="de-DE" sz="1600" u="sng">
                <a:hlinkClick r:id="rId5"/>
              </a:rPr>
              <a:t>https://www.las.bayern.de/qualitaetsagentur/bildungsberichterstattung/downloads/bildungsbericht_bayern_2021.pdf</a:t>
            </a:r>
            <a:br>
              <a:rPr lang="de-DE" sz="1600" u="sng"/>
            </a:br>
            <a:endParaRPr lang="de-DE" sz="1600" u="sng"/>
          </a:p>
          <a:p>
            <a:pPr>
              <a:lnSpc>
                <a:spcPts val="1800"/>
              </a:lnSpc>
              <a:spcBef>
                <a:spcPts val="0"/>
              </a:spcBef>
              <a:spcAft>
                <a:spcPts val="200"/>
              </a:spcAft>
              <a:defRPr/>
            </a:pPr>
            <a:r>
              <a:rPr lang="de-DE" sz="1600"/>
              <a:t>Bayerisches Staatsministerium für Unterricht und Kultus (2024). Bayerns Schulen in Zahlen 2023/2024. München.</a:t>
            </a:r>
            <a:r>
              <a:rPr lang="de-DE" sz="1600" u="sng">
                <a:hlinkClick r:id="rId6"/>
              </a:rPr>
              <a:t> https://www.km.bayern.de/download/4-25-12/Bayerns_Schulen_in_Zahlen_2024-2025_Onlineausgabe.pdf</a:t>
            </a:r>
            <a:r>
              <a:rPr lang="de-DE" sz="1600"/>
              <a:t> </a:t>
            </a:r>
            <a:br>
              <a:rPr lang="de-DE" sz="1600"/>
            </a:br>
            <a:endParaRPr lang="de-DE" sz="1600"/>
          </a:p>
          <a:p>
            <a:pPr>
              <a:lnSpc>
                <a:spcPts val="1800"/>
              </a:lnSpc>
              <a:spcBef>
                <a:spcPts val="0"/>
              </a:spcBef>
              <a:spcAft>
                <a:spcPts val="200"/>
              </a:spcAft>
              <a:defRPr/>
            </a:pPr>
            <a:r>
              <a:rPr lang="de-DE" sz="1600"/>
              <a:t>Barkowski, H. &amp; Krumm, H.J. (Hrsg.) (2010). </a:t>
            </a:r>
            <a:r>
              <a:rPr lang="de-DE" sz="1600" i="1"/>
              <a:t>Fachlexikon Deutsch als Fremd- und Zweitsprache. </a:t>
            </a:r>
            <a:r>
              <a:rPr lang="de-DE" sz="1600"/>
              <a:t>(UTB 8422). Tübingen: A. Francke.</a:t>
            </a:r>
            <a:br>
              <a:rPr lang="de-DE" sz="1600"/>
            </a:br>
            <a:endParaRPr lang="de-DE" sz="1600"/>
          </a:p>
          <a:p>
            <a:pPr>
              <a:lnSpc>
                <a:spcPts val="1800"/>
              </a:lnSpc>
              <a:spcBef>
                <a:spcPts val="0"/>
              </a:spcBef>
              <a:spcAft>
                <a:spcPts val="200"/>
              </a:spcAft>
              <a:defRPr/>
            </a:pPr>
            <a:r>
              <a:rPr lang="de-DE" sz="1600"/>
              <a:t>Jeuk, S. (2018). </a:t>
            </a:r>
            <a:r>
              <a:rPr lang="de-DE" sz="1600" i="1"/>
              <a:t>Deutsch als Zweitsprache in der Schule: Grundlagen - Diagnose - Förderung</a:t>
            </a:r>
            <a:r>
              <a:rPr lang="de-DE" sz="1600"/>
              <a:t> (4. Auflage.). Stuttgart: Kohlhammer.</a:t>
            </a:r>
            <a:endParaRPr/>
          </a:p>
          <a:p>
            <a:pPr>
              <a:lnSpc>
                <a:spcPts val="1800"/>
              </a:lnSpc>
              <a:spcBef>
                <a:spcPts val="0"/>
              </a:spcBef>
              <a:spcAft>
                <a:spcPts val="200"/>
              </a:spcAft>
              <a:defRPr/>
            </a:pPr>
            <a:endParaRPr lang="de-DE" sz="1400"/>
          </a:p>
          <a:p>
            <a:pPr>
              <a:lnSpc>
                <a:spcPts val="1800"/>
              </a:lnSpc>
              <a:spcBef>
                <a:spcPts val="0"/>
              </a:spcBef>
              <a:spcAft>
                <a:spcPts val="200"/>
              </a:spcAft>
              <a:defRPr/>
            </a:pPr>
            <a:endParaRPr lang="de-DE" sz="1400"/>
          </a:p>
          <a:p>
            <a:pPr>
              <a:lnSpc>
                <a:spcPts val="1800"/>
              </a:lnSpc>
              <a:spcBef>
                <a:spcPts val="0"/>
              </a:spcBef>
              <a:spcAft>
                <a:spcPts val="200"/>
              </a:spcAft>
              <a:defRPr/>
            </a:pPr>
            <a:endParaRPr lang="de-DE" sz="1400"/>
          </a:p>
          <a:p>
            <a:pPr>
              <a:lnSpc>
                <a:spcPts val="1800"/>
              </a:lnSpc>
              <a:spcBef>
                <a:spcPts val="0"/>
              </a:spcBef>
              <a:spcAft>
                <a:spcPts val="200"/>
              </a:spcAft>
              <a:defRPr/>
            </a:pPr>
            <a:endParaRP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23206784" name="Titel 1"/>
          <p:cNvSpPr>
            <a:spLocks noGrp="1"/>
          </p:cNvSpPr>
          <p:nvPr>
            <p:ph type="title"/>
          </p:nvPr>
        </p:nvSpPr>
        <p:spPr bwMode="auto">
          <a:xfrm>
            <a:off x="838200" y="-1986189"/>
            <a:ext cx="10515600" cy="1325563"/>
          </a:xfrm>
        </p:spPr>
        <p:txBody>
          <a:bodyPr/>
          <a:lstStyle/>
          <a:p>
            <a:pPr>
              <a:defRPr/>
            </a:pPr>
            <a:endParaRPr lang="de-DE"/>
          </a:p>
        </p:txBody>
      </p:sp>
      <p:pic>
        <p:nvPicPr>
          <p:cNvPr id="1767008877" name="Picture 2"/>
          <p:cNvPicPr>
            <a:picLocks noChangeAspect="1" noChangeArrowheads="1"/>
          </p:cNvPicPr>
          <p:nvPr/>
        </p:nvPicPr>
        <p:blipFill rotWithShape="1">
          <a:blip r:embed="rId3"/>
          <a:stretch/>
        </p:blipFill>
        <p:spPr bwMode="auto">
          <a:xfrm>
            <a:off x="838200" y="415699"/>
            <a:ext cx="10515600" cy="1323974"/>
          </a:xfrm>
          <a:prstGeom prst="rect">
            <a:avLst/>
          </a:prstGeom>
          <a:noFill/>
        </p:spPr>
      </p:pic>
      <p:sp>
        <p:nvSpPr>
          <p:cNvPr id="719768164" name="Inhaltsplatzhalter 3"/>
          <p:cNvSpPr>
            <a:spLocks noGrp="1"/>
          </p:cNvSpPr>
          <p:nvPr>
            <p:ph idx="1"/>
          </p:nvPr>
        </p:nvSpPr>
        <p:spPr bwMode="auto">
          <a:xfrm>
            <a:off x="838200" y="1603154"/>
            <a:ext cx="10515600" cy="3704318"/>
          </a:xfrm>
        </p:spPr>
        <p:txBody>
          <a:bodyPr>
            <a:normAutofit fontScale="70000" lnSpcReduction="20000"/>
          </a:bodyPr>
          <a:lstStyle/>
          <a:p>
            <a:pPr>
              <a:defRPr/>
            </a:pPr>
            <a:r>
              <a:rPr lang="de-DE" b="1"/>
              <a:t>Herausgeber:</a:t>
            </a:r>
            <a:r>
              <a:rPr lang="de-DE"/>
              <a:t> Projekt BAS!S 2.0 – Arbeitskreis Fallbeispiele </a:t>
            </a:r>
            <a:r>
              <a:rPr lang="de-DE" i="1"/>
              <a:t>Basiskompetenzen Inklusion für die Regelschule</a:t>
            </a:r>
            <a:endParaRPr lang="de-DE"/>
          </a:p>
          <a:p>
            <a:pPr>
              <a:defRPr/>
            </a:pPr>
            <a:r>
              <a:rPr lang="de-DE" b="1"/>
              <a:t>Mitglieder des Arbeitskreises:</a:t>
            </a:r>
            <a:r>
              <a:rPr lang="de-DE"/>
              <a:t> Andreas Janka (LMU), Fabian Schwab (FAU), Johanna Brünker (JMU), Julia Mach-Würth (Universität Bamberg)</a:t>
            </a:r>
            <a:endParaRPr/>
          </a:p>
          <a:p>
            <a:pPr>
              <a:defRPr/>
            </a:pPr>
            <a:r>
              <a:rPr lang="de-DE" b="1"/>
              <a:t>Hauptverantwortlich für dieses Modul (DaZ): Dr.in </a:t>
            </a:r>
            <a:r>
              <a:rPr lang="de-DE"/>
              <a:t>Julia Mach-Würth, Universität Bamberg, julia.mach-wuerth@uni-bamberg.de</a:t>
            </a:r>
            <a:endParaRPr/>
          </a:p>
          <a:p>
            <a:pPr>
              <a:defRPr/>
            </a:pPr>
            <a:r>
              <a:rPr lang="de-DE" b="1"/>
              <a:t>Lizenz &amp; Nutzung:</a:t>
            </a:r>
            <a:r>
              <a:rPr lang="de-DE"/>
              <a:t> Dieses Werk ist lizenziert unter einer </a:t>
            </a:r>
            <a:r>
              <a:rPr lang="de-DE" b="1"/>
              <a:t>Creative Commons CC BY-SA 4.0 Lizenz. </a:t>
            </a:r>
            <a:br>
              <a:rPr lang="de-DE" b="1"/>
            </a:br>
            <a:r>
              <a:rPr lang="de-DE" b="1"/>
              <a:t> </a:t>
            </a:r>
            <a:r>
              <a:rPr lang="de-DE" i="1"/>
              <a:t>Sie dürfen das Material teilen und bearbeiten, sofern Sie den Urheber nennen und das neue Werk unter denselben Bedingungen veröffentlichen. Die Fallbeispiele dürfen nicht kommerziell genutzt werden.</a:t>
            </a:r>
            <a:endParaRPr lang="de-DE"/>
          </a:p>
          <a:p>
            <a:pPr>
              <a:defRPr/>
            </a:pPr>
            <a:r>
              <a:rPr lang="de-DE" b="1"/>
              <a:t>Bild- &amp; Tonrechte:</a:t>
            </a:r>
            <a:r>
              <a:rPr lang="de-DE"/>
              <a:t> Die in den Fallbeispielen verwendeten Bilder und Audios wurden mit KI-Tools von </a:t>
            </a:r>
            <a:r>
              <a:rPr lang="de-DE" b="1"/>
              <a:t>fobizz und google</a:t>
            </a:r>
            <a:r>
              <a:rPr lang="de-DE"/>
              <a:t> generiert.</a:t>
            </a:r>
            <a:endParaRPr/>
          </a:p>
          <a:p>
            <a:pPr>
              <a:defRPr/>
            </a:pPr>
            <a:r>
              <a:rPr lang="de-DE" b="1"/>
              <a:t>Stand:</a:t>
            </a:r>
            <a:r>
              <a:rPr lang="de-DE"/>
              <a:t> Mai 2026</a:t>
            </a:r>
            <a:endParaRPr/>
          </a:p>
          <a:p>
            <a:pPr marL="0" indent="0">
              <a:buNone/>
              <a:defRPr/>
            </a:pPr>
            <a:endParaRPr lang="de-DE"/>
          </a:p>
          <a:p>
            <a:pPr>
              <a:defRPr/>
            </a:pPr>
            <a:endParaRPr lang="de-DE"/>
          </a:p>
        </p:txBody>
      </p:sp>
      <p:pic>
        <p:nvPicPr>
          <p:cNvPr id="1151020526" name="Picture 8"/>
          <p:cNvPicPr>
            <a:picLocks noChangeAspect="1" noChangeArrowheads="1"/>
          </p:cNvPicPr>
          <p:nvPr/>
        </p:nvPicPr>
        <p:blipFill rotWithShape="1">
          <a:blip r:embed="rId4"/>
          <a:stretch/>
        </p:blipFill>
        <p:spPr bwMode="auto">
          <a:xfrm>
            <a:off x="4852988" y="4928512"/>
            <a:ext cx="2486025" cy="876299"/>
          </a:xfrm>
          <a:prstGeom prst="rect">
            <a:avLst/>
          </a:prstGeom>
          <a:noFill/>
        </p:spPr>
      </p:pic>
      <p:pic>
        <p:nvPicPr>
          <p:cNvPr id="2094341423" name="Picture 12"/>
          <p:cNvPicPr>
            <a:picLocks noChangeAspect="1" noChangeArrowheads="1"/>
          </p:cNvPicPr>
          <p:nvPr/>
        </p:nvPicPr>
        <p:blipFill rotWithShape="1">
          <a:blip r:embed="rId5"/>
          <a:stretch/>
        </p:blipFill>
        <p:spPr bwMode="auto">
          <a:xfrm>
            <a:off x="3629025" y="5818420"/>
            <a:ext cx="4933950" cy="990600"/>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90373786" name="Titel 1"/>
          <p:cNvSpPr>
            <a:spLocks noGrp="1"/>
          </p:cNvSpPr>
          <p:nvPr>
            <p:ph type="title"/>
          </p:nvPr>
        </p:nvSpPr>
        <p:spPr bwMode="auto">
          <a:xfrm>
            <a:off x="838200" y="365125"/>
            <a:ext cx="8979568" cy="1325563"/>
          </a:xfrm>
        </p:spPr>
        <p:txBody>
          <a:bodyPr/>
          <a:lstStyle/>
          <a:p>
            <a:pPr>
              <a:defRPr/>
            </a:pPr>
            <a:r>
              <a:rPr lang="de-DE"/>
              <a:t>Gliederung – Deutsch als Zweitsprache</a:t>
            </a:r>
            <a:endParaRPr/>
          </a:p>
        </p:txBody>
      </p:sp>
      <p:pic>
        <p:nvPicPr>
          <p:cNvPr id="1614968931" name="Inhaltsplatzhalter 4"/>
          <p:cNvPicPr>
            <a:picLocks noGrp="1" noChangeAspect="1"/>
          </p:cNvPicPr>
          <p:nvPr>
            <p:ph idx="1"/>
          </p:nvPr>
        </p:nvPicPr>
        <p:blipFill rotWithShape="1">
          <a:blip r:embed="rId3"/>
          <a:stretch/>
        </p:blipFill>
        <p:spPr bwMode="auto">
          <a:xfrm>
            <a:off x="9941162" y="217202"/>
            <a:ext cx="1979485" cy="1058145"/>
          </a:xfrm>
        </p:spPr>
      </p:pic>
      <p:sp>
        <p:nvSpPr>
          <p:cNvPr id="1432430566" name="Textfeld 3"/>
          <p:cNvSpPr txBox="1"/>
          <p:nvPr/>
        </p:nvSpPr>
        <p:spPr bwMode="auto">
          <a:xfrm>
            <a:off x="746125" y="1590935"/>
            <a:ext cx="10699750" cy="5570756"/>
          </a:xfrm>
          <a:prstGeom prst="rect">
            <a:avLst/>
          </a:prstGeom>
          <a:noFill/>
        </p:spPr>
        <p:txBody>
          <a:bodyPr wrap="square" rtlCol="0">
            <a:spAutoFit/>
          </a:bodyPr>
          <a:lstStyle/>
          <a:p>
            <a:pPr>
              <a:tabLst>
                <a:tab pos="360363" algn="l"/>
                <a:tab pos="625475" algn="l"/>
              </a:tabLst>
              <a:defRPr/>
            </a:pPr>
            <a:r>
              <a:rPr lang="de-DE" sz="1600"/>
              <a:t>1.	</a:t>
            </a:r>
            <a:r>
              <a:rPr lang="de-DE" b="1"/>
              <a:t>Fallbeispiel Grundschule</a:t>
            </a:r>
            <a:endParaRPr/>
          </a:p>
          <a:p>
            <a:pPr>
              <a:tabLst>
                <a:tab pos="360363" algn="l"/>
                <a:tab pos="625475" algn="l"/>
              </a:tabLst>
              <a:defRPr/>
            </a:pPr>
            <a:r>
              <a:rPr lang="de-DE"/>
              <a:t>1.1		Boris (2. Klasse)</a:t>
            </a:r>
            <a:endParaRPr/>
          </a:p>
          <a:p>
            <a:pPr>
              <a:tabLst>
                <a:tab pos="360363" algn="l"/>
                <a:tab pos="625475" algn="l"/>
              </a:tabLst>
              <a:defRPr/>
            </a:pPr>
            <a:r>
              <a:rPr lang="de-DE"/>
              <a:t>1.2		Impulsfragen zu Boris</a:t>
            </a:r>
            <a:endParaRPr/>
          </a:p>
          <a:p>
            <a:pPr>
              <a:tabLst>
                <a:tab pos="360363" algn="l"/>
                <a:tab pos="625475" algn="l"/>
              </a:tabLst>
              <a:defRPr/>
            </a:pPr>
            <a:r>
              <a:rPr lang="de-DE"/>
              <a:t>1.3 		Ideen für die Praxis (Boris)</a:t>
            </a:r>
            <a:endParaRPr/>
          </a:p>
          <a:p>
            <a:pPr>
              <a:tabLst>
                <a:tab pos="360363" algn="l"/>
                <a:tab pos="625475" algn="l"/>
              </a:tabLst>
              <a:defRPr/>
            </a:pPr>
            <a:r>
              <a:rPr lang="de-DE"/>
              <a:t>1.4 		Allgemeine Impulsfragen </a:t>
            </a:r>
            <a:endParaRPr/>
          </a:p>
          <a:p>
            <a:pPr>
              <a:tabLst>
                <a:tab pos="360363" algn="l"/>
                <a:tab pos="625475" algn="l"/>
              </a:tabLst>
              <a:defRPr/>
            </a:pPr>
            <a:r>
              <a:rPr lang="de-DE"/>
              <a:t>1.5 	     Allgemeine Impulsfragen – fachspezifische Antworten (DaZ)</a:t>
            </a:r>
            <a:br>
              <a:rPr lang="de-DE"/>
            </a:br>
            <a:endParaRPr lang="de-DE"/>
          </a:p>
          <a:p>
            <a:pPr>
              <a:tabLst>
                <a:tab pos="360363" algn="l"/>
                <a:tab pos="625475" algn="l"/>
              </a:tabLst>
              <a:defRPr/>
            </a:pPr>
            <a:r>
              <a:rPr lang="de-DE" b="1"/>
              <a:t>2. 	Fallbeispiel Mittelschule</a:t>
            </a:r>
            <a:endParaRPr/>
          </a:p>
          <a:p>
            <a:pPr>
              <a:tabLst>
                <a:tab pos="360363" algn="l"/>
                <a:tab pos="625475" algn="l"/>
              </a:tabLst>
              <a:defRPr/>
            </a:pPr>
            <a:r>
              <a:rPr lang="de-DE"/>
              <a:t>2.1		Lina (7. Klasse)</a:t>
            </a:r>
            <a:endParaRPr/>
          </a:p>
          <a:p>
            <a:pPr>
              <a:tabLst>
                <a:tab pos="360363" algn="l"/>
                <a:tab pos="625475" algn="l"/>
              </a:tabLst>
              <a:defRPr/>
            </a:pPr>
            <a:r>
              <a:rPr lang="de-DE"/>
              <a:t>2.2		Impulsfragen zu Lina</a:t>
            </a:r>
            <a:endParaRPr/>
          </a:p>
          <a:p>
            <a:pPr>
              <a:tabLst>
                <a:tab pos="360363" algn="l"/>
                <a:tab pos="625475" algn="l"/>
              </a:tabLst>
              <a:defRPr/>
            </a:pPr>
            <a:r>
              <a:rPr lang="de-DE"/>
              <a:t>2.3 		Ideen für die Praxis (Lina)</a:t>
            </a:r>
            <a:endParaRPr/>
          </a:p>
          <a:p>
            <a:pPr>
              <a:tabLst>
                <a:tab pos="360363" algn="l"/>
                <a:tab pos="625475" algn="l"/>
              </a:tabLst>
              <a:defRPr/>
            </a:pPr>
            <a:r>
              <a:rPr lang="de-DE"/>
              <a:t>2.4 		Allgemeine Impulsfragen </a:t>
            </a:r>
            <a:endParaRPr/>
          </a:p>
          <a:p>
            <a:pPr>
              <a:tabLst>
                <a:tab pos="360363" algn="l"/>
                <a:tab pos="625475" algn="l"/>
              </a:tabLst>
              <a:defRPr/>
            </a:pPr>
            <a:r>
              <a:rPr lang="de-DE"/>
              <a:t>2.5 		Allgemeine Impulsfragen – fachspezifische Antworten (DaZ)</a:t>
            </a:r>
            <a:br>
              <a:rPr lang="de-DE"/>
            </a:br>
            <a:endParaRPr lang="de-DE"/>
          </a:p>
          <a:p>
            <a:pPr marL="342900" indent="-342900">
              <a:buAutoNum type="arabicPeriod" startAt="3"/>
              <a:tabLst>
                <a:tab pos="360363" algn="l"/>
                <a:tab pos="625475" algn="l"/>
              </a:tabLst>
              <a:defRPr/>
            </a:pPr>
            <a:r>
              <a:rPr lang="de-DE"/>
              <a:t>Daten und Fakten zu Deutsch als Zweitsprache</a:t>
            </a:r>
            <a:endParaRPr/>
          </a:p>
          <a:p>
            <a:pPr marL="342900" indent="-342900">
              <a:buAutoNum type="arabicPeriod" startAt="4"/>
              <a:tabLst>
                <a:tab pos="360363" algn="l"/>
                <a:tab pos="625475" algn="l"/>
              </a:tabLst>
              <a:defRPr/>
            </a:pPr>
            <a:r>
              <a:rPr lang="de-DE"/>
              <a:t>Material und Vertiefung</a:t>
            </a:r>
            <a:endParaRPr/>
          </a:p>
          <a:p>
            <a:pPr>
              <a:tabLst>
                <a:tab pos="360363" algn="l"/>
                <a:tab pos="625475" algn="l"/>
              </a:tabLst>
              <a:defRPr/>
            </a:pPr>
            <a:r>
              <a:rPr lang="de-DE"/>
              <a:t>5.   Literaturverzeichnis</a:t>
            </a:r>
            <a:endParaRPr/>
          </a:p>
          <a:p>
            <a:pPr marL="342900" indent="-342900">
              <a:buAutoNum type="arabicPeriod" startAt="6"/>
              <a:tabLst>
                <a:tab pos="360363" algn="l"/>
                <a:tab pos="625475" algn="l"/>
              </a:tabLst>
              <a:defRPr/>
            </a:pPr>
            <a:r>
              <a:rPr lang="de-DE"/>
              <a:t>Herausgeberschaft und Lizenzhinweis</a:t>
            </a:r>
            <a:endParaRPr/>
          </a:p>
          <a:p>
            <a:pPr>
              <a:defRPr/>
            </a:pPr>
            <a:endParaRPr lang="de-DE" sz="1600"/>
          </a:p>
          <a:p>
            <a:pPr>
              <a:defRPr/>
            </a:pPr>
            <a:endParaRPr lang="de-DE" sz="1600"/>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08164406" name="Titel 1"/>
          <p:cNvSpPr>
            <a:spLocks noGrp="1"/>
          </p:cNvSpPr>
          <p:nvPr>
            <p:ph type="title"/>
          </p:nvPr>
        </p:nvSpPr>
        <p:spPr bwMode="auto">
          <a:xfrm>
            <a:off x="838200" y="365125"/>
            <a:ext cx="8979568" cy="1325563"/>
          </a:xfrm>
        </p:spPr>
        <p:txBody>
          <a:bodyPr/>
          <a:lstStyle/>
          <a:p>
            <a:pPr>
              <a:defRPr/>
            </a:pPr>
            <a:r>
              <a:rPr lang="de-DE"/>
              <a:t>Fallbeispiel Boris, 2. Klasse, Grundschule</a:t>
            </a:r>
            <a:endParaRPr/>
          </a:p>
        </p:txBody>
      </p:sp>
      <p:pic>
        <p:nvPicPr>
          <p:cNvPr id="1716086426" name="Inhaltsplatzhalter 4"/>
          <p:cNvPicPr>
            <a:picLocks noGrp="1" noChangeAspect="1"/>
          </p:cNvPicPr>
          <p:nvPr>
            <p:ph idx="1"/>
          </p:nvPr>
        </p:nvPicPr>
        <p:blipFill rotWithShape="1">
          <a:blip r:embed="rId3"/>
          <a:stretch/>
        </p:blipFill>
        <p:spPr bwMode="auto">
          <a:xfrm>
            <a:off x="9941162" y="217202"/>
            <a:ext cx="1979485" cy="1058145"/>
          </a:xfrm>
        </p:spPr>
      </p:pic>
      <p:sp>
        <p:nvSpPr>
          <p:cNvPr id="2103065482" name="Textfeld 3"/>
          <p:cNvSpPr txBox="1"/>
          <p:nvPr/>
        </p:nvSpPr>
        <p:spPr bwMode="auto">
          <a:xfrm>
            <a:off x="844551" y="1795889"/>
            <a:ext cx="10700469" cy="4482124"/>
          </a:xfrm>
          <a:prstGeom prst="rect">
            <a:avLst/>
          </a:prstGeom>
          <a:noFill/>
        </p:spPr>
        <p:txBody>
          <a:bodyPr wrap="square" rtlCol="0">
            <a:spAutoFit/>
          </a:bodyPr>
          <a:lstStyle/>
          <a:p>
            <a:pPr>
              <a:lnSpc>
                <a:spcPct val="107000"/>
              </a:lnSpc>
              <a:spcAft>
                <a:spcPts val="300"/>
              </a:spcAft>
              <a:defRPr/>
            </a:pPr>
            <a:r>
              <a:rPr lang="de-DE" sz="1300">
                <a:latin typeface="LMU CompatilFact"/>
                <a:ea typeface="Calibri"/>
                <a:cs typeface="Times New Roman"/>
              </a:rPr>
              <a:t>Boris ist aus der Ukraine geflüchtet und besucht nun in Deutschland die zweite Klasse einer Regelgrundschule. Die Schule bietet keine Willkommensklassen oder Deutschlernklassen an und alle Kinder ohne oder mit geringen Deutschkenntnissen werden in Regelklassen unterrichtet. In der Klasse von Boris sind nun, zum Halbjahr der zweiten Klasse, 25 Kinder. Davon sind drei Kinder aus der Ukraine geflüchtet und sprechen bislang kaum Deutsch.</a:t>
            </a:r>
            <a:endParaRPr lang="de-DE" sz="1300">
              <a:latin typeface="Calibri"/>
              <a:ea typeface="Calibri"/>
              <a:cs typeface="Times New Roman"/>
            </a:endParaRPr>
          </a:p>
          <a:p>
            <a:pPr>
              <a:lnSpc>
                <a:spcPct val="107000"/>
              </a:lnSpc>
              <a:spcAft>
                <a:spcPts val="300"/>
              </a:spcAft>
              <a:defRPr/>
            </a:pPr>
            <a:r>
              <a:rPr lang="de-DE" sz="1300">
                <a:latin typeface="LMU CompatilFact"/>
                <a:ea typeface="Calibri"/>
                <a:cs typeface="Times New Roman"/>
              </a:rPr>
              <a:t>Boris wurde altersentsprechend mit knapp sieben Jahren in Deutschland eingeschult und hatte seitdem keinerlei Wechsel. Er lebt mit seiner Mutter und seinem Bruder im Teenageralter in einer kleinen Wohnung im Stadtteil der Schule. Boris ist ein fröhliches Kind und hat trotz Sprachbarrieren Kontakt mit deutschsprachigen Mitschüler:innen. Er ist sehr hilfsbereit, verleiht seine Stifte und sein Material und versorgt seine Freunde mit Süßigkeiten. Mit Gestik und Mimik macht er auf sich aufmerksam und bringt die anderen Kinder zum Lachen. Schwieriger ist es für Boris in Konfliktsituationen. Aufgrund mangelnder Sprachfähigkeiten kann er seine Position nicht verbalisieren und reagiert bei Ermahnungen der Lehrkraft oder bei Schwierigkeiten mit anderen Kindern mit Weinen, Weglaufen oder Verstecken. Boris kann fließend lesen, allerdings nicht sinnentnehmend. Trotzdem meldet er sich gerne, wenn er vor der Klasse vorlesen kann, und freut sich über die Anerkennung durch die Lehrkraft. Wenn er die Möglichkeit dazu hat, spricht er mit den anderen zwei Kindern ukrainisch, sowohl im Unterricht als auch in der Pause. Nach dem Unterricht geht Boris in einen kleinen privaten Hort. Dort spielt er ausschließlich mit einem russischsprachigen Mädchen. In Mathematik sind Boris‘ Leistungen im Klassendurchschnitt. Schreiben hingegen fällt ihm schwer, da ihm das Vokabular fehlt, um sich auszudrücken. Der Schulalltag erfordert von Boris viel Kraft und Konzentration und die Mutter kann ihn aufgrund mangelnder Sprachkenntnisse kaum unterstützen. So bringt Boris beispielsweise statt der Schwimmsachen die Sportsachen mit, hat am Wandertag statt eines Rucksacks mit Vesper seinen schweren Schulranzen mit allen Materialien dabei und wird von der Mutter nicht entschuldigt, wenn er wegen Krankheit fehlt. Boris macht Fortschritte beim Erwerb der deutschen Sprache,</a:t>
            </a:r>
            <a:r>
              <a:rPr lang="de-DE" sz="1300">
                <a:solidFill>
                  <a:srgbClr val="FF0000"/>
                </a:solidFill>
                <a:latin typeface="LMU CompatilFact"/>
                <a:ea typeface="Calibri"/>
                <a:cs typeface="Times New Roman"/>
              </a:rPr>
              <a:t> </a:t>
            </a:r>
            <a:r>
              <a:rPr lang="de-DE" sz="1300">
                <a:latin typeface="LMU CompatilFact"/>
                <a:ea typeface="Calibri"/>
                <a:cs typeface="Times New Roman"/>
              </a:rPr>
              <a:t>allerdings geht dies sehr langsam voran. Pro Woche werden er und weitere neun Kinder in zwei separaten Deutsch-Förderstunden von einer Förderlehrkraft unterrichtet. Je mehr der Unterricht auf dem Lesen und Verfassen von Texten basiert, desto mehr fällt Boris zurück. Die Kommunikation in der Bildungssprache fällt ihm noch schwer. Der Vormittag in der Unterrichtssprache Deutsch strengt ihn so an, dass er sich ab der vierten Stunde nur noch schlecht konzentrieren kann und sich mit anderen Dingen beschäftigt. </a:t>
            </a:r>
            <a:endParaRPr lang="de-DE" sz="1300">
              <a:latin typeface="Calibri"/>
              <a:ea typeface="Calibri"/>
              <a:cs typeface="Times New Roman"/>
            </a:endParaRPr>
          </a:p>
          <a:p>
            <a:pPr>
              <a:defRPr/>
            </a:pPr>
            <a:endParaRPr lang="de-DE" sz="1600"/>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09010750" name="Titel 1"/>
          <p:cNvSpPr>
            <a:spLocks noGrp="1"/>
          </p:cNvSpPr>
          <p:nvPr>
            <p:ph type="title"/>
          </p:nvPr>
        </p:nvSpPr>
        <p:spPr bwMode="auto"/>
        <p:txBody>
          <a:bodyPr/>
          <a:lstStyle/>
          <a:p>
            <a:pPr>
              <a:defRPr/>
            </a:pPr>
            <a:r>
              <a:rPr lang="de-DE"/>
              <a:t>Fallbeispiel Boris: Audio</a:t>
            </a:r>
            <a:endParaRPr/>
          </a:p>
        </p:txBody>
      </p:sp>
      <p:sp>
        <p:nvSpPr>
          <p:cNvPr id="1432857177"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fobizz</a:t>
            </a:r>
            <a:endParaRPr/>
          </a:p>
        </p:txBody>
      </p:sp>
      <p:sp>
        <p:nvSpPr>
          <p:cNvPr id="1192188009" name="Inhaltsplatzhalter 5"/>
          <p:cNvSpPr>
            <a:spLocks noGrp="1"/>
          </p:cNvSpPr>
          <p:nvPr>
            <p:ph idx="1"/>
          </p:nvPr>
        </p:nvSpPr>
        <p:spPr bwMode="auto"/>
        <p:txBody>
          <a:bodyPr/>
          <a:lstStyle/>
          <a:p>
            <a:pPr marL="0" indent="0">
              <a:buNone/>
              <a:defRPr/>
            </a:pPr>
            <a:endParaRPr/>
          </a:p>
        </p:txBody>
      </p:sp>
      <p:pic>
        <p:nvPicPr>
          <p:cNvPr id="713871929" name="Inhaltsplatzhalter 4"/>
          <p:cNvPicPr>
            <a:picLocks noChangeAspect="1"/>
          </p:cNvPicPr>
          <p:nvPr/>
        </p:nvPicPr>
        <p:blipFill rotWithShape="1">
          <a:blip r:embed="rId5"/>
          <a:stretch/>
        </p:blipFill>
        <p:spPr bwMode="auto">
          <a:xfrm>
            <a:off x="9941162" y="217202"/>
            <a:ext cx="1979485" cy="1058145"/>
          </a:xfrm>
          <a:prstGeom prst="rect">
            <a:avLst/>
          </a:prstGeom>
        </p:spPr>
      </p:pic>
      <p:pic>
        <p:nvPicPr>
          <p:cNvPr id="531110161" name="Boris 18.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rotWithShape="1">
          <a:blip r:embed="rId6"/>
          <a:stretch/>
        </p:blipFill>
        <p:spPr bwMode="auto">
          <a:xfrm>
            <a:off x="5190216" y="2523217"/>
            <a:ext cx="1811566" cy="181156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41" fill="hold"/>
                                        <p:tgtEl>
                                          <p:spTgt spid="5311101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3111016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51514084" name="Titel 1"/>
          <p:cNvSpPr>
            <a:spLocks noGrp="1"/>
          </p:cNvSpPr>
          <p:nvPr>
            <p:ph type="title"/>
          </p:nvPr>
        </p:nvSpPr>
        <p:spPr bwMode="auto"/>
        <p:txBody>
          <a:bodyPr/>
          <a:lstStyle/>
          <a:p>
            <a:pPr>
              <a:defRPr/>
            </a:pPr>
            <a:r>
              <a:rPr lang="de-DE"/>
              <a:t>Impulsfragen zu Boris</a:t>
            </a:r>
            <a:endParaRPr/>
          </a:p>
        </p:txBody>
      </p:sp>
      <p:sp>
        <p:nvSpPr>
          <p:cNvPr id="1131506716" name="Inhaltsplatzhalter 2"/>
          <p:cNvSpPr>
            <a:spLocks noGrp="1"/>
          </p:cNvSpPr>
          <p:nvPr>
            <p:ph idx="1"/>
          </p:nvPr>
        </p:nvSpPr>
        <p:spPr bwMode="auto"/>
        <p:txBody>
          <a:bodyPr/>
          <a:lstStyle/>
          <a:p>
            <a:pPr>
              <a:defRPr/>
            </a:pPr>
            <a:r>
              <a:rPr lang="de-DE" sz="2400"/>
              <a:t>Mit welchen Mitteln kann die Lehrkraft Boris‘ Wohlbefinden in der Schule stärken?</a:t>
            </a:r>
            <a:endParaRPr sz="2400"/>
          </a:p>
          <a:p>
            <a:pPr>
              <a:defRPr/>
            </a:pPr>
            <a:r>
              <a:rPr lang="de-DE" sz="2400"/>
              <a:t>Wie kann die Klassenlehrkraft Boris‘ sprachliche Kompetenzen im Unterricht fördern?</a:t>
            </a:r>
            <a:endParaRPr sz="2400"/>
          </a:p>
          <a:p>
            <a:pPr>
              <a:defRPr/>
            </a:pPr>
            <a:r>
              <a:rPr lang="de-DE" sz="2400"/>
              <a:t>Mit welchen Maßnahmen kann die Lehrkraft trotz vorhandener Schwierigkeiten Boris‘ Selbstkonzept stärken?</a:t>
            </a:r>
            <a:endParaRPr sz="2400"/>
          </a:p>
          <a:p>
            <a:pPr>
              <a:defRPr/>
            </a:pPr>
            <a:r>
              <a:rPr lang="de-DE" sz="2400"/>
              <a:t>Wie kann der Kontakt der Lehrkraft zu Boris‘ Mutter hilfreich für dessen positive Entwicklung sein?  </a:t>
            </a:r>
            <a:endParaRPr sz="2400"/>
          </a:p>
          <a:p>
            <a:pPr>
              <a:defRPr/>
            </a:pPr>
            <a:r>
              <a:rPr lang="de-DE" sz="2400"/>
              <a:t>Welche Unterstützungssysteme kann die Lehrkraft noch aktivieren?</a:t>
            </a:r>
            <a:endParaRPr sz="2400"/>
          </a:p>
          <a:p>
            <a:pPr marL="0" indent="0">
              <a:buNone/>
              <a:defRPr/>
            </a:pPr>
            <a:endParaRPr lang="de-DE"/>
          </a:p>
          <a:p>
            <a:pPr>
              <a:defRPr/>
            </a:pPr>
            <a:endParaRPr lang="de-DE"/>
          </a:p>
          <a:p>
            <a:pPr>
              <a:defRPr/>
            </a:pPr>
            <a:endParaRPr lang="de-DE"/>
          </a:p>
        </p:txBody>
      </p:sp>
      <p:pic>
        <p:nvPicPr>
          <p:cNvPr id="1037465216"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3880798" name="Titel 1"/>
          <p:cNvSpPr>
            <a:spLocks noGrp="1"/>
          </p:cNvSpPr>
          <p:nvPr>
            <p:ph type="title"/>
          </p:nvPr>
        </p:nvSpPr>
        <p:spPr bwMode="auto">
          <a:xfrm>
            <a:off x="838200" y="365125"/>
            <a:ext cx="8979568" cy="1325563"/>
          </a:xfrm>
        </p:spPr>
        <p:txBody>
          <a:bodyPr/>
          <a:lstStyle/>
          <a:p>
            <a:pPr>
              <a:defRPr/>
            </a:pPr>
            <a:r>
              <a:rPr lang="de-DE"/>
              <a:t>Ideen für die Praxis (Boris)</a:t>
            </a:r>
            <a:endParaRPr/>
          </a:p>
        </p:txBody>
      </p:sp>
      <p:pic>
        <p:nvPicPr>
          <p:cNvPr id="1173343680" name="Inhaltsplatzhalter 4"/>
          <p:cNvPicPr>
            <a:picLocks noGrp="1" noChangeAspect="1"/>
          </p:cNvPicPr>
          <p:nvPr>
            <p:ph idx="1"/>
          </p:nvPr>
        </p:nvPicPr>
        <p:blipFill rotWithShape="1">
          <a:blip r:embed="rId3"/>
          <a:stretch/>
        </p:blipFill>
        <p:spPr bwMode="auto">
          <a:xfrm>
            <a:off x="9941162" y="217202"/>
            <a:ext cx="1979485" cy="1058145"/>
          </a:xfrm>
        </p:spPr>
      </p:pic>
      <p:sp>
        <p:nvSpPr>
          <p:cNvPr id="285312223" name="Textfeld 3"/>
          <p:cNvSpPr txBox="1"/>
          <p:nvPr/>
        </p:nvSpPr>
        <p:spPr bwMode="auto">
          <a:xfrm>
            <a:off x="654050" y="1396736"/>
            <a:ext cx="10700470" cy="4687758"/>
          </a:xfrm>
          <a:prstGeom prst="rect">
            <a:avLst/>
          </a:prstGeom>
          <a:noFill/>
        </p:spPr>
        <p:txBody>
          <a:bodyPr wrap="square" rtlCol="0">
            <a:spAutoFit/>
          </a:bodyPr>
          <a:lstStyle/>
          <a:p>
            <a:pPr marL="342900" indent="-342900">
              <a:lnSpc>
                <a:spcPct val="107000"/>
              </a:lnSpc>
              <a:spcAft>
                <a:spcPts val="300"/>
              </a:spcAft>
              <a:buFont typeface="Symbol"/>
              <a:buChar char=""/>
              <a:defRPr/>
            </a:pPr>
            <a:r>
              <a:rPr lang="de-DE" sz="1400">
                <a:latin typeface="LMU CompatilFact"/>
                <a:ea typeface="Calibri"/>
                <a:cs typeface="Arial"/>
              </a:rPr>
              <a:t>D</a:t>
            </a:r>
            <a:r>
              <a:rPr lang="de-DE" sz="1300">
                <a:latin typeface="LMU CompatilFact"/>
                <a:ea typeface="Calibri"/>
                <a:cs typeface="Arial"/>
              </a:rPr>
              <a:t>ie Lehrkraft wertschätzt Boris‘ freundliches Gemüt, seine Kontaktfreudigkeit sowie seine Kenntnisse der russischen Sprache. Sie fördert den Kontakt mit Kindern, die Boris mag. Zudem betont sie seine individuellen Fortschritte und gibt ihm individuelles Feedback.</a:t>
            </a:r>
            <a:endParaRPr sz="1300"/>
          </a:p>
          <a:p>
            <a:pPr marL="342900" indent="-342900">
              <a:lnSpc>
                <a:spcPct val="107000"/>
              </a:lnSpc>
              <a:spcAft>
                <a:spcPts val="300"/>
              </a:spcAft>
              <a:buFont typeface="Symbol"/>
              <a:buChar char=""/>
              <a:defRPr/>
            </a:pPr>
            <a:r>
              <a:rPr lang="de-DE" sz="1300">
                <a:latin typeface="LMU CompatilFact"/>
                <a:ea typeface="Calibri"/>
                <a:cs typeface="Arial"/>
              </a:rPr>
              <a:t>Die Lehrkraft betont bei allen Kindern und so auch bei Boris die Dinge, die sie gut können und lobt ihn zum Beispiel für sein flüssiges Vorlesen. Dadurch stärkt sie sein Selbstkonzept.</a:t>
            </a:r>
            <a:endParaRPr sz="1300">
              <a:latin typeface="Calibri"/>
              <a:ea typeface="Calibri"/>
              <a:cs typeface="Times New Roman"/>
            </a:endParaRPr>
          </a:p>
          <a:p>
            <a:pPr marL="342900" lvl="0" indent="-342900">
              <a:lnSpc>
                <a:spcPct val="107000"/>
              </a:lnSpc>
              <a:spcAft>
                <a:spcPts val="300"/>
              </a:spcAft>
              <a:buFont typeface="Symbol"/>
              <a:buChar char=""/>
              <a:defRPr/>
            </a:pPr>
            <a:r>
              <a:rPr lang="de-DE" sz="1300">
                <a:latin typeface="LMU CompatilFact"/>
                <a:ea typeface="Calibri"/>
                <a:cs typeface="Times New Roman"/>
              </a:rPr>
              <a:t>Die Lehrkraft arbeitet systematisch mit Boris am Aufbau der Alltags- und Bildungssprache. Dabei unterstützt sie so häufig wie möglich gesprochene und verschriftliche Aufträge durch Bildkarten, sowohl an der Tafel als auch auf Arbeitsblättern. </a:t>
            </a:r>
            <a:endParaRPr sz="1300">
              <a:latin typeface="Calibri"/>
              <a:ea typeface="Calibri"/>
              <a:cs typeface="Times New Roman"/>
            </a:endParaRPr>
          </a:p>
          <a:p>
            <a:pPr marL="342900" lvl="0" indent="-342900">
              <a:lnSpc>
                <a:spcPct val="107000"/>
              </a:lnSpc>
              <a:spcAft>
                <a:spcPts val="300"/>
              </a:spcAft>
              <a:buFont typeface="Symbol"/>
              <a:buChar char=""/>
              <a:defRPr/>
            </a:pPr>
            <a:r>
              <a:rPr lang="de-DE" sz="1300">
                <a:latin typeface="LMU CompatilFact"/>
                <a:ea typeface="Calibri"/>
                <a:cs typeface="Times New Roman"/>
              </a:rPr>
              <a:t>Die Lehrkraft begegnet den unterschiedlichen sprachlichen Leistungsniveaus in der Klasse mit möglichst vielen offenen Unterrichtsformen, bei denen nach Leistung differenziert werden kann, aber alle Kinder am selben Gegenstand lernen. Gemäß ihrem Lernstand arbeiten die Kinder in kleinen Gruppen, mit Partner:innen oder allein. In den ersten drei Stunden, wenn Boris sich noch gut konzentrieren kann, achtet die Lehrkraft darauf, dass er mit Kindern zusammenarbeitet, die Deutsch als Muttersprache sprechen, um so Boris‘ sprachliche Kompetenzen zu fördern. Im weiteren Verlauf des Tages arbeitet Boris oft allein und still, was ihn weniger anstrengt. </a:t>
            </a:r>
            <a:endParaRPr sz="1300">
              <a:latin typeface="Calibri"/>
              <a:ea typeface="Calibri"/>
              <a:cs typeface="Times New Roman"/>
            </a:endParaRPr>
          </a:p>
          <a:p>
            <a:pPr marL="342900" lvl="0" indent="-342900">
              <a:lnSpc>
                <a:spcPct val="107000"/>
              </a:lnSpc>
              <a:spcAft>
                <a:spcPts val="300"/>
              </a:spcAft>
              <a:buFont typeface="Symbol"/>
              <a:buChar char=""/>
              <a:defRPr/>
            </a:pPr>
            <a:r>
              <a:rPr lang="de-DE" sz="1300">
                <a:latin typeface="LMU CompatilFact"/>
                <a:ea typeface="Calibri"/>
                <a:cs typeface="Times New Roman"/>
              </a:rPr>
              <a:t>Mit Hilfe eines Bildwörterbuches erarbeitet sich Boris jede Woche einige Vokabeln zu einem bestimmten Thema, das auch im Unterricht relevant ist. </a:t>
            </a:r>
            <a:endParaRPr sz="1300"/>
          </a:p>
          <a:p>
            <a:pPr marL="342900" lvl="0" indent="-342900">
              <a:lnSpc>
                <a:spcPct val="107000"/>
              </a:lnSpc>
              <a:spcAft>
                <a:spcPts val="300"/>
              </a:spcAft>
              <a:buFont typeface="Symbol"/>
              <a:buChar char=""/>
              <a:defRPr/>
            </a:pPr>
            <a:r>
              <a:rPr lang="de-DE" sz="1300">
                <a:latin typeface="LMU CompatilFact"/>
                <a:ea typeface="Calibri"/>
                <a:cs typeface="Times New Roman"/>
              </a:rPr>
              <a:t>Die Lehrkraft geht durch Gespräche sowie Beobachtungen der Frage nach, warum Boris ab der vierten Stunde erschöpft wirkt. Mögliche Hypothesen sind unzureichende Schlafsituation durch Wohnverhältnisse oder Medienkonsum, Traumata, Aufmerksamkeitsstörung oder erhebliche Anstrengung aufgrund der Sprachbarriere.</a:t>
            </a:r>
            <a:endParaRPr sz="1300"/>
          </a:p>
          <a:p>
            <a:pPr marL="342900" lvl="0" indent="-342900">
              <a:lnSpc>
                <a:spcPct val="107000"/>
              </a:lnSpc>
              <a:spcAft>
                <a:spcPts val="300"/>
              </a:spcAft>
              <a:buFont typeface="Symbol"/>
              <a:buChar char=""/>
              <a:defRPr/>
            </a:pPr>
            <a:r>
              <a:rPr lang="de-DE" sz="1300">
                <a:latin typeface="LMU CompatilFact"/>
                <a:ea typeface="Calibri"/>
                <a:cs typeface="Times New Roman"/>
              </a:rPr>
              <a:t>Boris‘ alltagssprachliche Kompetenzen werden aufgebaut, indem Pausen- und Hortsituation in Kooperation mit anderen pädagogischen Mitarbeitenden vorstrukturiert werden und er dadurch in Kommunikation mit deutschsprachigen Kindern kommt.</a:t>
            </a:r>
            <a:endParaRPr sz="1300"/>
          </a:p>
          <a:p>
            <a:pPr marL="342900" lvl="0" indent="-342900">
              <a:lnSpc>
                <a:spcPct val="107000"/>
              </a:lnSpc>
              <a:spcAft>
                <a:spcPts val="300"/>
              </a:spcAft>
              <a:buFont typeface="Symbol"/>
              <a:buChar char=""/>
              <a:defRPr/>
            </a:pPr>
            <a:r>
              <a:rPr lang="de-DE" sz="1300">
                <a:latin typeface="LMU CompatilFact"/>
                <a:ea typeface="Calibri"/>
                <a:cs typeface="Times New Roman"/>
              </a:rPr>
              <a:t>Die Lehrkraft fokussiert Gespräche mit der Mutter, um gemeinsam über eine bestmögliche Förderung von Boris zu sprechen und gegenseitige Impulse geben und annehmen zu können.  </a:t>
            </a:r>
            <a:endParaRPr sz="1300">
              <a:latin typeface="LMU CompatilFact"/>
              <a:ea typeface="Calibri"/>
              <a:cs typeface="Times New Roman"/>
            </a:endParaRPr>
          </a:p>
          <a:p>
            <a:pPr marL="342900" lvl="0" indent="-342900">
              <a:lnSpc>
                <a:spcPct val="107000"/>
              </a:lnSpc>
              <a:spcAft>
                <a:spcPts val="300"/>
              </a:spcAft>
              <a:buFont typeface="Symbol"/>
              <a:buChar char=""/>
              <a:defRPr/>
            </a:pPr>
            <a:r>
              <a:rPr lang="de-DE" sz="1300">
                <a:latin typeface="LMU CompatilFact"/>
                <a:ea typeface="Calibri"/>
                <a:cs typeface="Times New Roman"/>
              </a:rPr>
              <a:t>Darüber hinaus regt die Lehrkraft interkulturelle Begegnungsmöglichkeiten im Schulleben an, zum Beispiel offene Elterncafés oder Eltern-Mentoring. </a:t>
            </a:r>
            <a:endParaRPr sz="1300">
              <a:latin typeface="Calibri"/>
              <a:ea typeface="Calibri"/>
              <a:cs typeface="Times New Roman"/>
            </a:endParaRP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4500691" name="Titel 1"/>
          <p:cNvSpPr>
            <a:spLocks noGrp="1"/>
          </p:cNvSpPr>
          <p:nvPr>
            <p:ph type="title"/>
          </p:nvPr>
        </p:nvSpPr>
        <p:spPr bwMode="auto">
          <a:xfrm>
            <a:off x="838200" y="365125"/>
            <a:ext cx="8979568" cy="1325563"/>
          </a:xfrm>
        </p:spPr>
        <p:txBody>
          <a:bodyPr/>
          <a:lstStyle/>
          <a:p>
            <a:pPr>
              <a:defRPr/>
            </a:pPr>
            <a:r>
              <a:rPr lang="de-DE"/>
              <a:t>Allgemeine Impulsfragen</a:t>
            </a:r>
            <a:endParaRPr/>
          </a:p>
        </p:txBody>
      </p:sp>
      <p:pic>
        <p:nvPicPr>
          <p:cNvPr id="2040521440" name="Inhaltsplatzhalter 4"/>
          <p:cNvPicPr>
            <a:picLocks noGrp="1" noChangeAspect="1"/>
          </p:cNvPicPr>
          <p:nvPr>
            <p:ph idx="1"/>
          </p:nvPr>
        </p:nvPicPr>
        <p:blipFill rotWithShape="1">
          <a:blip r:embed="rId3"/>
          <a:stretch/>
        </p:blipFill>
        <p:spPr bwMode="auto">
          <a:xfrm>
            <a:off x="9941162" y="217202"/>
            <a:ext cx="1979485" cy="1058145"/>
          </a:xfrm>
        </p:spPr>
      </p:pic>
      <p:sp>
        <p:nvSpPr>
          <p:cNvPr id="2098961883"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1122055777" name="Inhaltsplatzhalter 2"/>
          <p:cNvSpPr txBox="1"/>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a:t>Blick auf den/die Schüler:in</a:t>
            </a:r>
            <a:endParaRPr/>
          </a:p>
          <a:p>
            <a:pPr>
              <a:lnSpc>
                <a:spcPct val="100000"/>
              </a:lnSpc>
              <a:spcBef>
                <a:spcPts val="600"/>
              </a:spcBef>
              <a:defRPr/>
            </a:pPr>
            <a:r>
              <a:rPr lang="de-DE" sz="1400"/>
              <a:t>Welche internen und externen Ressourcen bringt der/die Schüler:in für sich und die Klassengemeinschaft mit?</a:t>
            </a:r>
            <a:endParaRPr lang="de-DE"/>
          </a:p>
          <a:p>
            <a:pPr marL="0" indent="0">
              <a:lnSpc>
                <a:spcPct val="100000"/>
              </a:lnSpc>
              <a:spcBef>
                <a:spcPts val="600"/>
              </a:spcBef>
              <a:buFont typeface="Arial"/>
              <a:buNone/>
              <a:defRPr/>
            </a:pPr>
            <a:r>
              <a:rPr lang="de-DE" sz="1400" b="1"/>
              <a:t>Unterricht</a:t>
            </a:r>
            <a:endParaRPr lang="de-DE"/>
          </a:p>
          <a:p>
            <a:pPr>
              <a:lnSpc>
                <a:spcPct val="100000"/>
              </a:lnSpc>
              <a:spcBef>
                <a:spcPts val="600"/>
              </a:spcBef>
              <a:defRPr/>
            </a:pPr>
            <a:r>
              <a:rPr lang="de-DE" sz="1400"/>
              <a:t>In welchen Phasen des Schultags fühlt sich der/die Schüler:in wohl und zeigt positive Verhaltensweisen?</a:t>
            </a:r>
            <a:endParaRPr lang="de-DE"/>
          </a:p>
          <a:p>
            <a:pPr>
              <a:lnSpc>
                <a:spcPct val="100000"/>
              </a:lnSpc>
              <a:spcBef>
                <a:spcPts val="600"/>
              </a:spcBef>
              <a:defRPr/>
            </a:pPr>
            <a:r>
              <a:rPr lang="de-DE" sz="1400"/>
              <a:t>Welche Barrieren oder Probleme könnten für den/die Schüler:in im Unterricht auftreten?</a:t>
            </a:r>
            <a:endParaRPr lang="de-DE"/>
          </a:p>
          <a:p>
            <a:pPr marL="0" indent="0">
              <a:lnSpc>
                <a:spcPct val="100000"/>
              </a:lnSpc>
              <a:spcBef>
                <a:spcPts val="600"/>
              </a:spcBef>
              <a:buFont typeface="Arial"/>
              <a:buNone/>
              <a:defRPr/>
            </a:pPr>
            <a:r>
              <a:rPr lang="de-DE" sz="1400" b="1"/>
              <a:t>Classroom-Management</a:t>
            </a:r>
            <a:endParaRPr lang="de-DE"/>
          </a:p>
          <a:p>
            <a:pPr>
              <a:lnSpc>
                <a:spcPct val="100000"/>
              </a:lnSpc>
              <a:spcBef>
                <a:spcPts val="600"/>
              </a:spcBef>
              <a:defRPr/>
            </a:pPr>
            <a:r>
              <a:rPr lang="de-DE" sz="1400"/>
              <a:t>Welche Elemente des Classroom-Managements wären in der obigen Situation besonders hilfreich?</a:t>
            </a:r>
            <a:endParaRPr lang="de-DE"/>
          </a:p>
          <a:p>
            <a:pPr marL="0" indent="0">
              <a:lnSpc>
                <a:spcPct val="100000"/>
              </a:lnSpc>
              <a:spcBef>
                <a:spcPts val="600"/>
              </a:spcBef>
              <a:buFont typeface="Arial"/>
              <a:buNone/>
              <a:defRPr/>
            </a:pPr>
            <a:r>
              <a:rPr lang="de-DE" sz="1400" b="1"/>
              <a:t>Beobachtung/Diagnostik</a:t>
            </a:r>
            <a:endParaRPr lang="de-DE"/>
          </a:p>
          <a:p>
            <a:pPr>
              <a:lnSpc>
                <a:spcPct val="100000"/>
              </a:lnSpc>
              <a:spcBef>
                <a:spcPts val="600"/>
              </a:spcBef>
              <a:defRPr/>
            </a:pPr>
            <a:r>
              <a:rPr lang="de-DE" sz="1400">
                <a:solidFill>
                  <a:prstClr val="black"/>
                </a:solidFill>
              </a:rPr>
              <a:t>Welche Formen der Diagnose stehen der Lehrkraft zur Verfügung?</a:t>
            </a:r>
            <a:endParaRPr/>
          </a:p>
          <a:p>
            <a:pPr>
              <a:lnSpc>
                <a:spcPct val="100000"/>
              </a:lnSpc>
              <a:spcBef>
                <a:spcPts val="600"/>
              </a:spcBef>
              <a:defRPr/>
            </a:pPr>
            <a:r>
              <a:rPr lang="de-DE" sz="1400"/>
              <a:t>Auf welchen Kompetenzstufen befindet sich der/die Schüler:in? Wie könnten nächste Fördermaßnahmen aussehen?</a:t>
            </a:r>
            <a:endParaRPr lang="de-DE"/>
          </a:p>
          <a:p>
            <a:pPr marL="0" indent="0">
              <a:lnSpc>
                <a:spcPct val="100000"/>
              </a:lnSpc>
              <a:spcBef>
                <a:spcPts val="600"/>
              </a:spcBef>
              <a:buFont typeface="Arial"/>
              <a:buNone/>
              <a:defRPr/>
            </a:pPr>
            <a:r>
              <a:rPr lang="de-DE" sz="1400" b="1"/>
              <a:t>Lehrkraft-Schüler:in-Beziehung</a:t>
            </a:r>
            <a:endParaRPr/>
          </a:p>
          <a:p>
            <a:pPr>
              <a:lnSpc>
                <a:spcPct val="100000"/>
              </a:lnSpc>
              <a:spcBef>
                <a:spcPts val="600"/>
              </a:spcBef>
              <a:defRPr/>
            </a:pPr>
            <a:r>
              <a:rPr lang="de-DE" sz="1400"/>
              <a:t>Wie könnte die Lehrkraft die Beziehung zu dem/der Schüler:in stärken?</a:t>
            </a:r>
            <a:endParaRPr lang="de-DE"/>
          </a:p>
          <a:p>
            <a:pPr marL="0" indent="0">
              <a:lnSpc>
                <a:spcPct val="100000"/>
              </a:lnSpc>
              <a:spcBef>
                <a:spcPts val="600"/>
              </a:spcBef>
              <a:buFont typeface="Arial"/>
              <a:buNone/>
              <a:defRPr/>
            </a:pPr>
            <a:r>
              <a:rPr lang="de-DE" sz="1400" b="1"/>
              <a:t>Klassengemeinschaft</a:t>
            </a:r>
            <a:endParaRPr lang="de-DE"/>
          </a:p>
          <a:p>
            <a:pPr>
              <a:lnSpc>
                <a:spcPct val="100000"/>
              </a:lnSpc>
              <a:spcBef>
                <a:spcPts val="600"/>
              </a:spcBef>
              <a:defRPr/>
            </a:pPr>
            <a:r>
              <a:rPr lang="de-DE" sz="1400"/>
              <a:t>Wie kann ein positives Klassenklima gefördert werden?</a:t>
            </a:r>
            <a:endParaRPr lang="de-DE"/>
          </a:p>
          <a:p>
            <a:pPr>
              <a:lnSpc>
                <a:spcPct val="100000"/>
              </a:lnSpc>
              <a:spcBef>
                <a:spcPts val="600"/>
              </a:spcBef>
              <a:defRPr/>
            </a:pPr>
            <a:r>
              <a:rPr lang="de-DE" sz="1400"/>
              <a:t>Wie könnten Lehrkraft und Klasse den/die Schüler:in unterstützen?</a:t>
            </a:r>
            <a:endParaRPr lang="de-DE"/>
          </a:p>
          <a:p>
            <a:pPr marL="0" indent="0">
              <a:lnSpc>
                <a:spcPct val="100000"/>
              </a:lnSpc>
              <a:spcBef>
                <a:spcPts val="600"/>
              </a:spcBef>
              <a:buFont typeface="Arial"/>
              <a:buNone/>
              <a:defRPr/>
            </a:pPr>
            <a:r>
              <a:rPr lang="de-DE" sz="1400" b="1"/>
              <a:t>Unterstützungssysteme</a:t>
            </a:r>
            <a:endParaRPr lang="de-DE"/>
          </a:p>
          <a:p>
            <a:pPr>
              <a:lnSpc>
                <a:spcPct val="100000"/>
              </a:lnSpc>
              <a:spcBef>
                <a:spcPts val="600"/>
              </a:spcBef>
              <a:defRPr/>
            </a:pPr>
            <a:r>
              <a:rPr lang="de-DE" sz="1400"/>
              <a:t>Welche Unterstützungssysteme könnte die Lehrkraft aktivieren bzw. für den/die Schüler:in nutzbar machen?</a:t>
            </a:r>
            <a:endParaRPr lang="de-DE"/>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9223362" name="Titel 1"/>
          <p:cNvSpPr>
            <a:spLocks noGrp="1"/>
          </p:cNvSpPr>
          <p:nvPr>
            <p:ph type="title"/>
          </p:nvPr>
        </p:nvSpPr>
        <p:spPr bwMode="auto"/>
        <p:txBody>
          <a:bodyPr>
            <a:normAutofit/>
          </a:bodyPr>
          <a:lstStyle/>
          <a:p>
            <a:pPr>
              <a:defRPr/>
            </a:pPr>
            <a:r>
              <a:rPr lang="de-DE" sz="2800"/>
              <a:t>Allgemeine Impulsfragen – </a:t>
            </a:r>
            <a:br>
              <a:rPr lang="de-DE" sz="2800"/>
            </a:br>
            <a:r>
              <a:rPr lang="de-DE" sz="2800"/>
              <a:t>fachspezifische Antworten (DaZ)</a:t>
            </a:r>
            <a:endParaRPr sz="3200"/>
          </a:p>
        </p:txBody>
      </p:sp>
      <p:sp>
        <p:nvSpPr>
          <p:cNvPr id="459201379" name="Inhaltsplatzhalter 2"/>
          <p:cNvSpPr>
            <a:spLocks noGrp="1"/>
          </p:cNvSpPr>
          <p:nvPr>
            <p:ph idx="1"/>
          </p:nvPr>
        </p:nvSpPr>
        <p:spPr bwMode="auto">
          <a:xfrm>
            <a:off x="838200" y="1505585"/>
            <a:ext cx="10515600" cy="4351338"/>
          </a:xfrm>
        </p:spPr>
        <p:txBody>
          <a:bodyPr>
            <a:noAutofit/>
          </a:bodyPr>
          <a:lstStyle/>
          <a:p>
            <a:pPr marL="0" indent="0">
              <a:lnSpc>
                <a:spcPct val="100000"/>
              </a:lnSpc>
              <a:spcBef>
                <a:spcPts val="0"/>
              </a:spcBef>
              <a:buNone/>
              <a:defRPr/>
            </a:pPr>
            <a:r>
              <a:rPr lang="de-DE" sz="1100" b="1"/>
              <a:t>Blick auf den/die Schüler:in</a:t>
            </a:r>
          </a:p>
          <a:p>
            <a:pPr>
              <a:lnSpc>
                <a:spcPct val="100000"/>
              </a:lnSpc>
              <a:spcBef>
                <a:spcPts val="0"/>
              </a:spcBef>
              <a:defRPr/>
            </a:pPr>
            <a:r>
              <a:rPr lang="de-DE" sz="1100"/>
              <a:t>Mehrsprachigkeit als Ressource</a:t>
            </a:r>
            <a:endParaRPr/>
          </a:p>
          <a:p>
            <a:pPr>
              <a:lnSpc>
                <a:spcPct val="100000"/>
              </a:lnSpc>
              <a:spcBef>
                <a:spcPts val="0"/>
              </a:spcBef>
              <a:defRPr/>
            </a:pPr>
            <a:r>
              <a:rPr lang="de-DE" sz="1100"/>
              <a:t>Betonung der Stärken des/der Schüler:in auch in anderen Bereichen (z.B. Wissen über Sport, künstlerisches Talent, …)</a:t>
            </a:r>
            <a:endParaRPr/>
          </a:p>
          <a:p>
            <a:pPr>
              <a:lnSpc>
                <a:spcPct val="100000"/>
              </a:lnSpc>
              <a:spcBef>
                <a:spcPts val="0"/>
              </a:spcBef>
              <a:defRPr/>
            </a:pPr>
            <a:r>
              <a:rPr lang="de-DE" sz="1100"/>
              <a:t>Steter Aufbau von Deutsch als Alltags- und Bildungssprache mit Fokus auf individuellen Erfolgen und individueller Entwicklung (individuelle Bezugsnorm)</a:t>
            </a:r>
            <a:endParaRPr/>
          </a:p>
          <a:p>
            <a:pPr>
              <a:lnSpc>
                <a:spcPct val="100000"/>
              </a:lnSpc>
              <a:spcBef>
                <a:spcPts val="0"/>
              </a:spcBef>
              <a:defRPr/>
            </a:pPr>
            <a:endParaRPr sz="1100"/>
          </a:p>
          <a:p>
            <a:pPr marL="0" indent="0">
              <a:lnSpc>
                <a:spcPct val="100000"/>
              </a:lnSpc>
              <a:spcBef>
                <a:spcPts val="0"/>
              </a:spcBef>
              <a:buNone/>
              <a:defRPr/>
            </a:pPr>
            <a:r>
              <a:rPr lang="de-DE" sz="1100" b="1"/>
              <a:t>Unterricht</a:t>
            </a:r>
            <a:endParaRPr sz="1100" b="1"/>
          </a:p>
          <a:p>
            <a:pPr>
              <a:lnSpc>
                <a:spcPct val="100000"/>
              </a:lnSpc>
              <a:spcBef>
                <a:spcPts val="0"/>
              </a:spcBef>
              <a:defRPr/>
            </a:pPr>
            <a:r>
              <a:rPr lang="de-DE" sz="1100"/>
              <a:t>Strukturierte Arbeitsphasen, visualisierte Arbeitsaufträge, klare Regeln zur Unterstützung des/der Schüler:in</a:t>
            </a:r>
          </a:p>
          <a:p>
            <a:pPr>
              <a:lnSpc>
                <a:spcPct val="100000"/>
              </a:lnSpc>
              <a:spcBef>
                <a:spcPts val="0"/>
              </a:spcBef>
              <a:defRPr/>
            </a:pPr>
            <a:r>
              <a:rPr lang="de-DE" sz="1100"/>
              <a:t>Engagement und Teilhabe ermöglichen in spracharmen, handlungsreichen Phasen (z.B. austeilen, gestalten)</a:t>
            </a:r>
            <a:endParaRPr/>
          </a:p>
          <a:p>
            <a:pPr>
              <a:lnSpc>
                <a:spcPct val="100000"/>
              </a:lnSpc>
              <a:spcBef>
                <a:spcPts val="0"/>
              </a:spcBef>
              <a:defRPr/>
            </a:pPr>
            <a:r>
              <a:rPr lang="de-DE" sz="1100"/>
              <a:t>Differenzierung des Unterrichtsmaterials (evtl. mit Hilfe von KI) durch Wortschatzentlastung (z.B. durch Bilder) und leichte Sprache</a:t>
            </a:r>
            <a:endParaRPr/>
          </a:p>
          <a:p>
            <a:pPr>
              <a:lnSpc>
                <a:spcPct val="100000"/>
              </a:lnSpc>
              <a:spcBef>
                <a:spcPts val="0"/>
              </a:spcBef>
              <a:defRPr/>
            </a:pPr>
            <a:r>
              <a:rPr lang="de-DE" sz="1100"/>
              <a:t>Förderunterricht in Kleingruppen mit DaZ-Unterrichtsmaterialien</a:t>
            </a:r>
            <a:endParaRPr/>
          </a:p>
          <a:p>
            <a:pPr>
              <a:lnSpc>
                <a:spcPct val="100000"/>
              </a:lnSpc>
              <a:spcBef>
                <a:spcPts val="0"/>
              </a:spcBef>
              <a:defRPr/>
            </a:pPr>
            <a:endParaRPr lang="de-DE" sz="1100"/>
          </a:p>
          <a:p>
            <a:pPr marL="0" indent="0">
              <a:lnSpc>
                <a:spcPct val="100000"/>
              </a:lnSpc>
              <a:spcBef>
                <a:spcPts val="0"/>
              </a:spcBef>
              <a:buNone/>
              <a:defRPr/>
            </a:pPr>
            <a:r>
              <a:rPr lang="de-DE" sz="1100" b="1"/>
              <a:t>Classroom-Management</a:t>
            </a:r>
            <a:endParaRPr sz="1100" b="1"/>
          </a:p>
          <a:p>
            <a:pPr>
              <a:lnSpc>
                <a:spcPct val="100000"/>
              </a:lnSpc>
              <a:spcBef>
                <a:spcPts val="0"/>
              </a:spcBef>
              <a:defRPr/>
            </a:pPr>
            <a:r>
              <a:rPr lang="de-DE" sz="1100"/>
              <a:t>Sitzordnung: Platzierung neben einem starken, hilfsbereiten Lernpartner („Modell“) ermöglichen</a:t>
            </a:r>
            <a:endParaRPr/>
          </a:p>
          <a:p>
            <a:pPr>
              <a:lnSpc>
                <a:spcPct val="100000"/>
              </a:lnSpc>
              <a:spcBef>
                <a:spcPts val="0"/>
              </a:spcBef>
              <a:defRPr/>
            </a:pPr>
            <a:r>
              <a:rPr lang="de-DE" sz="1100"/>
              <a:t>Klarheit: Visualisierung des Tagesablaufs und verabredete Zeichen für Hilferufe</a:t>
            </a:r>
            <a:endParaRPr/>
          </a:p>
          <a:p>
            <a:pPr>
              <a:lnSpc>
                <a:spcPct val="100000"/>
              </a:lnSpc>
              <a:spcBef>
                <a:spcPts val="0"/>
              </a:spcBef>
              <a:defRPr/>
            </a:pPr>
            <a:endParaRPr sz="1100"/>
          </a:p>
          <a:p>
            <a:pPr marL="0" indent="0">
              <a:lnSpc>
                <a:spcPct val="100000"/>
              </a:lnSpc>
              <a:spcBef>
                <a:spcPts val="0"/>
              </a:spcBef>
              <a:buNone/>
              <a:defRPr/>
            </a:pPr>
            <a:r>
              <a:rPr lang="de-DE" sz="1100" b="1"/>
              <a:t>Beobachtung/Diagnostik</a:t>
            </a:r>
            <a:endParaRPr sz="1100" b="1"/>
          </a:p>
          <a:p>
            <a:pPr>
              <a:lnSpc>
                <a:spcPct val="100000"/>
              </a:lnSpc>
              <a:spcBef>
                <a:spcPts val="0"/>
              </a:spcBef>
              <a:defRPr/>
            </a:pPr>
            <a:r>
              <a:rPr lang="de-DE" sz="1100"/>
              <a:t>Fokussierte Beobachtung von Wortschatzentwicklung und Sprechfertigkeit</a:t>
            </a:r>
            <a:endParaRPr/>
          </a:p>
          <a:p>
            <a:pPr>
              <a:lnSpc>
                <a:spcPct val="100000"/>
              </a:lnSpc>
              <a:spcBef>
                <a:spcPts val="0"/>
              </a:spcBef>
              <a:defRPr/>
            </a:pPr>
            <a:r>
              <a:rPr lang="de-DE" sz="1100"/>
              <a:t>Lernverlaufsdiagnostik und individuelle Bezugsnorm zum Beispiel bei Lesekompetenz</a:t>
            </a:r>
            <a:endParaRPr/>
          </a:p>
          <a:p>
            <a:pPr>
              <a:lnSpc>
                <a:spcPct val="100000"/>
              </a:lnSpc>
              <a:spcBef>
                <a:spcPts val="0"/>
              </a:spcBef>
              <a:defRPr/>
            </a:pPr>
            <a:r>
              <a:rPr lang="de-DE" sz="1100"/>
              <a:t>Standardisierte Verfahren (z.B. QUOPP oder Levumi) zur Vermeidung von Beurteilungsfehlern und als Arbeitserleichterung für die Lehrkraft </a:t>
            </a:r>
            <a:endParaRPr/>
          </a:p>
          <a:p>
            <a:pPr>
              <a:lnSpc>
                <a:spcPct val="100000"/>
              </a:lnSpc>
              <a:spcBef>
                <a:spcPts val="0"/>
              </a:spcBef>
              <a:defRPr/>
            </a:pPr>
            <a:endParaRPr sz="1100"/>
          </a:p>
          <a:p>
            <a:pPr marL="0" indent="0">
              <a:lnSpc>
                <a:spcPct val="100000"/>
              </a:lnSpc>
              <a:spcBef>
                <a:spcPts val="0"/>
              </a:spcBef>
              <a:buNone/>
              <a:defRPr/>
            </a:pPr>
            <a:r>
              <a:rPr lang="de-DE" sz="1100" b="1"/>
              <a:t>Lehrkraft-Schüler:in-Beziehung</a:t>
            </a:r>
          </a:p>
          <a:p>
            <a:pPr>
              <a:lnSpc>
                <a:spcPct val="100000"/>
              </a:lnSpc>
              <a:spcBef>
                <a:spcPts val="0"/>
              </a:spcBef>
              <a:defRPr/>
            </a:pPr>
            <a:r>
              <a:rPr lang="de-DE" sz="1100"/>
              <a:t>Lehrkraft: Verschiedene Kommunikationskanäle anbieten und Antworten abwarten (5 Sekunden-Regel)</a:t>
            </a:r>
            <a:endParaRPr/>
          </a:p>
          <a:p>
            <a:pPr>
              <a:lnSpc>
                <a:spcPct val="100000"/>
              </a:lnSpc>
              <a:spcBef>
                <a:spcPts val="0"/>
              </a:spcBef>
              <a:defRPr/>
            </a:pPr>
            <a:r>
              <a:rPr lang="de-DE" sz="1100"/>
              <a:t>Klima: Legitimierung von „Abgucken“ als Lernstrategie - Vergabe von Ämtern (Ordnungsdienst) zur sozialen Stärkung</a:t>
            </a:r>
            <a:endParaRPr/>
          </a:p>
          <a:p>
            <a:pPr>
              <a:lnSpc>
                <a:spcPct val="100000"/>
              </a:lnSpc>
              <a:spcBef>
                <a:spcPts val="0"/>
              </a:spcBef>
              <a:defRPr/>
            </a:pPr>
            <a:r>
              <a:rPr lang="de-DE" sz="1100"/>
              <a:t>Mehrsprachigkeit als Teil der Identität wertschätzen</a:t>
            </a:r>
            <a:endParaRPr/>
          </a:p>
          <a:p>
            <a:pPr>
              <a:lnSpc>
                <a:spcPct val="100000"/>
              </a:lnSpc>
              <a:spcBef>
                <a:spcPts val="0"/>
              </a:spcBef>
              <a:defRPr/>
            </a:pPr>
            <a:endParaRPr sz="1100"/>
          </a:p>
          <a:p>
            <a:pPr marL="0" indent="0">
              <a:lnSpc>
                <a:spcPct val="100000"/>
              </a:lnSpc>
              <a:spcBef>
                <a:spcPts val="0"/>
              </a:spcBef>
              <a:buNone/>
              <a:defRPr/>
            </a:pPr>
            <a:r>
              <a:rPr lang="de-DE" sz="1100" b="1"/>
              <a:t>Klassengemeinschaft</a:t>
            </a:r>
            <a:endParaRPr sz="1100" b="1"/>
          </a:p>
          <a:p>
            <a:pPr>
              <a:lnSpc>
                <a:spcPct val="100000"/>
              </a:lnSpc>
              <a:spcBef>
                <a:spcPts val="0"/>
              </a:spcBef>
              <a:defRPr/>
            </a:pPr>
            <a:r>
              <a:rPr lang="de-DE" sz="1100"/>
              <a:t>Soziale Interaktion (auch) ohne Sprache ermöglichen, z.B. im Sport </a:t>
            </a:r>
            <a:endParaRPr/>
          </a:p>
          <a:p>
            <a:pPr>
              <a:lnSpc>
                <a:spcPct val="100000"/>
              </a:lnSpc>
              <a:spcBef>
                <a:spcPts val="0"/>
              </a:spcBef>
              <a:defRPr/>
            </a:pPr>
            <a:endParaRPr sz="1100"/>
          </a:p>
          <a:p>
            <a:pPr marL="0" indent="0">
              <a:lnSpc>
                <a:spcPct val="100000"/>
              </a:lnSpc>
              <a:spcBef>
                <a:spcPts val="0"/>
              </a:spcBef>
              <a:buNone/>
              <a:defRPr/>
            </a:pPr>
            <a:r>
              <a:rPr lang="de-DE" sz="1100" b="1"/>
              <a:t>Unterstützungssysteme </a:t>
            </a:r>
            <a:endParaRPr/>
          </a:p>
          <a:p>
            <a:pPr>
              <a:lnSpc>
                <a:spcPct val="100000"/>
              </a:lnSpc>
              <a:spcBef>
                <a:spcPts val="0"/>
              </a:spcBef>
              <a:defRPr/>
            </a:pPr>
            <a:r>
              <a:rPr lang="de-DE" sz="1100"/>
              <a:t>Ggf. Dolmetscher für  Elterngespräche</a:t>
            </a:r>
            <a:endParaRPr/>
          </a:p>
          <a:p>
            <a:pPr>
              <a:lnSpc>
                <a:spcPct val="100000"/>
              </a:lnSpc>
              <a:spcBef>
                <a:spcPts val="0"/>
              </a:spcBef>
              <a:defRPr/>
            </a:pPr>
            <a:r>
              <a:rPr lang="de-DE" sz="1100"/>
              <a:t>Absprachen zur Förderung des/der Schüler:in mit Hort-Mitarbeitenden</a:t>
            </a:r>
            <a:endParaRPr/>
          </a:p>
        </p:txBody>
      </p:sp>
      <p:pic>
        <p:nvPicPr>
          <p:cNvPr id="43410083" name="Inhaltsplatzhalter 4"/>
          <p:cNvPicPr>
            <a:picLocks noChangeAspect="1"/>
          </p:cNvPicPr>
          <p:nvPr/>
        </p:nvPicPr>
        <p:blipFill rotWithShape="1">
          <a:blip r:embed="rId3"/>
          <a:stretch/>
        </p:blipFill>
        <p:spPr bwMode="auto">
          <a:xfrm>
            <a:off x="9941162" y="217202"/>
            <a:ext cx="1979485" cy="1058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3667</Words>
  <Application>Microsoft Office PowerPoint</Application>
  <PresentationFormat>Breitbild</PresentationFormat>
  <Paragraphs>261</Paragraphs>
  <Slides>21</Slides>
  <Notes>21</Notes>
  <HiddenSlides>0</HiddenSlides>
  <MMClips>2</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Aptos</vt:lpstr>
      <vt:lpstr>Arial</vt:lpstr>
      <vt:lpstr>Calibri</vt:lpstr>
      <vt:lpstr>Calibri Light</vt:lpstr>
      <vt:lpstr>CIDFont+F1</vt:lpstr>
      <vt:lpstr>LMU CompatilFact</vt:lpstr>
      <vt:lpstr>Symbol</vt:lpstr>
      <vt:lpstr>Wingdings</vt:lpstr>
      <vt:lpstr>Office</vt:lpstr>
      <vt:lpstr>Fallbeispiele</vt:lpstr>
      <vt:lpstr>PowerPoint-Präsentation</vt:lpstr>
      <vt:lpstr>Gliederung – Deutsch als Zweitsprache</vt:lpstr>
      <vt:lpstr>Fallbeispiel Boris, 2. Klasse, Grundschule</vt:lpstr>
      <vt:lpstr>Fallbeispiel Boris: Audio</vt:lpstr>
      <vt:lpstr>Impulsfragen zu Boris</vt:lpstr>
      <vt:lpstr>Ideen für die Praxis (Boris)</vt:lpstr>
      <vt:lpstr>Allgemeine Impulsfragen</vt:lpstr>
      <vt:lpstr>Allgemeine Impulsfragen –  fachspezifische Antworten (DaZ)</vt:lpstr>
      <vt:lpstr>Fallbeispiel: Lina, 7. Klasse, Mittelschule</vt:lpstr>
      <vt:lpstr>Fallbeispiel Lina: Audio</vt:lpstr>
      <vt:lpstr>Impulsfragen zu Lina</vt:lpstr>
      <vt:lpstr>Ideen für die Praxis (Lina)</vt:lpstr>
      <vt:lpstr>Allgemeine Impulsfragen</vt:lpstr>
      <vt:lpstr>Allgemeine Impulsfragen –  fachspezifische Antworten (DaZ)</vt:lpstr>
      <vt:lpstr>Daten und Fakten zu Deutsch als Zweitsprache</vt:lpstr>
      <vt:lpstr>Material und Vertiefung – ausgewählte Lehrwerke</vt:lpstr>
      <vt:lpstr>PowerPoint-Präsentation</vt:lpstr>
      <vt:lpstr>PowerPoint-Präsentation</vt:lpstr>
      <vt:lpstr>Literaturverzeichnis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Fallbeispiele</dc:title>
  <dc:creator>Andreas Janka</dc:creator>
  <cp:lastModifiedBy>Mach-Würth, Julia</cp:lastModifiedBy>
  <cp:revision>93</cp:revision>
  <dcterms:created xsi:type="dcterms:W3CDTF">2025-02-11T15:14:27Z</dcterms:created>
  <dcterms:modified xsi:type="dcterms:W3CDTF">2026-05-19T09:10:35Z</dcterms:modified>
</cp:coreProperties>
</file>