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257" r:id="rId3"/>
    <p:sldId id="258" r:id="rId4"/>
    <p:sldId id="411" r:id="rId5"/>
    <p:sldId id="417" r:id="rId6"/>
    <p:sldId id="416" r:id="rId7"/>
    <p:sldId id="430" r:id="rId8"/>
    <p:sldId id="426" r:id="rId9"/>
    <p:sldId id="261" r:id="rId10"/>
    <p:sldId id="262" r:id="rId11"/>
    <p:sldId id="418" r:id="rId12"/>
    <p:sldId id="414" r:id="rId13"/>
    <p:sldId id="424" r:id="rId14"/>
    <p:sldId id="431" r:id="rId15"/>
    <p:sldId id="263" r:id="rId16"/>
    <p:sldId id="412" r:id="rId17"/>
    <p:sldId id="419" r:id="rId18"/>
    <p:sldId id="435" r:id="rId19"/>
    <p:sldId id="264" r:id="rId20"/>
    <p:sldId id="265" r:id="rId21"/>
    <p:sldId id="422" r:id="rId22"/>
    <p:sldId id="266" r:id="rId23"/>
    <p:sldId id="432" r:id="rId24"/>
    <p:sldId id="433" r:id="rId25"/>
    <p:sldId id="434" r:id="rId26"/>
    <p:sldId id="267" r:id="rId27"/>
    <p:sldId id="287" r:id="rId28"/>
    <p:sldId id="270" r:id="rId29"/>
    <p:sldId id="288" r:id="rId30"/>
    <p:sldId id="268" r:id="rId31"/>
    <p:sldId id="302" r:id="rId32"/>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1BE6CFD-D393-4CEC-83A0-AD34BF62A26F}">
          <p14:sldIdLst>
            <p14:sldId id="300"/>
            <p14:sldId id="257"/>
          </p14:sldIdLst>
        </p14:section>
        <p14:section name="Fallbeispiel Grundschule" id="{C991CDD5-6C86-4E20-BDC8-24C81111A3A2}">
          <p14:sldIdLst>
            <p14:sldId id="258"/>
            <p14:sldId id="411"/>
            <p14:sldId id="417"/>
            <p14:sldId id="416"/>
            <p14:sldId id="430"/>
            <p14:sldId id="426"/>
          </p14:sldIdLst>
        </p14:section>
        <p14:section name="Fallbeispiel Realschule" id="{E44FE9F5-62D7-43AA-A07F-7726630A4FE6}">
          <p14:sldIdLst>
            <p14:sldId id="261"/>
            <p14:sldId id="262"/>
            <p14:sldId id="418"/>
            <p14:sldId id="414"/>
            <p14:sldId id="424"/>
            <p14:sldId id="431"/>
          </p14:sldIdLst>
        </p14:section>
        <p14:section name="Fallbeispiel Tom, Sichtweisen" id="{CE0E3C2A-044F-4FB1-A819-7D78344F08C3}">
          <p14:sldIdLst>
            <p14:sldId id="263"/>
            <p14:sldId id="412"/>
            <p14:sldId id="419"/>
            <p14:sldId id="435"/>
            <p14:sldId id="264"/>
            <p14:sldId id="265"/>
            <p14:sldId id="422"/>
            <p14:sldId id="266"/>
            <p14:sldId id="432"/>
            <p14:sldId id="433"/>
            <p14:sldId id="434"/>
          </p14:sldIdLst>
        </p14:section>
        <p14:section name="Informationen und Materialien" id="{53406572-A623-4C0A-858A-3CDDB58DFD26}">
          <p14:sldIdLst>
            <p14:sldId id="267"/>
            <p14:sldId id="287"/>
            <p14:sldId id="270"/>
            <p14:sldId id="288"/>
            <p14:sldId id="268"/>
            <p14:sldId id="302"/>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35" autoAdjust="0"/>
    <p:restoredTop sz="66457" autoAdjust="0"/>
  </p:normalViewPr>
  <p:slideViewPr>
    <p:cSldViewPr snapToGrid="0">
      <p:cViewPr varScale="1">
        <p:scale>
          <a:sx n="56" d="100"/>
          <a:sy n="56" d="100"/>
        </p:scale>
        <p:origin x="621" y="45"/>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15E708F-F8DF-486B-BD9C-9C992C163D41}" type="datetimeFigureOut">
              <a:rPr lang="de-DE"/>
              <a:t>12.05.2026</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7FBF18CB-F2E4-42EA-AA4A-8435223A743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rd.nrw.de/document/20220407_4_41F_Schuluebergreifend_Inklusion_Themenheft3.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9738" y="1252538"/>
            <a:ext cx="6008687" cy="3381375"/>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4277788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DC7CED-E743-800D-96EC-BEE416B28026}"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C7D14-B706-A51F-2B04-72FCF8D8720E}"/>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3451D094-2769-8257-4D3F-94A039F098F5}"/>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6548E11B-0B07-2544-21AF-64B0CE6847AA}"/>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4D6A28B9-5101-D59B-1FC0-97ECF7816DFC}"/>
              </a:ext>
            </a:extLst>
          </p:cNvPr>
          <p:cNvSpPr>
            <a:spLocks noGrp="1"/>
          </p:cNvSpPr>
          <p:nvPr>
            <p:ph type="sldNum" sz="quarter" idx="10"/>
          </p:nvPr>
        </p:nvSpPr>
        <p:spPr bwMode="auto"/>
        <p:txBody>
          <a:bodyPr/>
          <a:lstStyle/>
          <a:p>
            <a:pPr>
              <a:defRPr/>
            </a:pPr>
            <a:fld id="{86879F43-84B9-5292-0EF3-7A2B0216BD6A}" type="slidenum">
              <a:rPr/>
              <a:t>11</a:t>
            </a:fld>
            <a:endParaRPr/>
          </a:p>
        </p:txBody>
      </p:sp>
    </p:spTree>
    <p:extLst>
      <p:ext uri="{BB962C8B-B14F-4D97-AF65-F5344CB8AC3E}">
        <p14:creationId xmlns:p14="http://schemas.microsoft.com/office/powerpoint/2010/main" val="303538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ACFB0-D261-B934-1236-CA79D2D693D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25B00A35-BA45-4009-2613-F91258AD284A}"/>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3D0B53B-3481-BE6B-341E-F6AA5C8CFD70}"/>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BFC8F847-A401-B745-D329-28889257714B}"/>
              </a:ext>
            </a:extLst>
          </p:cNvPr>
          <p:cNvSpPr>
            <a:spLocks noGrp="1"/>
          </p:cNvSpPr>
          <p:nvPr>
            <p:ph type="sldNum" sz="quarter" idx="10"/>
          </p:nvPr>
        </p:nvSpPr>
        <p:spPr bwMode="auto"/>
        <p:txBody>
          <a:bodyPr/>
          <a:lstStyle/>
          <a:p>
            <a:pPr>
              <a:defRPr/>
            </a:pPr>
            <a:fld id="{86879F43-84B9-5292-0EF3-7A2B0216BD6A}" type="slidenum">
              <a:rPr/>
              <a:t>12</a:t>
            </a:fld>
            <a:endParaRPr/>
          </a:p>
        </p:txBody>
      </p:sp>
    </p:spTree>
    <p:extLst>
      <p:ext uri="{BB962C8B-B14F-4D97-AF65-F5344CB8AC3E}">
        <p14:creationId xmlns:p14="http://schemas.microsoft.com/office/powerpoint/2010/main" val="101481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42C9-05FB-7BB8-29EA-9119A8FF895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F74692B-9916-5770-2412-0069B81CDB7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785A1EA-DFF1-2B3E-36DB-9C906ABC63B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1AF816A-2580-32E3-041B-48281EEF0E1D}"/>
              </a:ext>
            </a:extLst>
          </p:cNvPr>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6879F43-84B9-5292-0EF3-7A2B0216BD6A}" type="slidenum">
              <a:rPr kumimoji="0" sz="1200" b="0" i="0" u="none" strike="noStrike" kern="0" cap="none" spc="0" normalizeH="0" baseline="0" noProof="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20918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C9B0-A012-9DF6-F40A-50B5083159D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92907EF-17C2-8130-74D3-A786D5AEC5E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11277BAD-A85A-418B-8CB1-A237820822C5}"/>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9677798-0B9B-3382-19DF-6C6F77794A6A}"/>
              </a:ext>
            </a:extLst>
          </p:cNvPr>
          <p:cNvSpPr>
            <a:spLocks noGrp="1"/>
          </p:cNvSpPr>
          <p:nvPr>
            <p:ph type="sldNum" sz="quarter" idx="10"/>
          </p:nvPr>
        </p:nvSpPr>
        <p:spPr bwMode="auto"/>
        <p:txBody>
          <a:bodyPr/>
          <a:lstStyle/>
          <a:p>
            <a:pPr>
              <a:defRPr/>
            </a:pPr>
            <a:fld id="{86879F43-84B9-5292-0EF3-7A2B0216BD6A}" type="slidenum">
              <a:rPr/>
              <a:t>14</a:t>
            </a:fld>
            <a:endParaRPr/>
          </a:p>
        </p:txBody>
      </p:sp>
    </p:spTree>
    <p:extLst>
      <p:ext uri="{BB962C8B-B14F-4D97-AF65-F5344CB8AC3E}">
        <p14:creationId xmlns:p14="http://schemas.microsoft.com/office/powerpoint/2010/main" val="86542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65B3EDD-E405-C611-93C8-9AB5FEEBE5CC}"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DC7CED-E743-800D-96EC-BEE416B28026}" type="slidenum">
              <a:rPr/>
              <a:t>16</a:t>
            </a:fld>
            <a:endParaRPr/>
          </a:p>
        </p:txBody>
      </p:sp>
    </p:spTree>
    <p:extLst>
      <p:ext uri="{BB962C8B-B14F-4D97-AF65-F5344CB8AC3E}">
        <p14:creationId xmlns:p14="http://schemas.microsoft.com/office/powerpoint/2010/main" val="38292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E1291-3CA0-69F0-6A18-3BAF1EEB092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8E05F98-9B61-647F-4553-E6EB2858D76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55B168D3-10C3-F50B-E77E-E6604D02E6F4}"/>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6C8E8750-7429-79DD-DC96-565BD63F6100}"/>
              </a:ext>
            </a:extLst>
          </p:cNvPr>
          <p:cNvSpPr>
            <a:spLocks noGrp="1"/>
          </p:cNvSpPr>
          <p:nvPr>
            <p:ph type="sldNum" sz="quarter" idx="10"/>
          </p:nvPr>
        </p:nvSpPr>
        <p:spPr bwMode="auto"/>
        <p:txBody>
          <a:bodyPr/>
          <a:lstStyle/>
          <a:p>
            <a:pPr>
              <a:defRPr/>
            </a:pPr>
            <a:fld id="{965B3EDD-E405-C611-93C8-9AB5FEEBE5CC}" type="slidenum">
              <a:rPr/>
              <a:t>17</a:t>
            </a:fld>
            <a:endParaRPr/>
          </a:p>
        </p:txBody>
      </p:sp>
    </p:spTree>
    <p:extLst>
      <p:ext uri="{BB962C8B-B14F-4D97-AF65-F5344CB8AC3E}">
        <p14:creationId xmlns:p14="http://schemas.microsoft.com/office/powerpoint/2010/main" val="60877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D6BB-1BA7-B7F9-273E-20F55F5554C7}"/>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9EB62FE7-18DC-F085-C255-CB38E23C083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86261A77-FB39-4D22-F631-59844913B2A4}"/>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58C82633-A4F0-446D-CF73-47CF0A9D5EC9}"/>
              </a:ext>
            </a:extLst>
          </p:cNvPr>
          <p:cNvSpPr>
            <a:spLocks noGrp="1"/>
          </p:cNvSpPr>
          <p:nvPr>
            <p:ph type="sldNum" sz="quarter" idx="10"/>
          </p:nvPr>
        </p:nvSpPr>
        <p:spPr bwMode="auto"/>
        <p:txBody>
          <a:bodyPr/>
          <a:lstStyle/>
          <a:p>
            <a:pPr>
              <a:defRPr/>
            </a:pPr>
            <a:fld id="{B2EB33A2-53C2-2711-B03E-E681CCB3FB07}" type="slidenum">
              <a:rPr/>
              <a:t>18</a:t>
            </a:fld>
            <a:endParaRPr/>
          </a:p>
        </p:txBody>
      </p:sp>
    </p:spTree>
    <p:extLst>
      <p:ext uri="{BB962C8B-B14F-4D97-AF65-F5344CB8AC3E}">
        <p14:creationId xmlns:p14="http://schemas.microsoft.com/office/powerpoint/2010/main" val="148382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2EB33A2-53C2-2711-B03E-E681CCB3FB07}"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01A255E-E049-F62B-F33A-1A9D239252B8}"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F876570-E04C-C0C1-48CF-1A446F3250E5}"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1BA4-54B0-E7F7-41E5-565D73E054C7}"/>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7D0EF8A-5DC9-C874-3D4E-B5E954B3E52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F02738AC-F5EB-468F-2BBA-F8FC758ABFB0}"/>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62E90B2A-2D11-F719-FE8C-AC3D04C63E3B}"/>
              </a:ext>
            </a:extLst>
          </p:cNvPr>
          <p:cNvSpPr>
            <a:spLocks noGrp="1"/>
          </p:cNvSpPr>
          <p:nvPr>
            <p:ph type="sldNum" sz="quarter" idx="10"/>
          </p:nvPr>
        </p:nvSpPr>
        <p:spPr bwMode="auto"/>
        <p:txBody>
          <a:bodyPr/>
          <a:lstStyle/>
          <a:p>
            <a:pPr>
              <a:defRPr/>
            </a:pPr>
            <a:fld id="{5F876570-E04C-C0C1-48CF-1A446F3250E5}" type="slidenum">
              <a:rPr/>
              <a:t>21</a:t>
            </a:fld>
            <a:endParaRPr/>
          </a:p>
        </p:txBody>
      </p:sp>
    </p:spTree>
    <p:extLst>
      <p:ext uri="{BB962C8B-B14F-4D97-AF65-F5344CB8AC3E}">
        <p14:creationId xmlns:p14="http://schemas.microsoft.com/office/powerpoint/2010/main" val="415456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EB303FD-FB64-66F2-7E13-A8AF424F3792}"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9201E-388A-81E0-DDB9-93C94FED677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9DF6700-992C-9730-1BED-783C3FEBDD9A}"/>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3EA296D-FB83-AB07-4270-5970D7D5DBE9}"/>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72AA7FA1-3309-A7BD-2F23-E90ADCC21266}"/>
              </a:ext>
            </a:extLst>
          </p:cNvPr>
          <p:cNvSpPr>
            <a:spLocks noGrp="1"/>
          </p:cNvSpPr>
          <p:nvPr>
            <p:ph type="sldNum" sz="quarter" idx="10"/>
          </p:nvPr>
        </p:nvSpPr>
        <p:spPr bwMode="auto"/>
        <p:txBody>
          <a:bodyPr/>
          <a:lstStyle/>
          <a:p>
            <a:pPr>
              <a:defRPr/>
            </a:pPr>
            <a:fld id="{8EB303FD-FB64-66F2-7E13-A8AF424F3792}" type="slidenum">
              <a:rPr/>
              <a:t>23</a:t>
            </a:fld>
            <a:endParaRPr/>
          </a:p>
        </p:txBody>
      </p:sp>
    </p:spTree>
    <p:extLst>
      <p:ext uri="{BB962C8B-B14F-4D97-AF65-F5344CB8AC3E}">
        <p14:creationId xmlns:p14="http://schemas.microsoft.com/office/powerpoint/2010/main" val="203306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E42A-19BE-F413-3ED1-42C4C024C9BE}"/>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4DC4448-2150-822E-D852-43194AF7B573}"/>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C150046-CC7A-E916-39AD-E52271A74BC8}"/>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C069263-F6AF-6294-61AD-750AD26FEBC2}"/>
              </a:ext>
            </a:extLst>
          </p:cNvPr>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6879F43-84B9-5292-0EF3-7A2B0216BD6A}" type="slidenum">
              <a:rPr kumimoji="0" sz="1200" b="0" i="0" u="none" strike="noStrike" kern="0" cap="none" spc="0" normalizeH="0" baseline="0" noProof="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2864444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0ADA-0275-FCE6-F240-0D7FF8077F61}"/>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512CC35-E2CF-2A16-E65F-AFB80875E97A}"/>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80D51133-28CA-DFF8-8D11-73926088FA8C}"/>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831D5979-901F-A51C-F455-D92760AE0D26}"/>
              </a:ext>
            </a:extLst>
          </p:cNvPr>
          <p:cNvSpPr>
            <a:spLocks noGrp="1"/>
          </p:cNvSpPr>
          <p:nvPr>
            <p:ph type="sldNum" sz="quarter" idx="10"/>
          </p:nvPr>
        </p:nvSpPr>
        <p:spPr bwMode="auto"/>
        <p:txBody>
          <a:bodyPr/>
          <a:lstStyle/>
          <a:p>
            <a:pPr>
              <a:defRPr/>
            </a:pPr>
            <a:fld id="{86879F43-84B9-5292-0EF3-7A2B0216BD6A}" type="slidenum">
              <a:rPr/>
              <a:t>25</a:t>
            </a:fld>
            <a:endParaRPr/>
          </a:p>
        </p:txBody>
      </p:sp>
    </p:spTree>
    <p:extLst>
      <p:ext uri="{BB962C8B-B14F-4D97-AF65-F5344CB8AC3E}">
        <p14:creationId xmlns:p14="http://schemas.microsoft.com/office/powerpoint/2010/main" val="584977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23DA8203-1F3F-49CC-9465-A0E3EDA53603}" type="slidenum">
              <a:rPr lang="de-DE"/>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96554406" name="Slide Image Placeholder 1"/>
          <p:cNvSpPr>
            <a:spLocks noGrp="1" noRot="1" noChangeAspect="1"/>
          </p:cNvSpPr>
          <p:nvPr>
            <p:ph type="sldImg"/>
          </p:nvPr>
        </p:nvSpPr>
        <p:spPr bwMode="auto"/>
      </p:sp>
      <p:sp>
        <p:nvSpPr>
          <p:cNvPr id="1362210621" name="Notes Placeholder 2"/>
          <p:cNvSpPr>
            <a:spLocks noGrp="1"/>
          </p:cNvSpPr>
          <p:nvPr>
            <p:ph type="body" idx="1"/>
          </p:nvPr>
        </p:nvSpPr>
        <p:spPr bwMode="auto"/>
        <p:txBody>
          <a:bodyPr/>
          <a:lstStyle/>
          <a:p>
            <a:pPr marL="285750" indent="-285750">
              <a:buFont typeface="Arial" panose="020B0604020202020204" pitchFamily="34" charset="0"/>
              <a:buChar char="•"/>
            </a:pPr>
            <a:r>
              <a:rPr lang="de-DE" dirty="0"/>
              <a:t>Bezirksregierung Düsseldorf (2022): Manual zur Erstellung eines schulischen Konzepts. 3. Themenheft. Inklusion. Grundlagen und Hinweise für die Förderung von Kindern und Jugendlichen im Bereich der emotionalen und sozialen Entwicklung </a:t>
            </a:r>
            <a:r>
              <a:rPr lang="de-DE" dirty="0">
                <a:ea typeface="ＭＳ Ｐゴシック"/>
                <a:hlinkClick r:id="rId3"/>
              </a:rPr>
              <a:t>https://www.brd.nrw.de/document/20220407_4_41F_Schuluebergreifend_Inklusion_Themenheft3.pdf</a:t>
            </a:r>
            <a:endParaRPr lang="de-DE" dirty="0"/>
          </a:p>
          <a:p>
            <a:pPr marL="285750" indent="-285750">
              <a:buFont typeface="Arial" panose="020B0604020202020204" pitchFamily="34" charset="0"/>
              <a:buChar char="•"/>
            </a:pPr>
            <a:endParaRPr lang="de-DE" dirty="0"/>
          </a:p>
          <a:p>
            <a:pPr>
              <a:defRPr/>
            </a:pPr>
            <a:endParaRPr dirty="0"/>
          </a:p>
        </p:txBody>
      </p:sp>
      <p:sp>
        <p:nvSpPr>
          <p:cNvPr id="241633214" name="Slide Number Placeholder 3"/>
          <p:cNvSpPr>
            <a:spLocks noGrp="1"/>
          </p:cNvSpPr>
          <p:nvPr>
            <p:ph type="sldNum" sz="quarter" idx="10"/>
          </p:nvPr>
        </p:nvSpPr>
        <p:spPr bwMode="auto"/>
        <p:txBody>
          <a:bodyPr/>
          <a:lstStyle/>
          <a:p>
            <a:pPr>
              <a:defRPr/>
            </a:pPr>
            <a:fld id="{E809A470-B296-D104-C5F2-34DD75E9C7A1}" type="slidenum">
              <a:rPr/>
              <a:t>27</a:t>
            </a:fld>
            <a:endParaRPr/>
          </a:p>
        </p:txBody>
      </p:sp>
    </p:spTree>
    <p:extLst>
      <p:ext uri="{BB962C8B-B14F-4D97-AF65-F5344CB8AC3E}">
        <p14:creationId xmlns:p14="http://schemas.microsoft.com/office/powerpoint/2010/main" val="423295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FEFCF18-D966-6D15-788D-69FE819335F8}"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96554406" name="Slide Image Placeholder 1"/>
          <p:cNvSpPr>
            <a:spLocks noGrp="1" noRot="1" noChangeAspect="1"/>
          </p:cNvSpPr>
          <p:nvPr>
            <p:ph type="sldImg"/>
          </p:nvPr>
        </p:nvSpPr>
        <p:spPr bwMode="auto"/>
      </p:sp>
      <p:sp>
        <p:nvSpPr>
          <p:cNvPr id="1362210621" name="Notes Placeholder 2"/>
          <p:cNvSpPr>
            <a:spLocks noGrp="1"/>
          </p:cNvSpPr>
          <p:nvPr>
            <p:ph type="body" idx="1"/>
          </p:nvPr>
        </p:nvSpPr>
        <p:spPr bwMode="auto"/>
        <p:txBody>
          <a:bodyPr/>
          <a:lstStyle/>
          <a:p>
            <a:pPr>
              <a:defRPr/>
            </a:pPr>
            <a:endParaRPr/>
          </a:p>
        </p:txBody>
      </p:sp>
      <p:sp>
        <p:nvSpPr>
          <p:cNvPr id="241633214" name="Slide Number Placeholder 3"/>
          <p:cNvSpPr>
            <a:spLocks noGrp="1"/>
          </p:cNvSpPr>
          <p:nvPr>
            <p:ph type="sldNum" sz="quarter" idx="10"/>
          </p:nvPr>
        </p:nvSpPr>
        <p:spPr bwMode="auto"/>
        <p:txBody>
          <a:bodyPr/>
          <a:lstStyle/>
          <a:p>
            <a:pPr>
              <a:defRPr/>
            </a:pPr>
            <a:fld id="{E809A470-B296-D104-C5F2-34DD75E9C7A1}" type="slidenum">
              <a:rPr/>
              <a:t>29</a:t>
            </a:fld>
            <a:endParaRPr/>
          </a:p>
        </p:txBody>
      </p:sp>
    </p:spTree>
    <p:extLst>
      <p:ext uri="{BB962C8B-B14F-4D97-AF65-F5344CB8AC3E}">
        <p14:creationId xmlns:p14="http://schemas.microsoft.com/office/powerpoint/2010/main" val="166526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b="1"/>
          </a:p>
        </p:txBody>
      </p:sp>
      <p:sp>
        <p:nvSpPr>
          <p:cNvPr id="4" name="Foliennummernplatzhalt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EAEB887B-C89A-4DEF-846C-2ED2DEDEF540}" type="slidenum">
              <a:rPr lang="de-DE" sz="1200" b="0" i="0" u="none" strike="noStrike" cap="none" spc="0">
                <a:ln>
                  <a:noFill/>
                </a:ln>
                <a:solidFill>
                  <a:prstClr val="black"/>
                </a:solidFill>
                <a:latin typeface="Arial"/>
                <a:ea typeface="ＭＳ Ｐゴシック"/>
                <a:cs typeface="+mn-cs"/>
              </a:rPr>
              <a:t>3</a:t>
            </a:fld>
            <a:endParaRPr lang="de-DE" sz="1200" b="0" i="0" u="none" strike="noStrike" cap="none" spc="0">
              <a:ln>
                <a:noFill/>
              </a:ln>
              <a:solidFill>
                <a:prstClr val="black"/>
              </a:solidFill>
              <a:latin typeface="Arial"/>
              <a:ea typeface="ＭＳ Ｐゴシック"/>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87B8A2-0091-D8AC-13BF-5EDC6498AE50}" type="slidenum">
              <a:rPr/>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DC7CED-E743-800D-96EC-BEE416B28026}" type="slidenum">
              <a:rPr/>
              <a:t>4</a:t>
            </a:fld>
            <a:endParaRPr/>
          </a:p>
        </p:txBody>
      </p:sp>
    </p:spTree>
    <p:extLst>
      <p:ext uri="{BB962C8B-B14F-4D97-AF65-F5344CB8AC3E}">
        <p14:creationId xmlns:p14="http://schemas.microsoft.com/office/powerpoint/2010/main" val="412358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2D3F-8EC1-2343-FC03-C3BE2CEDCDF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DC26612-9C0C-AA7C-58F5-F0D4CE502FD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73A5A1E4-73AC-230B-E533-C6CE119193A5}"/>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D691F5E1-8EA0-43F0-4474-185C3F85493E}"/>
              </a:ext>
            </a:extLst>
          </p:cNvPr>
          <p:cNvSpPr>
            <a:spLocks noGrp="1"/>
          </p:cNvSpPr>
          <p:nvPr>
            <p:ph type="sldNum" sz="quarter" idx="10"/>
          </p:nvPr>
        </p:nvSpPr>
        <p:spPr bwMode="auto"/>
        <p:txBody>
          <a:bodyPr/>
          <a:lstStyle/>
          <a:p>
            <a:pPr>
              <a:defRPr/>
            </a:pPr>
            <a:fld id="{86879F43-84B9-5292-0EF3-7A2B0216BD6A}" type="slidenum">
              <a:rPr/>
              <a:t>5</a:t>
            </a:fld>
            <a:endParaRPr/>
          </a:p>
        </p:txBody>
      </p:sp>
    </p:spTree>
    <p:extLst>
      <p:ext uri="{BB962C8B-B14F-4D97-AF65-F5344CB8AC3E}">
        <p14:creationId xmlns:p14="http://schemas.microsoft.com/office/powerpoint/2010/main" val="271155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D8139-DBA8-FB47-EFC9-E4811F2F830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E9EBC4F-EC8A-9E48-22AD-72D279D18E4C}"/>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24D5486-99C2-97BF-3F19-EC9CDF255CB1}"/>
              </a:ext>
            </a:extLst>
          </p:cNvPr>
          <p:cNvSpPr>
            <a:spLocks noGrp="1"/>
          </p:cNvSpPr>
          <p:nvPr>
            <p:ph type="body" idx="1"/>
          </p:nvPr>
        </p:nvSpPr>
        <p:spPr bwMode="auto"/>
        <p:txBody>
          <a:bodyPr/>
          <a:lstStyle/>
          <a:p>
            <a:pPr>
              <a:defRPr/>
            </a:pPr>
            <a:endParaRPr dirty="0"/>
          </a:p>
        </p:txBody>
      </p:sp>
      <p:sp>
        <p:nvSpPr>
          <p:cNvPr id="4" name="Slide Number Placeholder 3">
            <a:extLst>
              <a:ext uri="{FF2B5EF4-FFF2-40B4-BE49-F238E27FC236}">
                <a16:creationId xmlns:a16="http://schemas.microsoft.com/office/drawing/2014/main" id="{EEEAE5BE-EEEC-71FF-5B64-69B35090E815}"/>
              </a:ext>
            </a:extLst>
          </p:cNvPr>
          <p:cNvSpPr>
            <a:spLocks noGrp="1"/>
          </p:cNvSpPr>
          <p:nvPr>
            <p:ph type="sldNum" sz="quarter" idx="10"/>
          </p:nvPr>
        </p:nvSpPr>
        <p:spPr bwMode="auto"/>
        <p:txBody>
          <a:bodyPr/>
          <a:lstStyle/>
          <a:p>
            <a:pPr>
              <a:defRPr/>
            </a:pPr>
            <a:fld id="{86879F43-84B9-5292-0EF3-7A2B0216BD6A}" type="slidenum">
              <a:rPr/>
              <a:t>6</a:t>
            </a:fld>
            <a:endParaRPr/>
          </a:p>
        </p:txBody>
      </p:sp>
    </p:spTree>
    <p:extLst>
      <p:ext uri="{BB962C8B-B14F-4D97-AF65-F5344CB8AC3E}">
        <p14:creationId xmlns:p14="http://schemas.microsoft.com/office/powerpoint/2010/main" val="216286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42C9-05FB-7BB8-29EA-9119A8FF895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F74692B-9916-5770-2412-0069B81CDB7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785A1EA-DFF1-2B3E-36DB-9C906ABC63B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1AF816A-2580-32E3-041B-48281EEF0E1D}"/>
              </a:ext>
            </a:extLst>
          </p:cNvPr>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6879F43-84B9-5292-0EF3-7A2B0216BD6A}" type="slidenum">
              <a:rPr kumimoji="0" sz="1200" b="0" i="0" u="none" strike="noStrike" kern="0" cap="none" spc="0" normalizeH="0" baseline="0" noProof="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20918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1F877-8192-0D5B-BCA4-E35393CE5E54}"/>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849E24A-343A-604D-E984-4134717FAD6D}"/>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92D4FAB4-E1ED-DBC5-49F7-8C97A58FDF7E}"/>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8AC9B05C-9169-5FB0-153C-96DACFD05D78}"/>
              </a:ext>
            </a:extLst>
          </p:cNvPr>
          <p:cNvSpPr>
            <a:spLocks noGrp="1"/>
          </p:cNvSpPr>
          <p:nvPr>
            <p:ph type="sldNum" sz="quarter" idx="10"/>
          </p:nvPr>
        </p:nvSpPr>
        <p:spPr bwMode="auto"/>
        <p:txBody>
          <a:bodyPr/>
          <a:lstStyle/>
          <a:p>
            <a:pPr>
              <a:defRPr/>
            </a:pPr>
            <a:fld id="{86879F43-84B9-5292-0EF3-7A2B0216BD6A}" type="slidenum">
              <a:rPr/>
              <a:t>8</a:t>
            </a:fld>
            <a:endParaRPr/>
          </a:p>
        </p:txBody>
      </p:sp>
    </p:spTree>
    <p:extLst>
      <p:ext uri="{BB962C8B-B14F-4D97-AF65-F5344CB8AC3E}">
        <p14:creationId xmlns:p14="http://schemas.microsoft.com/office/powerpoint/2010/main" val="53748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b="1"/>
          </a:p>
        </p:txBody>
      </p:sp>
      <p:sp>
        <p:nvSpPr>
          <p:cNvPr id="4" name="Foliennummernplatzhalt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EAEB887B-C89A-4DEF-846C-2ED2DEDEF540}" type="slidenum">
              <a:rPr lang="de-DE" sz="1200" b="0" i="0" u="none" strike="noStrike" cap="none" spc="0">
                <a:ln>
                  <a:noFill/>
                </a:ln>
                <a:solidFill>
                  <a:prstClr val="black"/>
                </a:solidFill>
                <a:latin typeface="Arial"/>
                <a:ea typeface="ＭＳ Ｐゴシック"/>
                <a:cs typeface="+mn-cs"/>
              </a:rPr>
              <a:t>9</a:t>
            </a:fld>
            <a:endParaRPr lang="de-DE" sz="1200" b="0" i="0" u="none" strike="noStrike" cap="none" spc="0">
              <a:ln>
                <a:noFill/>
              </a:ln>
              <a:solidFill>
                <a:prstClr val="black"/>
              </a:solidFill>
              <a:latin typeface="Arial"/>
              <a:ea typeface="ＭＳ Ｐゴシック"/>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4AEEDB60-BAD9-4F3B-94C8-B8A1845BA0E1}" type="datetimeFigureOut">
              <a:rPr lang="de-DE"/>
              <a:t>12.05.2026</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EEDB60-BAD9-4F3B-94C8-B8A1845BA0E1}" type="datetimeFigureOut">
              <a:rPr lang="de-DE"/>
              <a:t>12.05.2026</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A3D63-00D0-44B3-94DB-BCB9419842D0}"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rd.nrw.de/document/20220407_4_41F_Schuluebergreifend_Inklusion_Themenheft3.pdf"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brd.nrw.de/document/20220407_4_41F_Schuluebergreifend_Inklusion_Themenheft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brd.nrw.de/document/20220407_4_41F_Schuluebergreifend_Inklusion_Themenheft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brd.nrw.de/document/20220407_4_41F_Schuluebergreifend_Inklusion_Themenheft3.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brd.nrw.de/document/20220407_4_41F_Schuluebergreifend_Inklusion_Themenheft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ldk.education/" TargetMode="External"/><Relationship Id="rId3" Type="http://schemas.openxmlformats.org/officeDocument/2006/relationships/hyperlink" Target="https://www.youtube.com/watch?v=AVADsPKFdKE" TargetMode="External"/><Relationship Id="rId7" Type="http://schemas.openxmlformats.org/officeDocument/2006/relationships/hyperlink" Target="https://www.idl.lehrerbildung-at-lmu.mzl.uni-muenchen.de/foerderschwerpunkte/ese/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isb-magazin.de/haltung-und-handlungssicherheit/haltung-und-handlungssicherheit" TargetMode="External"/><Relationship Id="rId5" Type="http://schemas.openxmlformats.org/officeDocument/2006/relationships/hyperlink" Target="https://www.kmk.org/fileadmin/veroeffentlichungen_beschluesse/2024/2024_12_13-Empfehlung-EmSoz-Entwicklung.pdf" TargetMode="External"/><Relationship Id="rId4" Type="http://schemas.openxmlformats.org/officeDocument/2006/relationships/hyperlink" Target="https://www.edu.lmu.de/basis-inklusion/90min_sprint/checkliste_inklusion.pdf" TargetMode="External"/><Relationship Id="rId9"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bezreg-muenster.de/system/files/media/document/file/41_handreichung_ese.pdf" TargetMode="External"/><Relationship Id="rId4" Type="http://schemas.openxmlformats.org/officeDocument/2006/relationships/hyperlink" Target="https://www.brd.nrw.de/document/20220407_4_41F_Schuluebergreifend_Inklusion_Themenheft3.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mailto:Johanna.Bruenker@uni-wuerzburg.de"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likationen.sachsen.de/bdb/artikel/3282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inklusion/handreichungen_und_leitfaeden/handreichung_fsp_emotionale_soziale_entwicklun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a:extLst>
              <a:ext uri="{FF2B5EF4-FFF2-40B4-BE49-F238E27FC236}">
                <a16:creationId xmlns:a16="http://schemas.microsoft.com/office/drawing/2014/main" id="{149CA65D-EC1A-4EEC-B5B1-939F61B147A8}"/>
              </a:ext>
            </a:extLst>
          </p:cNvPr>
          <p:cNvPicPr>
            <a:picLocks noChangeAspect="1"/>
          </p:cNvPicPr>
          <p:nvPr/>
        </p:nvPicPr>
        <p:blipFill>
          <a:blip r:embed="rId3"/>
          <a:stretch/>
        </p:blipFill>
        <p:spPr bwMode="auto">
          <a:xfrm>
            <a:off x="9941162" y="217202"/>
            <a:ext cx="1979485" cy="1058145"/>
          </a:xfrm>
          <a:prstGeom prst="rect">
            <a:avLst/>
          </a:prstGeom>
        </p:spPr>
      </p:pic>
      <p:grpSp>
        <p:nvGrpSpPr>
          <p:cNvPr id="27" name="Gruppieren 26">
            <a:extLst>
              <a:ext uri="{FF2B5EF4-FFF2-40B4-BE49-F238E27FC236}">
                <a16:creationId xmlns:a16="http://schemas.microsoft.com/office/drawing/2014/main" id="{F4B6763E-51B1-4E17-B88C-985AAF270CA7}"/>
              </a:ext>
            </a:extLst>
          </p:cNvPr>
          <p:cNvGrpSpPr/>
          <p:nvPr/>
        </p:nvGrpSpPr>
        <p:grpSpPr>
          <a:xfrm>
            <a:off x="5681107" y="5608264"/>
            <a:ext cx="4929685" cy="994406"/>
            <a:chOff x="5310717" y="5646392"/>
            <a:chExt cx="4929685" cy="994406"/>
          </a:xfrm>
        </p:grpSpPr>
        <p:pic>
          <p:nvPicPr>
            <p:cNvPr id="8196" name="Picture 4" descr="Die Professur">
              <a:extLst>
                <a:ext uri="{FF2B5EF4-FFF2-40B4-BE49-F238E27FC236}">
                  <a16:creationId xmlns:a16="http://schemas.microsoft.com/office/drawing/2014/main" id="{C89A19C2-B1B1-4A3F-A629-29BDE9181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717" y="6194652"/>
              <a:ext cx="927457" cy="288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upload.wikimedia.org/wikipedia/commons/thumb/4/4e/Universit%C3%A4t_W%C3%BCrzburg_Logo.svg/2560px-Universit%C3%A4t_W%C3%BCrzburg_Logo.svg.png">
              <a:extLst>
                <a:ext uri="{FF2B5EF4-FFF2-40B4-BE49-F238E27FC236}">
                  <a16:creationId xmlns:a16="http://schemas.microsoft.com/office/drawing/2014/main" id="{755E448A-D06B-4C30-97EF-A91CD0FB97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415" y="6233751"/>
              <a:ext cx="657699" cy="288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KU Logo und Siegel – KU">
              <a:extLst>
                <a:ext uri="{FF2B5EF4-FFF2-40B4-BE49-F238E27FC236}">
                  <a16:creationId xmlns:a16="http://schemas.microsoft.com/office/drawing/2014/main" id="{F90763B0-05B2-47D8-969C-B86C0E3ADA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1437" y="5878455"/>
              <a:ext cx="1282844" cy="207470"/>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a:extLst>
                <a:ext uri="{FF2B5EF4-FFF2-40B4-BE49-F238E27FC236}">
                  <a16:creationId xmlns:a16="http://schemas.microsoft.com/office/drawing/2014/main" id="{6FD72850-8609-49EA-9B3B-64A90E05D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0789" y="5786867"/>
              <a:ext cx="1656461" cy="321547"/>
            </a:xfrm>
            <a:prstGeom prst="rect">
              <a:avLst/>
            </a:prstGeom>
          </p:spPr>
        </p:pic>
        <p:pic>
          <p:nvPicPr>
            <p:cNvPr id="25" name="Grafik 24">
              <a:extLst>
                <a:ext uri="{FF2B5EF4-FFF2-40B4-BE49-F238E27FC236}">
                  <a16:creationId xmlns:a16="http://schemas.microsoft.com/office/drawing/2014/main" id="{BE12357D-C3FA-4BAC-83F1-051D94411F34}"/>
                </a:ext>
              </a:extLst>
            </p:cNvPr>
            <p:cNvPicPr>
              <a:picLocks noChangeAspect="1"/>
            </p:cNvPicPr>
            <p:nvPr/>
          </p:nvPicPr>
          <p:blipFill>
            <a:blip r:embed="rId8"/>
            <a:stretch>
              <a:fillRect/>
            </a:stretch>
          </p:blipFill>
          <p:spPr>
            <a:xfrm>
              <a:off x="9580188" y="6205219"/>
              <a:ext cx="660214" cy="346892"/>
            </a:xfrm>
            <a:prstGeom prst="rect">
              <a:avLst/>
            </a:prstGeom>
          </p:spPr>
        </p:pic>
        <p:pic>
          <p:nvPicPr>
            <p:cNvPr id="8210" name="Picture 18" descr="Datei:Universität Regensburg logo.svg">
              <a:extLst>
                <a:ext uri="{FF2B5EF4-FFF2-40B4-BE49-F238E27FC236}">
                  <a16:creationId xmlns:a16="http://schemas.microsoft.com/office/drawing/2014/main" id="{F386CD99-9BDD-4D69-9D1D-05494AF0B9D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5866" y="6212488"/>
              <a:ext cx="932073" cy="42831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Datei:Otto-Friedrich-Universität Bamberg logo.svg">
              <a:extLst>
                <a:ext uri="{FF2B5EF4-FFF2-40B4-BE49-F238E27FC236}">
                  <a16:creationId xmlns:a16="http://schemas.microsoft.com/office/drawing/2014/main" id="{A9870677-D645-4720-9E74-002AEE7E1E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67445" y="5646392"/>
              <a:ext cx="661810" cy="66181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Datei:Universität Bayreuth.svg">
              <a:extLst>
                <a:ext uri="{FF2B5EF4-FFF2-40B4-BE49-F238E27FC236}">
                  <a16:creationId xmlns:a16="http://schemas.microsoft.com/office/drawing/2014/main" id="{55507D0F-374C-4AC1-A887-EEC0FF449D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5287" y="6229768"/>
              <a:ext cx="932073" cy="288000"/>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Datei:Uni Passau-Logo.svg">
              <a:extLst>
                <a:ext uri="{FF2B5EF4-FFF2-40B4-BE49-F238E27FC236}">
                  <a16:creationId xmlns:a16="http://schemas.microsoft.com/office/drawing/2014/main" id="{EAD0138A-EA5E-41F7-BB03-B42162472D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5569" y="6220272"/>
              <a:ext cx="1080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Datei:TU Muenchen Logo.svg">
              <a:extLst>
                <a:ext uri="{FF2B5EF4-FFF2-40B4-BE49-F238E27FC236}">
                  <a16:creationId xmlns:a16="http://schemas.microsoft.com/office/drawing/2014/main" id="{331F4DE8-FAE1-4BFE-B82F-29CE604DC0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04363" y="5786867"/>
              <a:ext cx="88778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feld 7">
            <a:extLst>
              <a:ext uri="{FF2B5EF4-FFF2-40B4-BE49-F238E27FC236}">
                <a16:creationId xmlns:a16="http://schemas.microsoft.com/office/drawing/2014/main" id="{67E40E8D-3FFE-D763-A32B-5C90BE949778}"/>
              </a:ext>
            </a:extLst>
          </p:cNvPr>
          <p:cNvSpPr txBox="1"/>
          <p:nvPr/>
        </p:nvSpPr>
        <p:spPr>
          <a:xfrm>
            <a:off x="1857375" y="2417027"/>
            <a:ext cx="9740266" cy="830997"/>
          </a:xfrm>
          <a:prstGeom prst="rect">
            <a:avLst/>
          </a:prstGeom>
          <a:solidFill>
            <a:schemeClr val="bg1"/>
          </a:solidFill>
        </p:spPr>
        <p:txBody>
          <a:bodyPr wrap="square" rtlCol="0">
            <a:spAutoFit/>
          </a:bodyPr>
          <a:lstStyle/>
          <a:p>
            <a:r>
              <a:rPr lang="de-DE" sz="4800" b="1" dirty="0"/>
              <a:t>Emotionale und soziale Entwicklung</a:t>
            </a:r>
          </a:p>
        </p:txBody>
      </p:sp>
      <p:sp>
        <p:nvSpPr>
          <p:cNvPr id="12" name="Textfeld 11">
            <a:extLst>
              <a:ext uri="{FF2B5EF4-FFF2-40B4-BE49-F238E27FC236}">
                <a16:creationId xmlns:a16="http://schemas.microsoft.com/office/drawing/2014/main" id="{DC9BB9EE-A1C5-44C1-B6DF-D07E14610BCE}"/>
              </a:ext>
            </a:extLst>
          </p:cNvPr>
          <p:cNvSpPr txBox="1"/>
          <p:nvPr/>
        </p:nvSpPr>
        <p:spPr>
          <a:xfrm>
            <a:off x="4027205" y="3443287"/>
            <a:ext cx="7253655" cy="1138773"/>
          </a:xfrm>
          <a:prstGeom prst="rect">
            <a:avLst/>
          </a:prstGeom>
          <a:noFill/>
        </p:spPr>
        <p:txBody>
          <a:bodyPr wrap="square" rtlCol="0">
            <a:spAutoFit/>
          </a:bodyPr>
          <a:lstStyle/>
          <a:p>
            <a:r>
              <a:rPr lang="de-DE" sz="3400" dirty="0">
                <a:cs typeface="Arial" panose="020B0604020202020204" pitchFamily="34" charset="0"/>
              </a:rPr>
              <a:t>Fallbeispiele und pädagogische Impulse </a:t>
            </a:r>
          </a:p>
          <a:p>
            <a:r>
              <a:rPr lang="de-DE" sz="3400" dirty="0">
                <a:cs typeface="Arial" panose="020B0604020202020204" pitchFamily="34" charset="0"/>
              </a:rPr>
              <a:t>für den inklusiven Unterricht</a:t>
            </a:r>
          </a:p>
        </p:txBody>
      </p:sp>
    </p:spTree>
    <p:extLst>
      <p:ext uri="{BB962C8B-B14F-4D97-AF65-F5344CB8AC3E}">
        <p14:creationId xmlns:p14="http://schemas.microsoft.com/office/powerpoint/2010/main" val="110673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Fallbeispiel Jolina: Audio </a:t>
            </a:r>
            <a:endParaRPr dirty="0"/>
          </a:p>
        </p:txBody>
      </p:sp>
      <p:sp>
        <p:nvSpPr>
          <p:cNvPr id="5" name="Textfeld 4"/>
          <p:cNvSpPr txBox="1"/>
          <p:nvPr/>
        </p:nvSpPr>
        <p:spPr bwMode="auto">
          <a:xfrm>
            <a:off x="4314263" y="5167311"/>
            <a:ext cx="3563471" cy="369332"/>
          </a:xfrm>
          <a:prstGeom prst="rect">
            <a:avLst/>
          </a:prstGeom>
          <a:noFill/>
        </p:spPr>
        <p:txBody>
          <a:bodyPr wrap="square" rtlCol="0">
            <a:spAutoFit/>
          </a:bodyPr>
          <a:lstStyle/>
          <a:p>
            <a:pPr lvl="0">
              <a:defRPr/>
            </a:pPr>
            <a:r>
              <a:rPr lang="de-DE" dirty="0"/>
              <a:t>generiert mit KI-Tools von </a:t>
            </a:r>
            <a:r>
              <a:rPr lang="de-DE" dirty="0" err="1"/>
              <a:t>fobizz</a:t>
            </a:r>
            <a:endParaRPr lang="de-DE" dirty="0"/>
          </a:p>
        </p:txBody>
      </p:sp>
      <p:pic>
        <p:nvPicPr>
          <p:cNvPr id="6" name="audio(15)">
            <a:hlinkClick r:id="" action="ppaction://media"/>
            <a:extLst>
              <a:ext uri="{FF2B5EF4-FFF2-40B4-BE49-F238E27FC236}">
                <a16:creationId xmlns:a16="http://schemas.microsoft.com/office/drawing/2014/main" id="{38ED0C39-E945-4F0F-890D-C2D5460B89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15609" y="1948612"/>
            <a:ext cx="2960781" cy="2960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026D9E6-28C0-113A-2B11-40CACF09DDC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0EA58DB-E31F-7568-8B5C-9709CAA65853}"/>
              </a:ext>
            </a:extLst>
          </p:cNvPr>
          <p:cNvSpPr>
            <a:spLocks noGrp="1"/>
          </p:cNvSpPr>
          <p:nvPr>
            <p:ph type="title"/>
          </p:nvPr>
        </p:nvSpPr>
        <p:spPr bwMode="auto">
          <a:xfrm>
            <a:off x="838200" y="365125"/>
            <a:ext cx="8979568" cy="1325563"/>
          </a:xfrm>
        </p:spPr>
        <p:txBody>
          <a:bodyPr/>
          <a:lstStyle/>
          <a:p>
            <a:pPr>
              <a:defRPr/>
            </a:pPr>
            <a:r>
              <a:rPr lang="de-DE" dirty="0"/>
              <a:t>Impulsfragen zu Jolina</a:t>
            </a:r>
            <a:endParaRPr dirty="0"/>
          </a:p>
        </p:txBody>
      </p:sp>
      <p:pic>
        <p:nvPicPr>
          <p:cNvPr id="5" name="Inhaltsplatzhalter 4">
            <a:extLst>
              <a:ext uri="{FF2B5EF4-FFF2-40B4-BE49-F238E27FC236}">
                <a16:creationId xmlns:a16="http://schemas.microsoft.com/office/drawing/2014/main" id="{EC68BB63-064F-7044-2326-9DF1987E328C}"/>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0CFDBB74-4D71-43F8-D649-79FC7433E809}"/>
              </a:ext>
            </a:extLst>
          </p:cNvPr>
          <p:cNvSpPr txBox="1"/>
          <p:nvPr/>
        </p:nvSpPr>
        <p:spPr bwMode="auto">
          <a:xfrm>
            <a:off x="962025" y="2184400"/>
            <a:ext cx="9867900" cy="3801041"/>
          </a:xfrm>
          <a:prstGeom prst="rect">
            <a:avLst/>
          </a:prstGeom>
          <a:noFill/>
        </p:spPr>
        <p:txBody>
          <a:bodyPr wrap="square" rtlCol="0">
            <a:spAutoFit/>
          </a:bodyPr>
          <a:lstStyle/>
          <a:p>
            <a:pPr marL="285750" lvl="0" indent="-285750">
              <a:spcAft>
                <a:spcPts val="600"/>
              </a:spcAft>
              <a:buFont typeface="Arial"/>
              <a:buChar char="•"/>
              <a:defRPr/>
            </a:pPr>
            <a:r>
              <a:rPr lang="de-DE" dirty="0"/>
              <a:t>An welcher Stelle der Entwicklung Jolinas wären Sie hellhörig geworden? Was wären Ihre Überlegungen gewesen? Mit wem hätten Sie darüber gesprochen?</a:t>
            </a:r>
          </a:p>
          <a:p>
            <a:pPr marL="285750" lvl="0" indent="-285750">
              <a:spcAft>
                <a:spcPts val="600"/>
              </a:spcAft>
              <a:buFont typeface="Arial"/>
              <a:buChar char="•"/>
              <a:defRPr/>
            </a:pPr>
            <a:r>
              <a:rPr lang="de-DE" dirty="0"/>
              <a:t>Welche wichtigen Ansprechpartner sollte die Klassenlehrkraft kontaktieren?</a:t>
            </a:r>
          </a:p>
          <a:p>
            <a:pPr marL="285750" lvl="0" indent="-285750">
              <a:spcAft>
                <a:spcPts val="600"/>
              </a:spcAft>
              <a:buFont typeface="Arial"/>
              <a:buChar char="•"/>
              <a:defRPr/>
            </a:pPr>
            <a:r>
              <a:rPr lang="de-DE" dirty="0"/>
              <a:t>Welche Schwerpunkte in der Arbeit mit Jolina werden Ihrer Meinung nach die Lehrkräfte der Schule für Kranke setzen?</a:t>
            </a:r>
          </a:p>
          <a:p>
            <a:pPr marL="285750" lvl="0" indent="-285750">
              <a:spcAft>
                <a:spcPts val="600"/>
              </a:spcAft>
              <a:buFont typeface="Arial"/>
              <a:buChar char="•"/>
              <a:defRPr/>
            </a:pPr>
            <a:r>
              <a:rPr lang="de-DE" dirty="0"/>
              <a:t>Welche Ursachen könnte das Verhalten von Jolina haben?</a:t>
            </a:r>
          </a:p>
          <a:p>
            <a:pPr marL="285750" lvl="0" indent="-285750">
              <a:spcAft>
                <a:spcPts val="600"/>
              </a:spcAft>
              <a:buFont typeface="Arial"/>
              <a:buChar char="•"/>
              <a:defRPr/>
            </a:pPr>
            <a:r>
              <a:rPr lang="de-DE" dirty="0"/>
              <a:t>Wie könnte die Klassenlehrkraft die Situation mit der Klasse besprechen?</a:t>
            </a:r>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dirty="0"/>
          </a:p>
        </p:txBody>
      </p:sp>
    </p:spTree>
    <p:extLst>
      <p:ext uri="{BB962C8B-B14F-4D97-AF65-F5344CB8AC3E}">
        <p14:creationId xmlns:p14="http://schemas.microsoft.com/office/powerpoint/2010/main" val="298245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B87A86C-CB88-61FF-CAE2-10C96A40C834}"/>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3BFF281C-1730-720E-F3CE-B9DC593F3E1E}"/>
              </a:ext>
            </a:extLst>
          </p:cNvPr>
          <p:cNvSpPr>
            <a:spLocks noGrp="1"/>
          </p:cNvSpPr>
          <p:nvPr>
            <p:ph type="title"/>
          </p:nvPr>
        </p:nvSpPr>
        <p:spPr bwMode="auto">
          <a:xfrm>
            <a:off x="838200" y="365125"/>
            <a:ext cx="8979568" cy="1325563"/>
          </a:xfrm>
        </p:spPr>
        <p:txBody>
          <a:bodyPr/>
          <a:lstStyle/>
          <a:p>
            <a:pPr>
              <a:defRPr/>
            </a:pPr>
            <a:r>
              <a:rPr lang="de-DE" dirty="0"/>
              <a:t>Ideen für die Praxis (Jolina)</a:t>
            </a:r>
            <a:endParaRPr dirty="0"/>
          </a:p>
        </p:txBody>
      </p:sp>
      <p:pic>
        <p:nvPicPr>
          <p:cNvPr id="5" name="Inhaltsplatzhalter 4">
            <a:extLst>
              <a:ext uri="{FF2B5EF4-FFF2-40B4-BE49-F238E27FC236}">
                <a16:creationId xmlns:a16="http://schemas.microsoft.com/office/drawing/2014/main" id="{EDC13FD7-2670-12BF-4929-586588074DA4}"/>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7ACB370E-BBF2-CC9B-FF41-42F215BDAAFE}"/>
              </a:ext>
            </a:extLst>
          </p:cNvPr>
          <p:cNvSpPr txBox="1"/>
          <p:nvPr/>
        </p:nvSpPr>
        <p:spPr bwMode="auto">
          <a:xfrm>
            <a:off x="838200" y="2032000"/>
            <a:ext cx="10699750" cy="5355312"/>
          </a:xfrm>
          <a:prstGeom prst="rect">
            <a:avLst/>
          </a:prstGeom>
          <a:noFill/>
        </p:spPr>
        <p:txBody>
          <a:bodyPr wrap="square" rtlCol="0">
            <a:spAutoFit/>
          </a:bodyPr>
          <a:lstStyle/>
          <a:p>
            <a:pPr marL="285750" lvl="0" indent="-285750">
              <a:buFont typeface="Arial"/>
              <a:buChar char="•"/>
              <a:defRPr/>
            </a:pPr>
            <a:r>
              <a:rPr lang="de-DE" dirty="0"/>
              <a:t>Die Klassenlehrkraft unterstützt die Mutter und Jolina während der Entscheidung zur Klinikeinweisung.</a:t>
            </a:r>
          </a:p>
          <a:p>
            <a:pPr marL="285750" lvl="0" indent="-285750">
              <a:buFont typeface="Arial"/>
              <a:buChar char="•"/>
              <a:defRPr/>
            </a:pPr>
            <a:r>
              <a:rPr lang="de-DE" dirty="0"/>
              <a:t>Sie hält während des Aufenthalts in der Kinder- und Jugendpsychiatrie (KJP) Kontakt zu den Lehrkräften der KJP und zu Jolinas Mutter.</a:t>
            </a:r>
          </a:p>
          <a:p>
            <a:pPr marL="285750" lvl="0" indent="-285750">
              <a:buFont typeface="Arial"/>
              <a:buChar char="•"/>
              <a:defRPr/>
            </a:pPr>
            <a:r>
              <a:rPr lang="de-DE" dirty="0"/>
              <a:t>Die Lehrkräfte der Schule für Kranke legen zuerst den Schwerpunkt auf die Anbahnung einer tragfähigen Beziehung zu Jolina. Daran schließen die Erarbeitung angemessener Formen der Beziehungsgestaltung und die schrittweise Heranführung an das Lernen an.</a:t>
            </a:r>
          </a:p>
          <a:p>
            <a:pPr marL="285750" lvl="0" indent="-285750">
              <a:buFont typeface="Arial"/>
              <a:buChar char="•"/>
              <a:defRPr/>
            </a:pPr>
            <a:r>
              <a:rPr lang="de-DE" dirty="0"/>
              <a:t>Die Klassenlehrkraft Frau Maier informiert sich über die Auswirkungen eines unsicher-ambivalenten Bindungsverhaltens und die Möglichkeiten, eine Bindung zu Jolina aufzubauen.</a:t>
            </a:r>
          </a:p>
          <a:p>
            <a:pPr marL="285750" lvl="0" indent="-285750">
              <a:buFont typeface="Arial"/>
              <a:buChar char="•"/>
              <a:defRPr/>
            </a:pPr>
            <a:r>
              <a:rPr lang="de-DE" dirty="0"/>
              <a:t>Die Klassenlehrkraft unterstützt die Lehrkräfte der Schule für Kranke darin, ein adäquates Unterrichtsangebot für Jolina zu entwickeln.</a:t>
            </a:r>
          </a:p>
          <a:p>
            <a:pPr marL="285750" lvl="0" indent="-285750">
              <a:buFont typeface="Arial"/>
              <a:buChar char="•"/>
              <a:defRPr/>
            </a:pPr>
            <a:r>
              <a:rPr lang="de-DE" dirty="0"/>
              <a:t>Bei Bedarf sendet sie aktuelles Unterrichtsmaterial aus der Realschule der Lehrkraft der Schule für Kranke zu.</a:t>
            </a:r>
          </a:p>
          <a:p>
            <a:pPr marL="285750" lvl="0" indent="-285750">
              <a:buFont typeface="Arial"/>
              <a:buChar char="•"/>
              <a:defRPr/>
            </a:pPr>
            <a:r>
              <a:rPr lang="de-DE" dirty="0"/>
              <a:t>Frau Maier bespricht mit Jolina und den Fachkräften der KJP, ob und wie sie die Klasse über den KJP- Aufenthalt informieren darf. Falls ja, greift sie das Thema adäquat im Unterricht auf und ermöglicht gegenseitig Kontakt zu halten.</a:t>
            </a:r>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lang="de-DE" dirty="0"/>
          </a:p>
          <a:p>
            <a:pPr marL="285750" lvl="0" indent="-285750">
              <a:buFont typeface="Arial"/>
              <a:buChar char="•"/>
              <a:defRPr/>
            </a:pPr>
            <a:endParaRPr dirty="0"/>
          </a:p>
        </p:txBody>
      </p:sp>
    </p:spTree>
    <p:extLst>
      <p:ext uri="{BB962C8B-B14F-4D97-AF65-F5344CB8AC3E}">
        <p14:creationId xmlns:p14="http://schemas.microsoft.com/office/powerpoint/2010/main" val="155344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0869B58-C1F8-B9BD-799F-E3E39ED234E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40756DA-7EFF-962B-052E-75B9784CFB48}"/>
              </a:ext>
            </a:extLst>
          </p:cNvPr>
          <p:cNvSpPr>
            <a:spLocks noGrp="1"/>
          </p:cNvSpPr>
          <p:nvPr>
            <p:ph type="title"/>
          </p:nvPr>
        </p:nvSpPr>
        <p:spPr bwMode="auto">
          <a:xfrm>
            <a:off x="838200" y="365125"/>
            <a:ext cx="8979568" cy="1325563"/>
          </a:xfrm>
        </p:spPr>
        <p:txBody>
          <a:bodyPr/>
          <a:lstStyle/>
          <a:p>
            <a:pPr>
              <a:defRPr/>
            </a:pPr>
            <a:r>
              <a:rPr lang="de-DE" dirty="0"/>
              <a:t>Allgemeine Impulsfragen</a:t>
            </a:r>
            <a:endParaRPr dirty="0"/>
          </a:p>
        </p:txBody>
      </p:sp>
      <p:pic>
        <p:nvPicPr>
          <p:cNvPr id="5" name="Inhaltsplatzhalter 4">
            <a:extLst>
              <a:ext uri="{FF2B5EF4-FFF2-40B4-BE49-F238E27FC236}">
                <a16:creationId xmlns:a16="http://schemas.microsoft.com/office/drawing/2014/main" id="{09BF9BC9-2B67-0943-3D08-EB14F9A9597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420B5198-79F8-130B-7B08-E51B731AAFAE}"/>
              </a:ext>
            </a:extLst>
          </p:cNvPr>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lang="de-DE"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Inhaltsplatzhalter 2">
            <a:extLst>
              <a:ext uri="{FF2B5EF4-FFF2-40B4-BE49-F238E27FC236}">
                <a16:creationId xmlns:a16="http://schemas.microsoft.com/office/drawing/2014/main" id="{3584EFA3-C394-491B-B508-AE17F7BC301F}"/>
              </a:ext>
            </a:extLst>
          </p:cNvPr>
          <p:cNvSpPr txBox="1">
            <a:spLocks/>
          </p:cNvSpPr>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dirty="0"/>
              <a:t>Blick auf den/die </a:t>
            </a:r>
            <a:r>
              <a:rPr lang="de-DE" sz="1400" b="1" dirty="0" err="1"/>
              <a:t>Schüler:in</a:t>
            </a:r>
            <a:endParaRPr lang="de-DE" sz="1400" b="1" dirty="0"/>
          </a:p>
          <a:p>
            <a:pPr>
              <a:lnSpc>
                <a:spcPct val="100000"/>
              </a:lnSpc>
              <a:spcBef>
                <a:spcPts val="600"/>
              </a:spcBef>
              <a:defRPr/>
            </a:pPr>
            <a:r>
              <a:rPr lang="de-DE" sz="1400" dirty="0"/>
              <a:t>Welche internen und externen Ressourcen bringt der/die </a:t>
            </a:r>
            <a:r>
              <a:rPr lang="de-DE" sz="1400" dirty="0" err="1"/>
              <a:t>Schüler:in</a:t>
            </a:r>
            <a:r>
              <a:rPr lang="de-DE" sz="1400" dirty="0"/>
              <a:t> für sich und die Klassengemeinschaft mit?</a:t>
            </a:r>
            <a:endParaRPr lang="de-DE" dirty="0"/>
          </a:p>
          <a:p>
            <a:pPr marL="0" indent="0">
              <a:lnSpc>
                <a:spcPct val="100000"/>
              </a:lnSpc>
              <a:spcBef>
                <a:spcPts val="600"/>
              </a:spcBef>
              <a:buFont typeface="Arial"/>
              <a:buNone/>
              <a:defRPr/>
            </a:pPr>
            <a:r>
              <a:rPr lang="de-DE" sz="1400" b="1" dirty="0"/>
              <a:t>Unterricht</a:t>
            </a:r>
            <a:endParaRPr lang="de-DE" dirty="0"/>
          </a:p>
          <a:p>
            <a:pPr>
              <a:lnSpc>
                <a:spcPct val="100000"/>
              </a:lnSpc>
              <a:spcBef>
                <a:spcPts val="600"/>
              </a:spcBef>
              <a:defRPr/>
            </a:pPr>
            <a:r>
              <a:rPr lang="de-DE" sz="1400" dirty="0"/>
              <a:t>In welchen Phasen des Schultags fühlt sich der/die </a:t>
            </a:r>
            <a:r>
              <a:rPr lang="de-DE" sz="1400" dirty="0" err="1"/>
              <a:t>Schüler:in</a:t>
            </a:r>
            <a:r>
              <a:rPr lang="de-DE" sz="1400" dirty="0"/>
              <a:t> wohl und zeigt positive Verhaltensweisen?</a:t>
            </a:r>
            <a:endParaRPr lang="de-DE" dirty="0"/>
          </a:p>
          <a:p>
            <a:pPr>
              <a:lnSpc>
                <a:spcPct val="100000"/>
              </a:lnSpc>
              <a:spcBef>
                <a:spcPts val="600"/>
              </a:spcBef>
              <a:defRPr/>
            </a:pPr>
            <a:r>
              <a:rPr lang="de-DE" sz="1400" dirty="0"/>
              <a:t>Welche Barrieren oder Probleme könnten für den/die </a:t>
            </a:r>
            <a:r>
              <a:rPr lang="de-DE" sz="1400" dirty="0" err="1"/>
              <a:t>Schüler:in</a:t>
            </a:r>
            <a:r>
              <a:rPr lang="de-DE" sz="1400" dirty="0"/>
              <a:t> im Unterricht auftreten?</a:t>
            </a:r>
            <a:endParaRPr lang="de-DE" dirty="0"/>
          </a:p>
          <a:p>
            <a:pPr marL="0" indent="0">
              <a:lnSpc>
                <a:spcPct val="100000"/>
              </a:lnSpc>
              <a:spcBef>
                <a:spcPts val="600"/>
              </a:spcBef>
              <a:buFont typeface="Arial"/>
              <a:buNone/>
              <a:defRPr/>
            </a:pPr>
            <a:r>
              <a:rPr lang="de-DE" sz="1400" b="1" dirty="0" err="1"/>
              <a:t>Classroom</a:t>
            </a:r>
            <a:r>
              <a:rPr lang="de-DE" sz="1400" b="1" dirty="0"/>
              <a:t>-Management</a:t>
            </a:r>
            <a:endParaRPr lang="de-DE" dirty="0"/>
          </a:p>
          <a:p>
            <a:pPr>
              <a:lnSpc>
                <a:spcPct val="100000"/>
              </a:lnSpc>
              <a:spcBef>
                <a:spcPts val="600"/>
              </a:spcBef>
              <a:defRPr/>
            </a:pPr>
            <a:r>
              <a:rPr lang="de-DE" sz="1400" dirty="0"/>
              <a:t>Welche Elemente des Classroom-Managements wären in der obigen Situation besonders hilfreich?</a:t>
            </a:r>
            <a:endParaRPr lang="de-DE" dirty="0"/>
          </a:p>
          <a:p>
            <a:pPr marL="0" indent="0">
              <a:lnSpc>
                <a:spcPct val="100000"/>
              </a:lnSpc>
              <a:spcBef>
                <a:spcPts val="600"/>
              </a:spcBef>
              <a:buFont typeface="Arial"/>
              <a:buNone/>
              <a:defRPr/>
            </a:pPr>
            <a:r>
              <a:rPr lang="de-DE" sz="1400" b="1" dirty="0"/>
              <a:t>Beobachtung/Diagnostik</a:t>
            </a:r>
            <a:endParaRPr lang="de-DE" dirty="0"/>
          </a:p>
          <a:p>
            <a:pPr>
              <a:lnSpc>
                <a:spcPct val="100000"/>
              </a:lnSpc>
              <a:spcBef>
                <a:spcPts val="600"/>
              </a:spcBef>
              <a:defRPr/>
            </a:pPr>
            <a:r>
              <a:rPr lang="de-DE" sz="1400" dirty="0">
                <a:solidFill>
                  <a:prstClr val="black"/>
                </a:solidFill>
              </a:rPr>
              <a:t>Welche Formen der Diagnose stehen der Lehrkraft zur Verfügung?</a:t>
            </a:r>
          </a:p>
          <a:p>
            <a:pPr>
              <a:lnSpc>
                <a:spcPct val="100000"/>
              </a:lnSpc>
              <a:spcBef>
                <a:spcPts val="600"/>
              </a:spcBef>
              <a:defRPr/>
            </a:pPr>
            <a:r>
              <a:rPr lang="de-DE" sz="1400" dirty="0"/>
              <a:t>Auf welchen Kompetenzstufen befindet sich der/die </a:t>
            </a:r>
            <a:r>
              <a:rPr lang="de-DE" sz="1400" dirty="0" err="1"/>
              <a:t>Schüler:in</a:t>
            </a:r>
            <a:r>
              <a:rPr lang="de-DE" sz="1400" dirty="0"/>
              <a:t>? Wie könnten nächste Fördermaßnahmen aussehen?</a:t>
            </a:r>
            <a:endParaRPr lang="de-DE" dirty="0"/>
          </a:p>
          <a:p>
            <a:pPr marL="0" indent="0">
              <a:lnSpc>
                <a:spcPct val="100000"/>
              </a:lnSpc>
              <a:spcBef>
                <a:spcPts val="600"/>
              </a:spcBef>
              <a:buFont typeface="Arial"/>
              <a:buNone/>
              <a:defRPr/>
            </a:pPr>
            <a:r>
              <a:rPr lang="de-DE" sz="1400" b="1" dirty="0" err="1"/>
              <a:t>Lehrkraft-Schüler:in-Beziehung</a:t>
            </a:r>
            <a:endParaRPr lang="de-DE" sz="1400" b="1" dirty="0"/>
          </a:p>
          <a:p>
            <a:pPr>
              <a:lnSpc>
                <a:spcPct val="100000"/>
              </a:lnSpc>
              <a:spcBef>
                <a:spcPts val="600"/>
              </a:spcBef>
              <a:defRPr/>
            </a:pPr>
            <a:r>
              <a:rPr lang="de-DE" sz="1400" dirty="0"/>
              <a:t>Wie könnte die Lehrkraft die Beziehung zu dem/der </a:t>
            </a:r>
            <a:r>
              <a:rPr lang="de-DE" sz="1400" dirty="0" err="1"/>
              <a:t>Schüler:in</a:t>
            </a:r>
            <a:r>
              <a:rPr lang="de-DE" sz="1400" dirty="0"/>
              <a:t> stärken?</a:t>
            </a:r>
            <a:endParaRPr lang="de-DE" dirty="0"/>
          </a:p>
          <a:p>
            <a:pPr marL="0" indent="0">
              <a:lnSpc>
                <a:spcPct val="100000"/>
              </a:lnSpc>
              <a:spcBef>
                <a:spcPts val="600"/>
              </a:spcBef>
              <a:buFont typeface="Arial"/>
              <a:buNone/>
              <a:defRPr/>
            </a:pPr>
            <a:r>
              <a:rPr lang="de-DE" sz="1400" b="1" dirty="0"/>
              <a:t>Klassengemeinschaft</a:t>
            </a:r>
            <a:endParaRPr lang="de-DE" dirty="0"/>
          </a:p>
          <a:p>
            <a:pPr>
              <a:lnSpc>
                <a:spcPct val="100000"/>
              </a:lnSpc>
              <a:spcBef>
                <a:spcPts val="600"/>
              </a:spcBef>
              <a:defRPr/>
            </a:pPr>
            <a:r>
              <a:rPr lang="de-DE" sz="1400" dirty="0"/>
              <a:t>Wie kann ein positives Klassenklima gefördert werden?</a:t>
            </a:r>
            <a:endParaRPr lang="de-DE" dirty="0"/>
          </a:p>
          <a:p>
            <a:pPr>
              <a:lnSpc>
                <a:spcPct val="100000"/>
              </a:lnSpc>
              <a:spcBef>
                <a:spcPts val="600"/>
              </a:spcBef>
              <a:defRPr/>
            </a:pPr>
            <a:r>
              <a:rPr lang="de-DE" sz="1400" dirty="0"/>
              <a:t>Wie könnten Lehrkraft und Klasse den/die </a:t>
            </a:r>
            <a:r>
              <a:rPr lang="de-DE" sz="1400" dirty="0" err="1"/>
              <a:t>Schüler:in</a:t>
            </a:r>
            <a:r>
              <a:rPr lang="de-DE" sz="1400" dirty="0"/>
              <a:t> unterstützen?</a:t>
            </a:r>
            <a:endParaRPr lang="de-DE" dirty="0"/>
          </a:p>
          <a:p>
            <a:pPr marL="0" indent="0">
              <a:lnSpc>
                <a:spcPct val="100000"/>
              </a:lnSpc>
              <a:spcBef>
                <a:spcPts val="600"/>
              </a:spcBef>
              <a:buFont typeface="Arial"/>
              <a:buNone/>
              <a:defRPr/>
            </a:pPr>
            <a:r>
              <a:rPr lang="de-DE" sz="1400" b="1" dirty="0"/>
              <a:t>Unterstützungssysteme</a:t>
            </a:r>
            <a:endParaRPr lang="de-DE" dirty="0"/>
          </a:p>
          <a:p>
            <a:pPr>
              <a:lnSpc>
                <a:spcPct val="100000"/>
              </a:lnSpc>
              <a:spcBef>
                <a:spcPts val="600"/>
              </a:spcBef>
              <a:defRPr/>
            </a:pPr>
            <a:r>
              <a:rPr lang="de-DE" sz="1400" dirty="0"/>
              <a:t>Welche Unterstützungssysteme könnte die Lehrkraft aktivieren bzw. für den/die </a:t>
            </a:r>
            <a:r>
              <a:rPr lang="de-DE" sz="1400" dirty="0" err="1"/>
              <a:t>Schüler:in</a:t>
            </a:r>
            <a:r>
              <a:rPr lang="de-DE" sz="1400" dirty="0"/>
              <a:t> nutzbar machen?</a:t>
            </a:r>
            <a:endParaRPr lang="de-DE" dirty="0"/>
          </a:p>
        </p:txBody>
      </p:sp>
    </p:spTree>
    <p:extLst>
      <p:ext uri="{BB962C8B-B14F-4D97-AF65-F5344CB8AC3E}">
        <p14:creationId xmlns:p14="http://schemas.microsoft.com/office/powerpoint/2010/main" val="305917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4C43ABD-D256-F2EA-B442-5B544DB28D9E}"/>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20FF101-A351-17EE-2539-3301D0880F70}"/>
              </a:ext>
            </a:extLst>
          </p:cNvPr>
          <p:cNvSpPr>
            <a:spLocks noGrp="1"/>
          </p:cNvSpPr>
          <p:nvPr>
            <p:ph type="title"/>
          </p:nvPr>
        </p:nvSpPr>
        <p:spPr bwMode="auto">
          <a:xfrm>
            <a:off x="838200" y="365125"/>
            <a:ext cx="8979568" cy="1325563"/>
          </a:xfrm>
        </p:spPr>
        <p:txBody>
          <a:bodyPr/>
          <a:lstStyle/>
          <a:p>
            <a:pPr>
              <a:defRPr/>
            </a:pPr>
            <a:r>
              <a:rPr lang="de-DE" dirty="0"/>
              <a:t>Allgemeine Impulsfragen – fachspezifische Antworten (</a:t>
            </a:r>
            <a:r>
              <a:rPr lang="de-DE" dirty="0" err="1"/>
              <a:t>esE</a:t>
            </a:r>
            <a:r>
              <a:rPr lang="de-DE" dirty="0"/>
              <a:t>)</a:t>
            </a:r>
            <a:endParaRPr dirty="0"/>
          </a:p>
        </p:txBody>
      </p:sp>
      <p:pic>
        <p:nvPicPr>
          <p:cNvPr id="5" name="Inhaltsplatzhalter 4">
            <a:extLst>
              <a:ext uri="{FF2B5EF4-FFF2-40B4-BE49-F238E27FC236}">
                <a16:creationId xmlns:a16="http://schemas.microsoft.com/office/drawing/2014/main" id="{F1D63ADB-8A03-1A1F-392C-E12865B4772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378A7079-8BCB-3304-45FB-7DFEC9244A52}"/>
              </a:ext>
            </a:extLst>
          </p:cNvPr>
          <p:cNvSpPr txBox="1"/>
          <p:nvPr/>
        </p:nvSpPr>
        <p:spPr bwMode="auto">
          <a:xfrm>
            <a:off x="838200" y="2032000"/>
            <a:ext cx="10699750" cy="646331"/>
          </a:xfrm>
          <a:prstGeom prst="rect">
            <a:avLst/>
          </a:prstGeom>
          <a:noFill/>
        </p:spPr>
        <p:txBody>
          <a:bodyPr wrap="square" rtlCol="0">
            <a:spAutoFit/>
          </a:bodyPr>
          <a:lstStyle/>
          <a:p>
            <a:pPr marL="285750" lvl="0" indent="-285750">
              <a:buFont typeface="Arial"/>
              <a:buChar char="•"/>
              <a:defRPr/>
            </a:pPr>
            <a:endParaRPr lang="de-DE" dirty="0"/>
          </a:p>
          <a:p>
            <a:pPr marL="285750" lvl="0" indent="-285750">
              <a:buFont typeface="Arial"/>
              <a:buChar char="•"/>
              <a:defRPr/>
            </a:pPr>
            <a:endParaRPr dirty="0"/>
          </a:p>
        </p:txBody>
      </p:sp>
      <p:sp>
        <p:nvSpPr>
          <p:cNvPr id="6" name="Textfeld 5">
            <a:extLst>
              <a:ext uri="{FF2B5EF4-FFF2-40B4-BE49-F238E27FC236}">
                <a16:creationId xmlns:a16="http://schemas.microsoft.com/office/drawing/2014/main" id="{926FA2D7-1690-02C3-F8CD-AAD63D117EA0}"/>
              </a:ext>
            </a:extLst>
          </p:cNvPr>
          <p:cNvSpPr txBox="1"/>
          <p:nvPr/>
        </p:nvSpPr>
        <p:spPr>
          <a:xfrm>
            <a:off x="952988" y="1909818"/>
            <a:ext cx="10967659" cy="4683333"/>
          </a:xfrm>
          <a:prstGeom prst="rect">
            <a:avLst/>
          </a:prstGeom>
          <a:noFill/>
        </p:spPr>
        <p:txBody>
          <a:bodyPr wrap="square">
            <a:spAutoFit/>
          </a:bodyPr>
          <a:lstStyle/>
          <a:p>
            <a:pPr lvl="0">
              <a:spcBef>
                <a:spcPts val="400"/>
              </a:spcBef>
              <a:defRPr/>
            </a:pPr>
            <a:r>
              <a:rPr lang="de-DE" sz="1500" b="1" dirty="0">
                <a:solidFill>
                  <a:prstClr val="black"/>
                </a:solidFill>
              </a:rPr>
              <a:t>Blick auf den/die </a:t>
            </a:r>
            <a:r>
              <a:rPr lang="de-DE" sz="1500" b="1" dirty="0" err="1">
                <a:solidFill>
                  <a:prstClr val="black"/>
                </a:solidFill>
              </a:rPr>
              <a:t>Schüler:in</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Falls eine Schulbegleitung in der Klasse den/die </a:t>
            </a:r>
            <a:r>
              <a:rPr lang="de-DE" sz="1500" dirty="0" err="1">
                <a:solidFill>
                  <a:prstClr val="black"/>
                </a:solidFill>
              </a:rPr>
              <a:t>Schüler:in</a:t>
            </a:r>
            <a:r>
              <a:rPr lang="de-DE" sz="1500" dirty="0">
                <a:solidFill>
                  <a:prstClr val="black"/>
                </a:solidFill>
              </a:rPr>
              <a:t> begleitet, kann sie ihn/sie in schwierigen Situationen unterstützen und beruhigen.</a:t>
            </a:r>
          </a:p>
          <a:p>
            <a:pPr lvl="0">
              <a:spcBef>
                <a:spcPts val="400"/>
              </a:spcBef>
              <a:defRPr/>
            </a:pPr>
            <a:r>
              <a:rPr lang="de-DE" sz="1500" b="1" dirty="0">
                <a:solidFill>
                  <a:prstClr val="black"/>
                </a:solidFill>
              </a:rPr>
              <a:t>Unterricht</a:t>
            </a:r>
          </a:p>
          <a:p>
            <a:pPr marL="285750" lvl="0" indent="-285750">
              <a:spcBef>
                <a:spcPts val="400"/>
              </a:spcBef>
              <a:buFont typeface="Arial"/>
              <a:buChar char="•"/>
              <a:defRPr/>
            </a:pPr>
            <a:r>
              <a:rPr lang="de-DE" sz="1500" dirty="0">
                <a:solidFill>
                  <a:prstClr val="black"/>
                </a:solidFill>
              </a:rPr>
              <a:t>Strukturierte Arbeitsphasen, visualisierte Arbeitsaufträge, klare Regeln unterstützen den/die </a:t>
            </a:r>
            <a:r>
              <a:rPr lang="de-DE" sz="1500" dirty="0" err="1">
                <a:solidFill>
                  <a:prstClr val="black"/>
                </a:solidFill>
              </a:rPr>
              <a:t>Schüler:in</a:t>
            </a:r>
            <a:r>
              <a:rPr lang="de-DE" sz="1500" dirty="0">
                <a:solidFill>
                  <a:prstClr val="black"/>
                </a:solidFill>
              </a:rPr>
              <a:t>.</a:t>
            </a:r>
          </a:p>
          <a:p>
            <a:pPr lvl="0">
              <a:spcBef>
                <a:spcPts val="400"/>
              </a:spcBef>
              <a:defRPr/>
            </a:pPr>
            <a:r>
              <a:rPr lang="de-DE" sz="1500" b="1" dirty="0">
                <a:solidFill>
                  <a:prstClr val="black"/>
                </a:solidFill>
              </a:rPr>
              <a:t>Classroom-Management</a:t>
            </a:r>
          </a:p>
          <a:p>
            <a:pPr marL="285750" lvl="0" indent="-285750">
              <a:spcBef>
                <a:spcPts val="400"/>
              </a:spcBef>
              <a:buFont typeface="Arial" panose="020B0604020202020204" pitchFamily="34" charset="0"/>
              <a:buChar char="•"/>
              <a:defRPr/>
            </a:pPr>
            <a:r>
              <a:rPr lang="de-DE" sz="1500" dirty="0">
                <a:solidFill>
                  <a:prstClr val="black"/>
                </a:solidFill>
              </a:rPr>
              <a:t>Insbesondere die Maßnahmen zur Strukturierung des Unterrichts, zu den Regeln sowie zum sozialen Miteinander sind hilfreich.</a:t>
            </a:r>
          </a:p>
          <a:p>
            <a:pPr lvl="0">
              <a:spcBef>
                <a:spcPts val="400"/>
              </a:spcBef>
              <a:defRPr/>
            </a:pPr>
            <a:r>
              <a:rPr lang="de-DE" sz="1500" b="1" dirty="0">
                <a:solidFill>
                  <a:prstClr val="black"/>
                </a:solidFill>
              </a:rPr>
              <a:t>Beobachtung/Diagnose</a:t>
            </a:r>
          </a:p>
          <a:p>
            <a:pPr marL="285750" lvl="0" indent="-285750">
              <a:spcBef>
                <a:spcPts val="400"/>
              </a:spcBef>
              <a:buFont typeface="Arial"/>
              <a:buChar char="•"/>
              <a:defRPr/>
            </a:pPr>
            <a:r>
              <a:rPr lang="de-DE" sz="1500" dirty="0">
                <a:solidFill>
                  <a:prstClr val="black"/>
                </a:solidFill>
              </a:rPr>
              <a:t>Der Fragebogen </a:t>
            </a:r>
            <a:r>
              <a:rPr lang="de-DE" sz="1500" b="1" dirty="0"/>
              <a:t>SDQ (</a:t>
            </a:r>
            <a:r>
              <a:rPr lang="de-DE" sz="1500" b="1" dirty="0" err="1"/>
              <a:t>S</a:t>
            </a:r>
            <a:r>
              <a:rPr lang="de-DE" sz="1500" dirty="0" err="1"/>
              <a:t>trengths</a:t>
            </a:r>
            <a:r>
              <a:rPr lang="de-DE" sz="1500" dirty="0"/>
              <a:t> and </a:t>
            </a:r>
            <a:r>
              <a:rPr lang="de-DE" sz="1500" b="1" dirty="0" err="1"/>
              <a:t>D</a:t>
            </a:r>
            <a:r>
              <a:rPr lang="de-DE" sz="1500" dirty="0" err="1"/>
              <a:t>ifficulties</a:t>
            </a:r>
            <a:r>
              <a:rPr lang="de-DE" sz="1500" dirty="0"/>
              <a:t> </a:t>
            </a:r>
            <a:r>
              <a:rPr lang="de-DE" sz="1500" b="1" dirty="0" err="1"/>
              <a:t>Q</a:t>
            </a:r>
            <a:r>
              <a:rPr lang="de-DE" sz="1500" dirty="0" err="1"/>
              <a:t>uestionnaire</a:t>
            </a:r>
            <a:r>
              <a:rPr lang="de-DE" sz="1500" dirty="0"/>
              <a:t>) zu den Stärken und Schwächen von Schüler:innen</a:t>
            </a:r>
          </a:p>
          <a:p>
            <a:pPr lvl="0">
              <a:spcBef>
                <a:spcPts val="400"/>
              </a:spcBef>
              <a:defRPr/>
            </a:pPr>
            <a:r>
              <a:rPr lang="de-DE" sz="1500" b="1" dirty="0" err="1">
                <a:solidFill>
                  <a:prstClr val="black"/>
                </a:solidFill>
              </a:rPr>
              <a:t>Lehrkraft-Schüler:in-Beziehung</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Schon kleine tägliche Praktiken wie „Check-Ins“ am Morgen, das Angebot von 1:1-Zeit bei Bedarf und respektvoller Umgang stärken die </a:t>
            </a:r>
            <a:r>
              <a:rPr lang="de-DE" sz="1500" dirty="0" err="1">
                <a:solidFill>
                  <a:prstClr val="black"/>
                </a:solidFill>
              </a:rPr>
              <a:t>Lehrkraft-Schüler:in-Beziehung</a:t>
            </a:r>
            <a:r>
              <a:rPr lang="de-DE" sz="1500" dirty="0">
                <a:solidFill>
                  <a:prstClr val="black"/>
                </a:solidFill>
              </a:rPr>
              <a:t>.</a:t>
            </a:r>
          </a:p>
          <a:p>
            <a:pPr lvl="0">
              <a:spcBef>
                <a:spcPts val="400"/>
              </a:spcBef>
              <a:defRPr/>
            </a:pPr>
            <a:r>
              <a:rPr lang="de-DE" sz="1500" b="1" dirty="0">
                <a:solidFill>
                  <a:prstClr val="black"/>
                </a:solidFill>
              </a:rPr>
              <a:t>Klassengemeinschaft</a:t>
            </a:r>
          </a:p>
          <a:p>
            <a:pPr marL="285750" lvl="0" indent="-285750">
              <a:spcBef>
                <a:spcPts val="400"/>
              </a:spcBef>
              <a:buFont typeface="Arial"/>
              <a:buChar char="•"/>
              <a:defRPr/>
            </a:pPr>
            <a:r>
              <a:rPr lang="de-DE" sz="1500" dirty="0">
                <a:solidFill>
                  <a:prstClr val="black"/>
                </a:solidFill>
              </a:rPr>
              <a:t>Klassenrat, soziale Spiele, Kummerbox, Achtsamkeitstraining und Klassenfahrten unterstützen die Klassengemeinschaft.</a:t>
            </a:r>
          </a:p>
          <a:p>
            <a:pPr lvl="0">
              <a:spcBef>
                <a:spcPts val="400"/>
              </a:spcBef>
              <a:defRPr/>
            </a:pPr>
            <a:r>
              <a:rPr lang="de-DE" sz="1500" b="1" dirty="0">
                <a:solidFill>
                  <a:prstClr val="black"/>
                </a:solidFill>
              </a:rPr>
              <a:t>Unterstützungssysteme</a:t>
            </a:r>
          </a:p>
          <a:p>
            <a:pPr marL="285750" lvl="0" indent="-285750">
              <a:spcBef>
                <a:spcPts val="400"/>
              </a:spcBef>
              <a:buFont typeface="Arial"/>
              <a:buChar char="•"/>
              <a:defRPr/>
            </a:pPr>
            <a:r>
              <a:rPr lang="de-DE" sz="1500" dirty="0">
                <a:solidFill>
                  <a:prstClr val="black"/>
                </a:solidFill>
              </a:rPr>
              <a:t>Jugendsozialarbeit an Schule und Mobiler Sozialer Dienst (MSD) sind die ersten Ansprechpartner. In Zusammenarbeit mit dem MSD wird ein Förderplan zur Umsetzung der Förderung im Unterrichtsalltag erstellt.</a:t>
            </a:r>
          </a:p>
        </p:txBody>
      </p:sp>
    </p:spTree>
    <p:extLst>
      <p:ext uri="{BB962C8B-B14F-4D97-AF65-F5344CB8AC3E}">
        <p14:creationId xmlns:p14="http://schemas.microsoft.com/office/powerpoint/2010/main" val="126754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normAutofit/>
          </a:bodyPr>
          <a:lstStyle/>
          <a:p>
            <a:pPr>
              <a:defRPr/>
            </a:pPr>
            <a:r>
              <a:rPr lang="de-DE" sz="4000" dirty="0"/>
              <a:t>Fallbeispiel Tom, 4. Klasse, Grundschule</a:t>
            </a:r>
            <a:endParaRPr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Textfeld 3"/>
          <p:cNvSpPr txBox="1"/>
          <p:nvPr/>
        </p:nvSpPr>
        <p:spPr bwMode="auto">
          <a:xfrm>
            <a:off x="1190625" y="2032000"/>
            <a:ext cx="9427845" cy="3416320"/>
          </a:xfrm>
          <a:prstGeom prst="rect">
            <a:avLst/>
          </a:prstGeom>
          <a:noFill/>
        </p:spPr>
        <p:txBody>
          <a:bodyPr wrap="square" rtlCol="0">
            <a:spAutoFit/>
          </a:bodyPr>
          <a:lstStyle/>
          <a:p>
            <a:pPr>
              <a:spcAft>
                <a:spcPts val="0"/>
              </a:spcAft>
              <a:defRPr/>
            </a:pPr>
            <a:r>
              <a:rPr lang="de-DE" dirty="0"/>
              <a:t>Tom besucht die 4. Klasse einer städtischen Grundschule.</a:t>
            </a:r>
          </a:p>
          <a:p>
            <a:pPr>
              <a:spcAft>
                <a:spcPts val="0"/>
              </a:spcAft>
              <a:defRPr/>
            </a:pPr>
            <a:r>
              <a:rPr lang="de-DE" dirty="0"/>
              <a:t>Zu seinen </a:t>
            </a:r>
            <a:r>
              <a:rPr lang="de-DE" dirty="0" err="1"/>
              <a:t>Mitschüler:innen</a:t>
            </a:r>
            <a:r>
              <a:rPr lang="de-DE" dirty="0"/>
              <a:t> hat er kaum Kontakt, mit der Klassenlehrerin kommuniziert er nur, wenn er direkt angesprochen wird. Er meldet sich sehr selten. Im Klassenzimmer zeigt er oft unruhiges Verhalten. Er rutscht häufig auf dem Stuhl hin und her oder steht unvermittelt auf.</a:t>
            </a:r>
          </a:p>
          <a:p>
            <a:pPr>
              <a:spcAft>
                <a:spcPts val="0"/>
              </a:spcAft>
              <a:defRPr/>
            </a:pPr>
            <a:r>
              <a:rPr lang="de-DE" dirty="0"/>
              <a:t>Wenn er eine Aufgabe lösen soll, die Nachdenken und genaues Lesen erfordert, reagiert er aggressiv. Er wird schnell ungehalten und bekommt einen Wutanfall. </a:t>
            </a:r>
          </a:p>
          <a:p>
            <a:pPr>
              <a:spcAft>
                <a:spcPts val="0"/>
              </a:spcAft>
              <a:defRPr/>
            </a:pPr>
            <a:r>
              <a:rPr lang="de-DE" dirty="0"/>
              <a:t>Es fällt ihm sehr schwer damit umzugehen, dass seine Arbeit korrigiert wird oder er auf Fehler aufmerksam gemacht wird. Dann zerreißt er Arbeitsblätter, wirft sein Schulbuch und stößt wüste Beschimpfungen aus. Oftmals schreit er auch lautstark in die Klasse „Mach ich nicht“ oder macht ununterbrochen Geräusche, sodass kein Unterricht mehr möglich ist. Wenn man ihm während seiner unkontrollierten Wutausbrüche körperlich zu nah kommt, tritt und schlägt er die Mit-</a:t>
            </a:r>
          </a:p>
          <a:p>
            <a:pPr>
              <a:spcAft>
                <a:spcPts val="0"/>
              </a:spcAft>
              <a:defRPr/>
            </a:pPr>
            <a:r>
              <a:rPr lang="de-DE" dirty="0" err="1"/>
              <a:t>schüler:innen</a:t>
            </a:r>
            <a:r>
              <a:rPr lang="de-DE" dirty="0"/>
              <a:t>  und Lehrkräfte.</a:t>
            </a:r>
          </a:p>
        </p:txBody>
      </p:sp>
      <p:sp>
        <p:nvSpPr>
          <p:cNvPr id="3" name="Textfeld 2">
            <a:extLst>
              <a:ext uri="{FF2B5EF4-FFF2-40B4-BE49-F238E27FC236}">
                <a16:creationId xmlns:a16="http://schemas.microsoft.com/office/drawing/2014/main" id="{918FCEA9-FA7A-5969-8AFB-AD05B22C2B27}"/>
              </a:ext>
            </a:extLst>
          </p:cNvPr>
          <p:cNvSpPr txBox="1"/>
          <p:nvPr/>
        </p:nvSpPr>
        <p:spPr>
          <a:xfrm>
            <a:off x="6250193" y="6456132"/>
            <a:ext cx="5941807" cy="369332"/>
          </a:xfrm>
          <a:prstGeom prst="rect">
            <a:avLst/>
          </a:prstGeom>
          <a:noFill/>
        </p:spPr>
        <p:txBody>
          <a:bodyPr wrap="square" rtlCol="0">
            <a:spAutoFit/>
          </a:bodyPr>
          <a:lstStyle/>
          <a:p>
            <a:r>
              <a:rPr lang="de-DE" sz="900" dirty="0">
                <a:ea typeface="ＭＳ Ｐゴシック"/>
              </a:rPr>
              <a:t>Fallbeispiel leicht verändert entnommen aus: Manual zur Erstellung eines schulischen Konzepts: 3. Themenheft. Inklusion </a:t>
            </a:r>
            <a:r>
              <a:rPr lang="de-DE" sz="900" dirty="0">
                <a:ea typeface="ＭＳ Ｐゴシック"/>
                <a:hlinkClick r:id="rId4"/>
              </a:rPr>
              <a:t>https://www.brd.nrw.de/document/20220407_4_41F_Schuluebergreifend_Inklusion_Themenheft3.pdf</a:t>
            </a:r>
            <a:r>
              <a:rPr lang="de-DE" sz="900" dirty="0">
                <a:ea typeface="ＭＳ Ｐゴシック"/>
              </a:rPr>
              <a:t> S. 9  [4.9.2025]</a:t>
            </a:r>
            <a:endParaRPr lang="de-DE"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Fallbeispiel Tom: Audio </a:t>
            </a:r>
            <a:endParaRPr dirty="0"/>
          </a:p>
        </p:txBody>
      </p:sp>
      <p:sp>
        <p:nvSpPr>
          <p:cNvPr id="5"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p>
        </p:txBody>
      </p:sp>
      <p:pic>
        <p:nvPicPr>
          <p:cNvPr id="4" name="Inhaltsplatzhalter 4">
            <a:extLst>
              <a:ext uri="{FF2B5EF4-FFF2-40B4-BE49-F238E27FC236}">
                <a16:creationId xmlns:a16="http://schemas.microsoft.com/office/drawing/2014/main" id="{1458D9E3-A931-9A26-B248-E8225839DA1D}"/>
              </a:ext>
            </a:extLst>
          </p:cNvPr>
          <p:cNvPicPr>
            <a:picLocks noGrp="1" noChangeAspect="1"/>
          </p:cNvPicPr>
          <p:nvPr>
            <p:ph idx="1"/>
          </p:nvPr>
        </p:nvPicPr>
        <p:blipFill>
          <a:blip r:embed="rId5"/>
          <a:stretch/>
        </p:blipFill>
        <p:spPr bwMode="auto">
          <a:xfrm>
            <a:off x="9941162" y="217202"/>
            <a:ext cx="1979485" cy="1058145"/>
          </a:xfrm>
        </p:spPr>
      </p:pic>
      <p:pic>
        <p:nvPicPr>
          <p:cNvPr id="3" name="Tom 28.04">
            <a:hlinkClick r:id="" action="ppaction://media"/>
            <a:extLst>
              <a:ext uri="{FF2B5EF4-FFF2-40B4-BE49-F238E27FC236}">
                <a16:creationId xmlns:a16="http://schemas.microsoft.com/office/drawing/2014/main" id="{9DFAADF5-0506-48E7-867B-5222E9D402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8269" y="2531269"/>
            <a:ext cx="1795457" cy="1795461"/>
          </a:xfrm>
          <a:prstGeom prst="rect">
            <a:avLst/>
          </a:prstGeom>
        </p:spPr>
      </p:pic>
    </p:spTree>
    <p:extLst>
      <p:ext uri="{BB962C8B-B14F-4D97-AF65-F5344CB8AC3E}">
        <p14:creationId xmlns:p14="http://schemas.microsoft.com/office/powerpoint/2010/main" val="641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8BC77C7-2070-D41C-00C2-2AF547E0B0C8}"/>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AE7DB77-B2E8-FC73-165E-17D243B1CB87}"/>
              </a:ext>
            </a:extLst>
          </p:cNvPr>
          <p:cNvSpPr>
            <a:spLocks noGrp="1"/>
          </p:cNvSpPr>
          <p:nvPr>
            <p:ph type="title"/>
          </p:nvPr>
        </p:nvSpPr>
        <p:spPr bwMode="auto">
          <a:xfrm>
            <a:off x="838200" y="365125"/>
            <a:ext cx="8979568" cy="1325563"/>
          </a:xfrm>
        </p:spPr>
        <p:txBody>
          <a:bodyPr>
            <a:normAutofit/>
          </a:bodyPr>
          <a:lstStyle/>
          <a:p>
            <a:pPr>
              <a:defRPr/>
            </a:pPr>
            <a:r>
              <a:rPr lang="de-DE" sz="4000" dirty="0"/>
              <a:t>Impulsfragen zu Tom</a:t>
            </a:r>
            <a:endParaRPr dirty="0"/>
          </a:p>
        </p:txBody>
      </p:sp>
      <p:pic>
        <p:nvPicPr>
          <p:cNvPr id="5" name="Inhaltsplatzhalter 4">
            <a:extLst>
              <a:ext uri="{FF2B5EF4-FFF2-40B4-BE49-F238E27FC236}">
                <a16:creationId xmlns:a16="http://schemas.microsoft.com/office/drawing/2014/main" id="{28406F2A-C503-9101-B4CA-F04F1A4D8644}"/>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BF83814C-F8AA-C35F-1597-771D4868F4F2}"/>
              </a:ext>
            </a:extLst>
          </p:cNvPr>
          <p:cNvSpPr txBox="1"/>
          <p:nvPr/>
        </p:nvSpPr>
        <p:spPr bwMode="auto">
          <a:xfrm>
            <a:off x="1190625" y="2032000"/>
            <a:ext cx="8750537" cy="2693045"/>
          </a:xfrm>
          <a:prstGeom prst="rect">
            <a:avLst/>
          </a:prstGeom>
          <a:noFill/>
        </p:spPr>
        <p:txBody>
          <a:bodyPr wrap="square" rtlCol="0">
            <a:spAutoFit/>
          </a:bodyPr>
          <a:lstStyle/>
          <a:p>
            <a:pPr marL="285750" lvl="0" indent="-285750">
              <a:spcAft>
                <a:spcPts val="600"/>
              </a:spcAft>
              <a:buFont typeface="Arial"/>
              <a:buChar char="•"/>
              <a:defRPr/>
            </a:pPr>
            <a:r>
              <a:rPr lang="de-DE" dirty="0"/>
              <a:t>Wie kann die Klassenlehrkraft Struktur und Orientierung im Klassenraum anbieten?</a:t>
            </a:r>
          </a:p>
          <a:p>
            <a:pPr marL="285750" lvl="0" indent="-285750">
              <a:spcAft>
                <a:spcPts val="600"/>
              </a:spcAft>
              <a:buFont typeface="Arial"/>
              <a:buChar char="•"/>
              <a:defRPr/>
            </a:pPr>
            <a:r>
              <a:rPr lang="de-DE" dirty="0"/>
              <a:t>Was könnten Ursachen und Gründe für die Wutanfälle sein?</a:t>
            </a:r>
          </a:p>
          <a:p>
            <a:pPr marL="285750" lvl="0" indent="-285750">
              <a:spcAft>
                <a:spcPts val="600"/>
              </a:spcAft>
              <a:buFont typeface="Arial"/>
              <a:buChar char="•"/>
              <a:defRPr/>
            </a:pPr>
            <a:r>
              <a:rPr lang="de-DE" dirty="0"/>
              <a:t>Wie könnten Sie den Kontakt zwischen Tom und seinen </a:t>
            </a:r>
            <a:r>
              <a:rPr lang="de-DE" dirty="0" err="1"/>
              <a:t>Mitschüler:innen</a:t>
            </a:r>
            <a:r>
              <a:rPr lang="de-DE" dirty="0"/>
              <a:t> verbessern?</a:t>
            </a:r>
          </a:p>
          <a:p>
            <a:pPr marL="285750" lvl="0" indent="-285750">
              <a:spcAft>
                <a:spcPts val="600"/>
              </a:spcAft>
              <a:buFont typeface="Arial"/>
              <a:buChar char="•"/>
              <a:defRPr/>
            </a:pPr>
            <a:r>
              <a:rPr lang="de-DE" dirty="0"/>
              <a:t>Welche weiteren Möglichkeiten der Kontaktaufnahme zu Tom würden Sie als Lehrkraft des Schülers anbahnen?</a:t>
            </a:r>
          </a:p>
          <a:p>
            <a:pPr marL="285750" lvl="0" indent="-285750">
              <a:spcAft>
                <a:spcPts val="600"/>
              </a:spcAft>
              <a:buFont typeface="Arial"/>
              <a:buChar char="•"/>
              <a:defRPr/>
            </a:pPr>
            <a:r>
              <a:rPr lang="de-DE" dirty="0"/>
              <a:t>Wann und wie würden Sie dem Schüler eine Rückmeldung zu seinem Verhalten geben und welche?</a:t>
            </a:r>
          </a:p>
          <a:p>
            <a:pPr>
              <a:spcAft>
                <a:spcPts val="0"/>
              </a:spcAft>
              <a:defRPr/>
            </a:pPr>
            <a:endParaRPr lang="de-DE" dirty="0"/>
          </a:p>
        </p:txBody>
      </p:sp>
    </p:spTree>
    <p:extLst>
      <p:ext uri="{BB962C8B-B14F-4D97-AF65-F5344CB8AC3E}">
        <p14:creationId xmlns:p14="http://schemas.microsoft.com/office/powerpoint/2010/main" val="236918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A4505F-C0B1-3683-2CD4-8F984C98A688}"/>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A7A200E-8F4B-A0C7-26E9-31C15CAD701C}"/>
              </a:ext>
            </a:extLst>
          </p:cNvPr>
          <p:cNvSpPr>
            <a:spLocks noGrp="1"/>
          </p:cNvSpPr>
          <p:nvPr>
            <p:ph type="title"/>
          </p:nvPr>
        </p:nvSpPr>
        <p:spPr bwMode="auto">
          <a:xfrm>
            <a:off x="838200" y="365125"/>
            <a:ext cx="8979568" cy="1325563"/>
          </a:xfrm>
        </p:spPr>
        <p:txBody>
          <a:bodyPr>
            <a:normAutofit/>
          </a:bodyPr>
          <a:lstStyle/>
          <a:p>
            <a:pPr>
              <a:defRPr/>
            </a:pPr>
            <a:r>
              <a:rPr lang="de-DE" sz="4000" dirty="0"/>
              <a:t>Welche unterschiedlichen Sichtweisen auf Tom könnten Sie sich vorstellen?</a:t>
            </a:r>
            <a:endParaRPr dirty="0"/>
          </a:p>
        </p:txBody>
      </p:sp>
      <p:pic>
        <p:nvPicPr>
          <p:cNvPr id="5" name="Inhaltsplatzhalter 4">
            <a:extLst>
              <a:ext uri="{FF2B5EF4-FFF2-40B4-BE49-F238E27FC236}">
                <a16:creationId xmlns:a16="http://schemas.microsoft.com/office/drawing/2014/main" id="{72F16CD8-EDD9-C636-F455-7DF41D35581F}"/>
              </a:ext>
            </a:extLst>
          </p:cNvPr>
          <p:cNvPicPr>
            <a:picLocks noGrp="1" noChangeAspect="1"/>
          </p:cNvPicPr>
          <p:nvPr>
            <p:ph idx="1"/>
          </p:nvPr>
        </p:nvPicPr>
        <p:blipFill>
          <a:blip r:embed="rId3"/>
          <a:stretch/>
        </p:blipFill>
        <p:spPr bwMode="auto">
          <a:xfrm>
            <a:off x="9941162" y="217202"/>
            <a:ext cx="1979485" cy="1058145"/>
          </a:xfrm>
        </p:spPr>
      </p:pic>
      <p:sp>
        <p:nvSpPr>
          <p:cNvPr id="3" name="Textfeld 2">
            <a:extLst>
              <a:ext uri="{FF2B5EF4-FFF2-40B4-BE49-F238E27FC236}">
                <a16:creationId xmlns:a16="http://schemas.microsoft.com/office/drawing/2014/main" id="{89ECAFE0-FD99-397D-E833-9A7144A631A8}"/>
              </a:ext>
            </a:extLst>
          </p:cNvPr>
          <p:cNvSpPr txBox="1"/>
          <p:nvPr/>
        </p:nvSpPr>
        <p:spPr>
          <a:xfrm>
            <a:off x="5518673" y="6465346"/>
            <a:ext cx="6594438" cy="677108"/>
          </a:xfrm>
          <a:prstGeom prst="rect">
            <a:avLst/>
          </a:prstGeom>
          <a:noFill/>
        </p:spPr>
        <p:txBody>
          <a:bodyPr wrap="square" rtlCol="0">
            <a:spAutoFit/>
          </a:bodyPr>
          <a:lstStyle/>
          <a:p>
            <a:r>
              <a:rPr lang="de-DE" sz="1000" dirty="0">
                <a:ea typeface="ＭＳ Ｐゴシック"/>
              </a:rPr>
              <a:t>Mit leichten Veränderungen entnommen aus: Manual zur Erstellung eines schulischen Konzepts: 3. Themenheft. Inklusion </a:t>
            </a:r>
            <a:r>
              <a:rPr lang="de-DE" sz="1000" dirty="0">
                <a:ea typeface="ＭＳ Ｐゴシック"/>
                <a:hlinkClick r:id="rId4"/>
              </a:rPr>
              <a:t>https://www.brd.nrw.de/document/20220407_4_41F_Schuluebergreifend_Inklusion_Themenheft3.pdf</a:t>
            </a:r>
            <a:r>
              <a:rPr lang="de-DE" sz="1000" dirty="0">
                <a:ea typeface="ＭＳ Ｐゴシック"/>
              </a:rPr>
              <a:t> S. 22-24 [4.9.2025]</a:t>
            </a:r>
            <a:endParaRPr lang="de-DE" sz="1000" dirty="0"/>
          </a:p>
          <a:p>
            <a:endParaRPr lang="de-DE" dirty="0"/>
          </a:p>
        </p:txBody>
      </p:sp>
      <p:sp>
        <p:nvSpPr>
          <p:cNvPr id="6" name="Textfeld 5">
            <a:extLst>
              <a:ext uri="{FF2B5EF4-FFF2-40B4-BE49-F238E27FC236}">
                <a16:creationId xmlns:a16="http://schemas.microsoft.com/office/drawing/2014/main" id="{1F1E7B11-119B-A5EA-FE2A-B74CDC1134B7}"/>
              </a:ext>
            </a:extLst>
          </p:cNvPr>
          <p:cNvSpPr txBox="1"/>
          <p:nvPr/>
        </p:nvSpPr>
        <p:spPr>
          <a:xfrm>
            <a:off x="1177562" y="1920466"/>
            <a:ext cx="10021481" cy="4467505"/>
          </a:xfrm>
          <a:prstGeom prst="rect">
            <a:avLst/>
          </a:prstGeom>
          <a:noFill/>
        </p:spPr>
        <p:txBody>
          <a:bodyPr wrap="square" rtlCol="0">
            <a:spAutoFit/>
          </a:bodyPr>
          <a:lstStyle/>
          <a:p>
            <a:pPr>
              <a:lnSpc>
                <a:spcPct val="80000"/>
              </a:lnSpc>
            </a:pPr>
            <a:r>
              <a:rPr lang="de-DE" b="1" dirty="0"/>
              <a:t>Klassenlehrkraft:</a:t>
            </a:r>
          </a:p>
          <a:p>
            <a:pPr>
              <a:lnSpc>
                <a:spcPct val="80000"/>
              </a:lnSpc>
            </a:pPr>
            <a:endParaRPr lang="de-DE" b="1" dirty="0"/>
          </a:p>
          <a:p>
            <a:pPr>
              <a:lnSpc>
                <a:spcPct val="80000"/>
              </a:lnSpc>
            </a:pPr>
            <a:r>
              <a:rPr lang="de-DE" dirty="0"/>
              <a:t>Dauernd fordert Tom meine Aufmerksamkeit ein! Ich weiß ja, dass er die braucht! Aber ich habe Angst vor ihm. Wie soll ich das nur schaffen?</a:t>
            </a:r>
          </a:p>
          <a:p>
            <a:pPr>
              <a:lnSpc>
                <a:spcPct val="80000"/>
              </a:lnSpc>
            </a:pPr>
            <a:endParaRPr lang="de-DE" dirty="0"/>
          </a:p>
          <a:p>
            <a:pPr>
              <a:lnSpc>
                <a:spcPct val="80000"/>
              </a:lnSpc>
            </a:pPr>
            <a:r>
              <a:rPr lang="de-DE" dirty="0"/>
              <a:t>Wie gut, dass mein MSD regelmäßig da ist, da kann ich um Rat fragen. Vielleicht sollte ich mich doch mal zu der Fortbildung anmelden, die sie mir schon so lange empfiehlt …</a:t>
            </a:r>
          </a:p>
          <a:p>
            <a:pPr>
              <a:lnSpc>
                <a:spcPct val="80000"/>
              </a:lnSpc>
            </a:pPr>
            <a:endParaRPr lang="de-DE" dirty="0"/>
          </a:p>
          <a:p>
            <a:pPr>
              <a:lnSpc>
                <a:spcPct val="80000"/>
              </a:lnSpc>
            </a:pPr>
            <a:endParaRPr lang="de-DE" dirty="0"/>
          </a:p>
          <a:p>
            <a:pPr>
              <a:lnSpc>
                <a:spcPct val="50000"/>
              </a:lnSpc>
            </a:pPr>
            <a:r>
              <a:rPr lang="de-DE" b="1" dirty="0"/>
              <a:t>Erzieher*in </a:t>
            </a:r>
            <a:r>
              <a:rPr lang="de-DE" b="1" dirty="0" err="1"/>
              <a:t>in</a:t>
            </a:r>
            <a:r>
              <a:rPr lang="de-DE" b="1" dirty="0"/>
              <a:t> der Nachmittagsbetreuung:</a:t>
            </a:r>
          </a:p>
          <a:p>
            <a:pPr>
              <a:lnSpc>
                <a:spcPct val="50000"/>
              </a:lnSpc>
            </a:pPr>
            <a:r>
              <a:rPr lang="de-DE" b="1" dirty="0"/>
              <a:t>…</a:t>
            </a:r>
          </a:p>
          <a:p>
            <a:pPr>
              <a:lnSpc>
                <a:spcPct val="50000"/>
              </a:lnSpc>
            </a:pPr>
            <a:endParaRPr lang="de-DE" b="1" dirty="0"/>
          </a:p>
          <a:p>
            <a:pPr>
              <a:lnSpc>
                <a:spcPct val="50000"/>
              </a:lnSpc>
            </a:pPr>
            <a:r>
              <a:rPr lang="de-DE" b="1" dirty="0"/>
              <a:t>Sportlehrkraft:</a:t>
            </a:r>
          </a:p>
          <a:p>
            <a:pPr>
              <a:lnSpc>
                <a:spcPct val="50000"/>
              </a:lnSpc>
            </a:pPr>
            <a:r>
              <a:rPr lang="de-DE" b="1" dirty="0"/>
              <a:t>…</a:t>
            </a:r>
          </a:p>
          <a:p>
            <a:pPr>
              <a:lnSpc>
                <a:spcPct val="50000"/>
              </a:lnSpc>
            </a:pPr>
            <a:endParaRPr lang="de-DE" b="1" dirty="0"/>
          </a:p>
          <a:p>
            <a:pPr>
              <a:lnSpc>
                <a:spcPct val="50000"/>
              </a:lnSpc>
            </a:pPr>
            <a:r>
              <a:rPr lang="de-DE" b="1" dirty="0"/>
              <a:t>Nachbarn:</a:t>
            </a:r>
          </a:p>
          <a:p>
            <a:pPr>
              <a:lnSpc>
                <a:spcPct val="50000"/>
              </a:lnSpc>
            </a:pPr>
            <a:r>
              <a:rPr lang="de-DE" b="1" dirty="0"/>
              <a:t>…</a:t>
            </a:r>
          </a:p>
          <a:p>
            <a:pPr>
              <a:lnSpc>
                <a:spcPct val="50000"/>
              </a:lnSpc>
            </a:pPr>
            <a:endParaRPr lang="de-DE" b="1" dirty="0"/>
          </a:p>
          <a:p>
            <a:pPr>
              <a:lnSpc>
                <a:spcPct val="50000"/>
              </a:lnSpc>
            </a:pPr>
            <a:r>
              <a:rPr lang="de-DE" b="1" dirty="0"/>
              <a:t>Mitschüler*innen:</a:t>
            </a:r>
          </a:p>
          <a:p>
            <a:pPr>
              <a:lnSpc>
                <a:spcPct val="50000"/>
              </a:lnSpc>
            </a:pPr>
            <a:r>
              <a:rPr lang="de-DE" b="1" dirty="0"/>
              <a:t>…</a:t>
            </a:r>
          </a:p>
          <a:p>
            <a:pPr>
              <a:lnSpc>
                <a:spcPct val="50000"/>
              </a:lnSpc>
            </a:pPr>
            <a:endParaRPr lang="de-DE" b="1" dirty="0"/>
          </a:p>
          <a:p>
            <a:pPr>
              <a:lnSpc>
                <a:spcPct val="50000"/>
              </a:lnSpc>
            </a:pPr>
            <a:r>
              <a:rPr lang="de-DE" b="1" dirty="0"/>
              <a:t>Schulsozialarbeiter*in:</a:t>
            </a:r>
          </a:p>
          <a:p>
            <a:pPr>
              <a:lnSpc>
                <a:spcPct val="50000"/>
              </a:lnSpc>
            </a:pPr>
            <a:r>
              <a:rPr lang="de-DE" b="1" dirty="0"/>
              <a:t>…</a:t>
            </a:r>
          </a:p>
          <a:p>
            <a:pPr>
              <a:lnSpc>
                <a:spcPct val="50000"/>
              </a:lnSpc>
            </a:pPr>
            <a:endParaRPr lang="de-DE" b="1" dirty="0"/>
          </a:p>
          <a:p>
            <a:pPr>
              <a:lnSpc>
                <a:spcPct val="50000"/>
              </a:lnSpc>
            </a:pPr>
            <a:r>
              <a:rPr lang="de-DE" b="1" dirty="0"/>
              <a:t>Eltern:</a:t>
            </a:r>
          </a:p>
          <a:p>
            <a:pPr>
              <a:lnSpc>
                <a:spcPct val="50000"/>
              </a:lnSpc>
            </a:pPr>
            <a:r>
              <a:rPr lang="de-DE" b="1" dirty="0"/>
              <a:t>…</a:t>
            </a:r>
          </a:p>
        </p:txBody>
      </p:sp>
    </p:spTree>
    <p:extLst>
      <p:ext uri="{BB962C8B-B14F-4D97-AF65-F5344CB8AC3E}">
        <p14:creationId xmlns:p14="http://schemas.microsoft.com/office/powerpoint/2010/main" val="98710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normAutofit/>
          </a:bodyPr>
          <a:lstStyle/>
          <a:p>
            <a:pPr>
              <a:defRPr/>
            </a:pPr>
            <a:r>
              <a:rPr lang="de-DE" sz="4000"/>
              <a:t>Sichtweisen auf Tom</a:t>
            </a:r>
            <a:endParaRPr/>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Textfeld 3"/>
          <p:cNvSpPr txBox="1"/>
          <p:nvPr/>
        </p:nvSpPr>
        <p:spPr bwMode="auto">
          <a:xfrm>
            <a:off x="838200" y="1454484"/>
            <a:ext cx="10699750" cy="6986528"/>
          </a:xfrm>
          <a:prstGeom prst="rect">
            <a:avLst/>
          </a:prstGeom>
          <a:noFill/>
        </p:spPr>
        <p:txBody>
          <a:bodyPr wrap="square" rtlCol="0">
            <a:spAutoFit/>
          </a:bodyPr>
          <a:lstStyle/>
          <a:p>
            <a:pPr>
              <a:spcAft>
                <a:spcPts val="1200"/>
              </a:spcAft>
              <a:defRPr/>
            </a:pPr>
            <a:r>
              <a:rPr lang="de-DE" sz="1800" b="1" i="0" dirty="0">
                <a:solidFill>
                  <a:schemeClr val="tx1"/>
                </a:solidFill>
              </a:rPr>
              <a:t>Klassenlehrkraft</a:t>
            </a:r>
            <a:r>
              <a:rPr lang="de-DE" sz="1800" b="0" i="0" dirty="0">
                <a:solidFill>
                  <a:schemeClr val="tx1"/>
                </a:solidFill>
              </a:rPr>
              <a:t>: Ich halte das nicht aus! Ständig beschweren sich die Kollegen! Und dauernd will der Aufmerksamkeit! Ich weiß ja, dass er die braucht! Aber ich habe Angst vor ihm. Wie soll ich das nur schaffen?</a:t>
            </a:r>
            <a:endParaRPr dirty="0"/>
          </a:p>
          <a:p>
            <a:pPr>
              <a:spcAft>
                <a:spcPts val="1200"/>
              </a:spcAft>
              <a:defRPr/>
            </a:pPr>
            <a:r>
              <a:rPr lang="de-DE" sz="1800" b="1" i="0" dirty="0">
                <a:solidFill>
                  <a:schemeClr val="tx1"/>
                </a:solidFill>
              </a:rPr>
              <a:t>Erzieher*in in der Nachmittagsbetreuung: </a:t>
            </a:r>
            <a:r>
              <a:rPr lang="de-DE" sz="1800" b="0" i="0" dirty="0">
                <a:solidFill>
                  <a:schemeClr val="tx1"/>
                </a:solidFill>
              </a:rPr>
              <a:t>Wenn der so weiter macht, fliegt er hier raus. In so einer großen Gruppe ist er nicht zu halten. Der braucht immer Aufmerksamkeit.</a:t>
            </a:r>
            <a:endParaRPr dirty="0"/>
          </a:p>
          <a:p>
            <a:pPr>
              <a:spcAft>
                <a:spcPts val="1200"/>
              </a:spcAft>
              <a:defRPr/>
            </a:pPr>
            <a:r>
              <a:rPr lang="de-DE" sz="1800" b="1" i="0" dirty="0">
                <a:solidFill>
                  <a:schemeClr val="tx1"/>
                </a:solidFill>
              </a:rPr>
              <a:t>Sportlehrkraft: </a:t>
            </a:r>
            <a:r>
              <a:rPr lang="de-DE" sz="1800" b="0" i="0" dirty="0">
                <a:solidFill>
                  <a:schemeClr val="tx1"/>
                </a:solidFill>
              </a:rPr>
              <a:t>Mein bester Sportler! Er hält sich immer an die Regeln. Ein wenig lebendig ist er schon. Beim Umziehen ist es schon mal zu Konflikten gekommen. Aber seitdem er sich in einer Einzelkabine umzieht, klappt es viel besser.</a:t>
            </a:r>
            <a:endParaRPr lang="de-DE" sz="1800" b="0" dirty="0">
              <a:solidFill>
                <a:schemeClr val="tx1"/>
              </a:solidFill>
            </a:endParaRPr>
          </a:p>
          <a:p>
            <a:pPr>
              <a:spcAft>
                <a:spcPts val="1200"/>
              </a:spcAft>
              <a:defRPr/>
            </a:pPr>
            <a:r>
              <a:rPr lang="de-DE" sz="1800" b="1" i="0" dirty="0">
                <a:solidFill>
                  <a:schemeClr val="tx1"/>
                </a:solidFill>
              </a:rPr>
              <a:t>Nachbarn: </a:t>
            </a:r>
            <a:r>
              <a:rPr lang="de-DE" sz="1800" b="0" i="0" dirty="0">
                <a:solidFill>
                  <a:schemeClr val="tx1"/>
                </a:solidFill>
              </a:rPr>
              <a:t>Der Tom ist immer sehr mürrisch. Er wirkt sehr niedergeschlagen. Wenn ich ihn frage, ob er mir bei der Gartenarbeit hilft, ist er immer dabei!</a:t>
            </a:r>
            <a:endParaRPr dirty="0"/>
          </a:p>
          <a:p>
            <a:pPr>
              <a:spcAft>
                <a:spcPts val="1200"/>
              </a:spcAft>
              <a:defRPr/>
            </a:pPr>
            <a:r>
              <a:rPr lang="de-DE" sz="1800" b="1" i="0" dirty="0">
                <a:solidFill>
                  <a:schemeClr val="tx1"/>
                </a:solidFill>
              </a:rPr>
              <a:t>Mitschüler*innen:</a:t>
            </a:r>
            <a:r>
              <a:rPr lang="de-DE" sz="1800" b="0" i="0" dirty="0">
                <a:solidFill>
                  <a:schemeClr val="tx1"/>
                </a:solidFill>
              </a:rPr>
              <a:t> Der stört uns immer! Er nimmt uns dauernd unsere Sachen weg! In der Pause schlägt er uns gerne. Der ist ziemlich cool! Der traut sich was! Ich will auch so sein wie er!</a:t>
            </a:r>
            <a:endParaRPr dirty="0"/>
          </a:p>
          <a:p>
            <a:pPr>
              <a:spcAft>
                <a:spcPts val="1200"/>
              </a:spcAft>
              <a:defRPr/>
            </a:pPr>
            <a:r>
              <a:rPr lang="de-DE" b="1" i="0" dirty="0">
                <a:solidFill>
                  <a:schemeClr val="tx1"/>
                </a:solidFill>
              </a:rPr>
              <a:t>Schulsozialarbeiter*in: </a:t>
            </a:r>
            <a:r>
              <a:rPr lang="de-DE" b="0" i="0" dirty="0">
                <a:solidFill>
                  <a:schemeClr val="tx1"/>
                </a:solidFill>
              </a:rPr>
              <a:t>Tom ist gut ansprechbar. Die Lehrer sollten sich um eine bessere Beziehung bemühen. Er ist einfach von Zuhause sehr belastet. </a:t>
            </a:r>
            <a:endParaRPr dirty="0"/>
          </a:p>
          <a:p>
            <a:pPr>
              <a:spcAft>
                <a:spcPts val="1200"/>
              </a:spcAft>
              <a:defRPr/>
            </a:pPr>
            <a:r>
              <a:rPr lang="de-DE" b="1" i="0" dirty="0">
                <a:solidFill>
                  <a:schemeClr val="tx1"/>
                </a:solidFill>
              </a:rPr>
              <a:t>Eltern: </a:t>
            </a:r>
            <a:r>
              <a:rPr lang="de-DE" b="0" i="0" dirty="0">
                <a:solidFill>
                  <a:schemeClr val="tx1"/>
                </a:solidFill>
              </a:rPr>
              <a:t>Zuhause haben wir kein Problem! Unser Tom kann sich sehr gut alleine beschäftigen. Er nutzt schon sein Tablet und recherchiert vieles im Internet.</a:t>
            </a:r>
            <a:endParaRPr lang="de-DE" dirty="0">
              <a:solidFill>
                <a:schemeClr val="tx1"/>
              </a:solidFill>
            </a:endParaRPr>
          </a:p>
          <a:p>
            <a:pPr>
              <a:defRPr/>
            </a:pPr>
            <a:endParaRPr lang="de-DE"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dirty="0"/>
          </a:p>
        </p:txBody>
      </p:sp>
      <p:sp>
        <p:nvSpPr>
          <p:cNvPr id="3" name="Textfeld 2">
            <a:extLst>
              <a:ext uri="{FF2B5EF4-FFF2-40B4-BE49-F238E27FC236}">
                <a16:creationId xmlns:a16="http://schemas.microsoft.com/office/drawing/2014/main" id="{F23F3CD7-7FDE-D905-8FCF-B81EE26D487E}"/>
              </a:ext>
            </a:extLst>
          </p:cNvPr>
          <p:cNvSpPr txBox="1"/>
          <p:nvPr/>
        </p:nvSpPr>
        <p:spPr>
          <a:xfrm>
            <a:off x="5518673" y="6465346"/>
            <a:ext cx="6594438" cy="677108"/>
          </a:xfrm>
          <a:prstGeom prst="rect">
            <a:avLst/>
          </a:prstGeom>
          <a:noFill/>
        </p:spPr>
        <p:txBody>
          <a:bodyPr wrap="square" rtlCol="0">
            <a:spAutoFit/>
          </a:bodyPr>
          <a:lstStyle/>
          <a:p>
            <a:r>
              <a:rPr lang="de-DE" sz="1000" dirty="0">
                <a:ea typeface="ＭＳ Ｐゴシック"/>
              </a:rPr>
              <a:t>entnommen aus: Manual zur Erstellung eines schulischen Konzepts: 3. Themenheft. Inklusion </a:t>
            </a:r>
            <a:r>
              <a:rPr lang="de-DE" sz="1000" dirty="0">
                <a:ea typeface="ＭＳ Ｐゴシック"/>
                <a:hlinkClick r:id="rId4"/>
              </a:rPr>
              <a:t>https://www.brd.nrw.de/document/20220407_4_41F_Schuluebergreifend_Inklusion_Themenheft3.pdf</a:t>
            </a:r>
            <a:r>
              <a:rPr lang="de-DE" sz="1000" dirty="0">
                <a:ea typeface="ＭＳ Ｐゴシック"/>
              </a:rPr>
              <a:t> S. 22-24 [4.9.2025]</a:t>
            </a:r>
            <a:endParaRPr lang="de-DE" sz="1000" dirty="0"/>
          </a:p>
          <a:p>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09016" y="328110"/>
            <a:ext cx="9265920" cy="1325563"/>
          </a:xfrm>
        </p:spPr>
        <p:txBody>
          <a:bodyPr>
            <a:normAutofit/>
          </a:bodyPr>
          <a:lstStyle/>
          <a:p>
            <a:pPr>
              <a:defRPr/>
            </a:pPr>
            <a:r>
              <a:rPr lang="de-DE" sz="3600" dirty="0"/>
              <a:t>Gliederung – Emotionale und soziale Entwicklung</a:t>
            </a:r>
            <a:endParaRPr sz="3600"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Textfeld 3"/>
          <p:cNvSpPr txBox="1"/>
          <p:nvPr/>
        </p:nvSpPr>
        <p:spPr bwMode="auto">
          <a:xfrm>
            <a:off x="1591944" y="1369828"/>
            <a:ext cx="8737838" cy="5747727"/>
          </a:xfrm>
          <a:prstGeom prst="rect">
            <a:avLst/>
          </a:prstGeom>
          <a:noFill/>
        </p:spPr>
        <p:txBody>
          <a:bodyPr wrap="square" rtlCol="0">
            <a:spAutoFit/>
          </a:bodyPr>
          <a:lstStyle/>
          <a:p>
            <a:pPr>
              <a:tabLst>
                <a:tab pos="360363" algn="l"/>
                <a:tab pos="625475" algn="l"/>
              </a:tabLst>
              <a:defRPr/>
            </a:pPr>
            <a:r>
              <a:rPr lang="de-DE" sz="1400" b="1" dirty="0"/>
              <a:t>1.    Fallbeispiel Grundschule</a:t>
            </a:r>
          </a:p>
          <a:p>
            <a:pPr>
              <a:tabLst>
                <a:tab pos="360363" algn="l"/>
                <a:tab pos="625475" algn="l"/>
              </a:tabLst>
              <a:defRPr/>
            </a:pPr>
            <a:r>
              <a:rPr lang="de-DE" sz="1400" dirty="0"/>
              <a:t>1.1		Patrick (2. Klasse)</a:t>
            </a:r>
          </a:p>
          <a:p>
            <a:pPr>
              <a:tabLst>
                <a:tab pos="360363" algn="l"/>
                <a:tab pos="625475" algn="l"/>
              </a:tabLst>
              <a:defRPr/>
            </a:pPr>
            <a:r>
              <a:rPr lang="de-DE" sz="1400" dirty="0"/>
              <a:t>1.2		Impulsfragen zu Patrick</a:t>
            </a:r>
          </a:p>
          <a:p>
            <a:pPr>
              <a:tabLst>
                <a:tab pos="360363" algn="l"/>
                <a:tab pos="625475" algn="l"/>
              </a:tabLst>
              <a:defRPr/>
            </a:pPr>
            <a:r>
              <a:rPr lang="de-DE" sz="1400" dirty="0"/>
              <a:t>1.3		Ideen für die Praxis (Patrick)		</a:t>
            </a:r>
          </a:p>
          <a:p>
            <a:pPr>
              <a:tabLst>
                <a:tab pos="360363" algn="l"/>
                <a:tab pos="625475" algn="l"/>
              </a:tabLst>
              <a:defRPr/>
            </a:pPr>
            <a:r>
              <a:rPr lang="de-DE" sz="1400" dirty="0"/>
              <a:t>1.4 		Allgemeine Impulsfragen</a:t>
            </a:r>
          </a:p>
          <a:p>
            <a:pPr>
              <a:tabLst>
                <a:tab pos="360363" algn="l"/>
                <a:tab pos="625475" algn="l"/>
              </a:tabLst>
              <a:defRPr/>
            </a:pPr>
            <a:r>
              <a:rPr lang="de-DE" sz="1400" dirty="0"/>
              <a:t>1.5		Allgemeine Impulsfragen – fachspezifische Antworten (</a:t>
            </a:r>
            <a:r>
              <a:rPr lang="de-DE" sz="1400" dirty="0" err="1"/>
              <a:t>esE</a:t>
            </a:r>
            <a:r>
              <a:rPr lang="de-DE" sz="1400" dirty="0"/>
              <a:t>)</a:t>
            </a:r>
          </a:p>
          <a:p>
            <a:pPr>
              <a:tabLst>
                <a:tab pos="360363" algn="l"/>
                <a:tab pos="625475" algn="l"/>
              </a:tabLst>
              <a:defRPr/>
            </a:pPr>
            <a:endParaRPr lang="de-DE" sz="1050" dirty="0"/>
          </a:p>
          <a:p>
            <a:pPr>
              <a:tabLst>
                <a:tab pos="360363" algn="l"/>
                <a:tab pos="625475" algn="l"/>
              </a:tabLst>
              <a:defRPr/>
            </a:pPr>
            <a:r>
              <a:rPr lang="de-DE" sz="1400" b="1" dirty="0"/>
              <a:t>2.    Fallbeispiel Realschule </a:t>
            </a:r>
          </a:p>
          <a:p>
            <a:pPr>
              <a:tabLst>
                <a:tab pos="360363" algn="l"/>
                <a:tab pos="625475" algn="l"/>
              </a:tabLst>
              <a:defRPr/>
            </a:pPr>
            <a:r>
              <a:rPr lang="de-DE" sz="1400" dirty="0"/>
              <a:t>2.1		Jolina (7. Klasse)</a:t>
            </a:r>
          </a:p>
          <a:p>
            <a:pPr>
              <a:tabLst>
                <a:tab pos="360363" algn="l"/>
                <a:tab pos="625475" algn="l"/>
              </a:tabLst>
              <a:defRPr/>
            </a:pPr>
            <a:r>
              <a:rPr lang="de-DE" sz="1400" dirty="0"/>
              <a:t>2.2		Impulsfragen zu Jolina</a:t>
            </a:r>
          </a:p>
          <a:p>
            <a:pPr>
              <a:tabLst>
                <a:tab pos="360363" algn="l"/>
                <a:tab pos="625475" algn="l"/>
              </a:tabLst>
              <a:defRPr/>
            </a:pPr>
            <a:r>
              <a:rPr lang="de-DE" sz="1400" dirty="0"/>
              <a:t>2.3      	Ideen für die Praxis (Lina)</a:t>
            </a:r>
          </a:p>
          <a:p>
            <a:pPr>
              <a:tabLst>
                <a:tab pos="360363" algn="l"/>
                <a:tab pos="625475" algn="l"/>
              </a:tabLst>
              <a:defRPr/>
            </a:pPr>
            <a:r>
              <a:rPr lang="de-DE" sz="1400" dirty="0"/>
              <a:t>2.4     	Allgemeine Impulsfragen</a:t>
            </a:r>
          </a:p>
          <a:p>
            <a:pPr>
              <a:tabLst>
                <a:tab pos="360363" algn="l"/>
                <a:tab pos="625475" algn="l"/>
              </a:tabLst>
              <a:defRPr/>
            </a:pPr>
            <a:r>
              <a:rPr lang="de-DE" sz="1400" dirty="0"/>
              <a:t>2.5		Allgemeine Impulsfragen – fachspezifische Antworten (</a:t>
            </a:r>
            <a:r>
              <a:rPr lang="de-DE" sz="1400" dirty="0" err="1"/>
              <a:t>esE</a:t>
            </a:r>
            <a:r>
              <a:rPr lang="de-DE" sz="1400" dirty="0"/>
              <a:t>)</a:t>
            </a:r>
          </a:p>
          <a:p>
            <a:pPr>
              <a:tabLst>
                <a:tab pos="360363" algn="l"/>
                <a:tab pos="625475" algn="l"/>
              </a:tabLst>
              <a:defRPr/>
            </a:pPr>
            <a:endParaRPr lang="de-DE" sz="1050" dirty="0"/>
          </a:p>
          <a:p>
            <a:pPr>
              <a:tabLst>
                <a:tab pos="360363" algn="l"/>
                <a:tab pos="625475" algn="l"/>
              </a:tabLst>
              <a:defRPr/>
            </a:pPr>
            <a:r>
              <a:rPr lang="de-DE" sz="1400" b="1" dirty="0"/>
              <a:t>3.    Fallbeispiel Tom – verschiedene Perspektiven auf einen Schüler</a:t>
            </a:r>
          </a:p>
          <a:p>
            <a:pPr>
              <a:tabLst>
                <a:tab pos="360363" algn="l"/>
                <a:tab pos="625475" algn="l"/>
              </a:tabLst>
              <a:defRPr/>
            </a:pPr>
            <a:r>
              <a:rPr lang="de-DE" sz="1400" dirty="0"/>
              <a:t>3.1.  		Tom (4. Klasse)</a:t>
            </a:r>
          </a:p>
          <a:p>
            <a:pPr>
              <a:tabLst>
                <a:tab pos="360363" algn="l"/>
                <a:tab pos="625475" algn="l"/>
              </a:tabLst>
              <a:defRPr/>
            </a:pPr>
            <a:r>
              <a:rPr lang="de-DE" sz="1400" dirty="0"/>
              <a:t>3.2    	Impulsfragen zu Tom</a:t>
            </a:r>
          </a:p>
          <a:p>
            <a:pPr>
              <a:tabLst>
                <a:tab pos="360363" algn="l"/>
                <a:tab pos="625475" algn="l"/>
              </a:tabLst>
              <a:defRPr/>
            </a:pPr>
            <a:r>
              <a:rPr lang="de-DE" sz="1400" dirty="0"/>
              <a:t>3.3		Sichtweisen auf Tom / Sichtweisen von Tom auf seine Umwelt</a:t>
            </a:r>
          </a:p>
          <a:p>
            <a:pPr>
              <a:tabLst>
                <a:tab pos="360363" algn="l"/>
                <a:tab pos="625475" algn="l"/>
              </a:tabLst>
              <a:defRPr/>
            </a:pPr>
            <a:r>
              <a:rPr lang="de-DE" sz="1400" dirty="0"/>
              <a:t>3.4      	Impulsfragen zu den Sichtweisen</a:t>
            </a:r>
          </a:p>
          <a:p>
            <a:pPr>
              <a:tabLst>
                <a:tab pos="360363" algn="l"/>
                <a:tab pos="625475" algn="l"/>
              </a:tabLst>
              <a:defRPr/>
            </a:pPr>
            <a:r>
              <a:rPr lang="de-DE" sz="1400" dirty="0"/>
              <a:t>3.5		Allgemeine Impulsfragen</a:t>
            </a:r>
          </a:p>
          <a:p>
            <a:pPr>
              <a:tabLst>
                <a:tab pos="360363" algn="l"/>
                <a:tab pos="625475" algn="l"/>
              </a:tabLst>
              <a:defRPr/>
            </a:pPr>
            <a:r>
              <a:rPr lang="de-DE" sz="1400" dirty="0"/>
              <a:t>3.6		Allgemeine Impulsfragen – fachspezifische Antworten (</a:t>
            </a:r>
            <a:r>
              <a:rPr lang="de-DE" sz="1400" dirty="0" err="1"/>
              <a:t>esE</a:t>
            </a:r>
            <a:r>
              <a:rPr lang="de-DE" sz="1400" dirty="0"/>
              <a:t>)</a:t>
            </a:r>
          </a:p>
          <a:p>
            <a:pPr>
              <a:tabLst>
                <a:tab pos="360363" algn="l"/>
                <a:tab pos="625475" algn="l"/>
              </a:tabLst>
              <a:defRPr/>
            </a:pPr>
            <a:endParaRPr lang="de-DE" sz="1050" dirty="0"/>
          </a:p>
          <a:p>
            <a:pPr marL="342900" indent="-342900">
              <a:buAutoNum type="arabicPeriod" startAt="4"/>
              <a:tabLst>
                <a:tab pos="360363" algn="l"/>
                <a:tab pos="625475" algn="l"/>
              </a:tabLst>
              <a:defRPr/>
            </a:pPr>
            <a:r>
              <a:rPr lang="de-DE" sz="1400" dirty="0"/>
              <a:t>Daten und Fakten zum Förderschwerpunkt emotionale und soziale Entwicklung</a:t>
            </a:r>
          </a:p>
          <a:p>
            <a:pPr marL="342900" indent="-342900">
              <a:buAutoNum type="arabicPeriod" startAt="4"/>
              <a:tabLst>
                <a:tab pos="360363" algn="l"/>
                <a:tab pos="625475" algn="l"/>
              </a:tabLst>
              <a:defRPr/>
            </a:pPr>
            <a:r>
              <a:rPr lang="de-DE" sz="1400" dirty="0"/>
              <a:t>Material und Vertiefung</a:t>
            </a:r>
          </a:p>
          <a:p>
            <a:pPr marL="342900" indent="-342900">
              <a:buAutoNum type="arabicPeriod" startAt="4"/>
              <a:tabLst>
                <a:tab pos="360363" algn="l"/>
                <a:tab pos="625475" algn="l"/>
              </a:tabLst>
              <a:defRPr/>
            </a:pPr>
            <a:r>
              <a:rPr lang="de-DE" sz="1400" dirty="0"/>
              <a:t>Literaturverzeichnis</a:t>
            </a:r>
          </a:p>
          <a:p>
            <a:pPr marL="342900" indent="-342900">
              <a:buAutoNum type="arabicPeriod" startAt="4"/>
              <a:tabLst>
                <a:tab pos="360363" algn="l"/>
                <a:tab pos="625475" algn="l"/>
              </a:tabLst>
              <a:defRPr/>
            </a:pPr>
            <a:r>
              <a:rPr lang="de-DE" sz="1400" dirty="0"/>
              <a:t>Herausgeberschaft und Lizenzhinweis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normAutofit/>
          </a:bodyPr>
          <a:lstStyle/>
          <a:p>
            <a:pPr>
              <a:defRPr/>
            </a:pPr>
            <a:r>
              <a:rPr lang="de-DE" sz="4000" dirty="0"/>
              <a:t>Welche Sichtweisen von Tom auf seine Umwelt können Sie sich vorstellen?</a:t>
            </a:r>
            <a:endParaRPr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3" name="Textfeld 2">
            <a:extLst>
              <a:ext uri="{FF2B5EF4-FFF2-40B4-BE49-F238E27FC236}">
                <a16:creationId xmlns:a16="http://schemas.microsoft.com/office/drawing/2014/main" id="{1182A001-EAFE-36F0-CA39-D3695D547683}"/>
              </a:ext>
            </a:extLst>
          </p:cNvPr>
          <p:cNvSpPr txBox="1"/>
          <p:nvPr/>
        </p:nvSpPr>
        <p:spPr bwMode="auto">
          <a:xfrm>
            <a:off x="5518673" y="6465346"/>
            <a:ext cx="6594438" cy="400110"/>
          </a:xfrm>
          <a:prstGeom prst="rect">
            <a:avLst/>
          </a:prstGeom>
          <a:noFill/>
        </p:spPr>
        <p:txBody>
          <a:bodyPr wrap="square" rtlCol="0">
            <a:spAutoFit/>
          </a:bodyPr>
          <a:lstStyle/>
          <a:p>
            <a:r>
              <a:rPr lang="de-DE" sz="1000" dirty="0">
                <a:ea typeface="ＭＳ Ｐゴシック"/>
              </a:rPr>
              <a:t>Mit leichten Veränderungen entnommen aus: Manual zur Erstellung eines schulischen Konzepts: 3.Themenheft. Inklusion </a:t>
            </a:r>
            <a:r>
              <a:rPr lang="de-DE" sz="1000" dirty="0">
                <a:ea typeface="ＭＳ Ｐゴシック"/>
                <a:hlinkClick r:id="rId4"/>
              </a:rPr>
              <a:t>https://www.brd.nrw.de/document/20220407_4_41F_Schuluebergreifend_Inklusion_Themenheft3.pdf</a:t>
            </a:r>
            <a:r>
              <a:rPr lang="de-DE" sz="1000" dirty="0">
                <a:ea typeface="ＭＳ Ｐゴシック"/>
              </a:rPr>
              <a:t> S. 22-24 [4.9.2025]</a:t>
            </a:r>
            <a:endParaRPr lang="de-DE" sz="1000" dirty="0"/>
          </a:p>
        </p:txBody>
      </p:sp>
      <p:sp>
        <p:nvSpPr>
          <p:cNvPr id="6" name="Textfeld 5">
            <a:extLst>
              <a:ext uri="{FF2B5EF4-FFF2-40B4-BE49-F238E27FC236}">
                <a16:creationId xmlns:a16="http://schemas.microsoft.com/office/drawing/2014/main" id="{65151B7B-781A-DB15-01A0-FD499020CF62}"/>
              </a:ext>
            </a:extLst>
          </p:cNvPr>
          <p:cNvSpPr txBox="1"/>
          <p:nvPr/>
        </p:nvSpPr>
        <p:spPr>
          <a:xfrm>
            <a:off x="1274093" y="1826197"/>
            <a:ext cx="10731035" cy="5104603"/>
          </a:xfrm>
          <a:prstGeom prst="rect">
            <a:avLst/>
          </a:prstGeom>
          <a:noFill/>
        </p:spPr>
        <p:txBody>
          <a:bodyPr wrap="square">
            <a:spAutoFit/>
          </a:bodyPr>
          <a:lstStyle/>
          <a:p>
            <a:pPr lvl="0">
              <a:lnSpc>
                <a:spcPct val="50000"/>
              </a:lnSpc>
              <a:defRPr/>
            </a:pPr>
            <a:r>
              <a:rPr lang="de-DE" sz="1800" b="1" i="0" dirty="0">
                <a:solidFill>
                  <a:schemeClr val="tx1"/>
                </a:solidFill>
              </a:rPr>
              <a:t>Auf die Klassenlehrkraft:</a:t>
            </a:r>
          </a:p>
          <a:p>
            <a:pPr lvl="0">
              <a:lnSpc>
                <a:spcPct val="50000"/>
              </a:lnSpc>
              <a:defRPr/>
            </a:pPr>
            <a:endParaRPr lang="de-DE" b="1" dirty="0"/>
          </a:p>
          <a:p>
            <a:pPr>
              <a:defRPr/>
            </a:pPr>
            <a:r>
              <a:rPr lang="de-DE" dirty="0"/>
              <a:t>Neulich hat mich meine Klassenlehrerin sogar festgehalten. Da habe ich sie getreten. Wenn die mich nochmal anfasst, trete ich fester. Immer habe ich Schuld. Nie darf ich das machen, was ich will. Der Unterricht ist langweilig. Dauernd redet die nur.</a:t>
            </a:r>
          </a:p>
          <a:p>
            <a:pPr>
              <a:defRPr/>
            </a:pPr>
            <a:endParaRPr lang="de-DE" dirty="0"/>
          </a:p>
          <a:p>
            <a:pPr>
              <a:defRPr/>
            </a:pPr>
            <a:r>
              <a:rPr lang="de-DE" dirty="0"/>
              <a:t>Ich freue mich meistens auf den Unterricht von Frau A. Die ist immer nett, auch wenn ich mal unruhig bin. Ich weiß ja, dass ich nicht so lange sitzen bleiben kann, aber sie schimpft nicht gleich, sondern bleibt freundlich. Ich möchte gerne lernen, besser zu lernen. Vielleicht kann sie mir dabei helfen?</a:t>
            </a:r>
          </a:p>
          <a:p>
            <a:pPr>
              <a:defRPr/>
            </a:pPr>
            <a:endParaRPr lang="de-DE" dirty="0"/>
          </a:p>
          <a:p>
            <a:pPr lvl="0">
              <a:lnSpc>
                <a:spcPct val="50000"/>
              </a:lnSpc>
              <a:defRPr/>
            </a:pPr>
            <a:r>
              <a:rPr lang="de-DE" sz="1800" b="1" i="0" dirty="0">
                <a:solidFill>
                  <a:schemeClr val="tx1"/>
                </a:solidFill>
              </a:rPr>
              <a:t>Auf die Erzieher*innen in der Nachmittagsbetreuung</a:t>
            </a:r>
          </a:p>
          <a:p>
            <a:pPr lvl="0">
              <a:lnSpc>
                <a:spcPct val="50000"/>
              </a:lnSpc>
              <a:defRPr/>
            </a:pPr>
            <a:r>
              <a:rPr lang="de-DE" sz="1800" b="1" dirty="0"/>
              <a:t>….</a:t>
            </a:r>
          </a:p>
          <a:p>
            <a:pPr lvl="0">
              <a:lnSpc>
                <a:spcPct val="50000"/>
              </a:lnSpc>
              <a:defRPr/>
            </a:pPr>
            <a:endParaRPr lang="de-DE" sz="1800" b="1" dirty="0"/>
          </a:p>
          <a:p>
            <a:pPr lvl="0">
              <a:lnSpc>
                <a:spcPct val="50000"/>
              </a:lnSpc>
              <a:defRPr/>
            </a:pPr>
            <a:r>
              <a:rPr lang="de-DE" sz="1800" b="1" i="0" dirty="0">
                <a:solidFill>
                  <a:schemeClr val="tx1"/>
                </a:solidFill>
              </a:rPr>
              <a:t>Auf die Sportlehrkraft:</a:t>
            </a:r>
          </a:p>
          <a:p>
            <a:pPr lvl="0">
              <a:lnSpc>
                <a:spcPct val="50000"/>
              </a:lnSpc>
              <a:defRPr/>
            </a:pPr>
            <a:r>
              <a:rPr lang="de-DE" sz="1800" b="1" dirty="0"/>
              <a:t>…</a:t>
            </a:r>
          </a:p>
          <a:p>
            <a:pPr lvl="0">
              <a:lnSpc>
                <a:spcPct val="50000"/>
              </a:lnSpc>
              <a:defRPr/>
            </a:pPr>
            <a:endParaRPr lang="de-DE" sz="1800" b="1" dirty="0"/>
          </a:p>
          <a:p>
            <a:pPr lvl="0">
              <a:lnSpc>
                <a:spcPct val="50000"/>
              </a:lnSpc>
              <a:defRPr/>
            </a:pPr>
            <a:r>
              <a:rPr lang="de-DE" sz="1800" b="1" i="0" dirty="0">
                <a:solidFill>
                  <a:schemeClr val="tx1"/>
                </a:solidFill>
              </a:rPr>
              <a:t>Auf die Nachbarn:</a:t>
            </a:r>
          </a:p>
          <a:p>
            <a:pPr lvl="0">
              <a:lnSpc>
                <a:spcPct val="50000"/>
              </a:lnSpc>
              <a:defRPr/>
            </a:pPr>
            <a:r>
              <a:rPr lang="de-DE" sz="1800" b="1" dirty="0"/>
              <a:t>…</a:t>
            </a:r>
          </a:p>
          <a:p>
            <a:pPr lvl="0">
              <a:lnSpc>
                <a:spcPct val="50000"/>
              </a:lnSpc>
              <a:defRPr/>
            </a:pPr>
            <a:endParaRPr lang="de-DE" sz="1800" b="1" dirty="0"/>
          </a:p>
          <a:p>
            <a:pPr lvl="0">
              <a:lnSpc>
                <a:spcPct val="50000"/>
              </a:lnSpc>
              <a:defRPr/>
            </a:pPr>
            <a:r>
              <a:rPr lang="de-DE" sz="1800" b="1" i="0" dirty="0">
                <a:solidFill>
                  <a:schemeClr val="tx1"/>
                </a:solidFill>
              </a:rPr>
              <a:t>Auf seine Mitschüler*innen:</a:t>
            </a:r>
          </a:p>
          <a:p>
            <a:pPr lvl="0">
              <a:lnSpc>
                <a:spcPct val="50000"/>
              </a:lnSpc>
              <a:defRPr/>
            </a:pPr>
            <a:r>
              <a:rPr lang="de-DE" sz="1800" b="1" dirty="0"/>
              <a:t>…</a:t>
            </a:r>
          </a:p>
          <a:p>
            <a:pPr lvl="0">
              <a:lnSpc>
                <a:spcPct val="50000"/>
              </a:lnSpc>
              <a:defRPr/>
            </a:pPr>
            <a:endParaRPr lang="de-DE" sz="1800" b="1" dirty="0"/>
          </a:p>
          <a:p>
            <a:pPr lvl="0">
              <a:lnSpc>
                <a:spcPct val="50000"/>
              </a:lnSpc>
              <a:defRPr/>
            </a:pPr>
            <a:r>
              <a:rPr lang="de-DE" sz="1800" b="1" i="0" dirty="0">
                <a:solidFill>
                  <a:schemeClr val="tx1"/>
                </a:solidFill>
              </a:rPr>
              <a:t>Auf den/die Schulsozialarbeiter *in:</a:t>
            </a:r>
          </a:p>
          <a:p>
            <a:pPr lvl="0">
              <a:lnSpc>
                <a:spcPct val="50000"/>
              </a:lnSpc>
              <a:defRPr/>
            </a:pPr>
            <a:r>
              <a:rPr lang="de-DE" sz="1800" b="1" i="0" dirty="0">
                <a:solidFill>
                  <a:schemeClr val="tx1"/>
                </a:solidFill>
              </a:rPr>
              <a:t>…</a:t>
            </a:r>
          </a:p>
          <a:p>
            <a:pPr lvl="0">
              <a:lnSpc>
                <a:spcPct val="50000"/>
              </a:lnSpc>
              <a:defRPr/>
            </a:pPr>
            <a:endParaRPr lang="de-DE" sz="1800" b="1" dirty="0">
              <a:solidFill>
                <a:schemeClr val="tx1"/>
              </a:solidFill>
            </a:endParaRPr>
          </a:p>
          <a:p>
            <a:pPr lvl="0">
              <a:lnSpc>
                <a:spcPct val="50000"/>
              </a:lnSpc>
              <a:defRPr/>
            </a:pPr>
            <a:r>
              <a:rPr lang="de-DE" sz="1800" b="1" i="0" dirty="0">
                <a:solidFill>
                  <a:schemeClr val="tx1"/>
                </a:solidFill>
              </a:rPr>
              <a:t>Auf seine Eltern:</a:t>
            </a:r>
          </a:p>
          <a:p>
            <a:pPr lvl="0">
              <a:lnSpc>
                <a:spcPct val="50000"/>
              </a:lnSpc>
              <a:defRPr/>
            </a:pPr>
            <a:r>
              <a:rPr lang="de-DE" sz="1800" b="1" i="0" dirty="0">
                <a:solidFill>
                  <a:schemeClr val="tx1"/>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A67E8C-CB5E-A03A-5F0B-C4B8F793D9A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AC97C15-00E2-1FC3-5572-A1A95CAB713E}"/>
              </a:ext>
            </a:extLst>
          </p:cNvPr>
          <p:cNvSpPr>
            <a:spLocks noGrp="1"/>
          </p:cNvSpPr>
          <p:nvPr>
            <p:ph type="title"/>
          </p:nvPr>
        </p:nvSpPr>
        <p:spPr bwMode="auto">
          <a:xfrm>
            <a:off x="838200" y="365125"/>
            <a:ext cx="8979568" cy="1325563"/>
          </a:xfrm>
        </p:spPr>
        <p:txBody>
          <a:bodyPr>
            <a:normAutofit/>
          </a:bodyPr>
          <a:lstStyle/>
          <a:p>
            <a:pPr>
              <a:defRPr/>
            </a:pPr>
            <a:r>
              <a:rPr lang="de-DE" sz="4000"/>
              <a:t>Die Sichtweise von Tom auf seine Umwelt</a:t>
            </a:r>
            <a:endParaRPr/>
          </a:p>
        </p:txBody>
      </p:sp>
      <p:pic>
        <p:nvPicPr>
          <p:cNvPr id="5" name="Inhaltsplatzhalter 4">
            <a:extLst>
              <a:ext uri="{FF2B5EF4-FFF2-40B4-BE49-F238E27FC236}">
                <a16:creationId xmlns:a16="http://schemas.microsoft.com/office/drawing/2014/main" id="{9D49EF4C-C875-4E9A-9D19-D55E09F0FD98}"/>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DE0D6E63-5991-C3C1-288E-41602EAE0774}"/>
              </a:ext>
            </a:extLst>
          </p:cNvPr>
          <p:cNvSpPr txBox="1"/>
          <p:nvPr/>
        </p:nvSpPr>
        <p:spPr bwMode="auto">
          <a:xfrm>
            <a:off x="838200" y="1454484"/>
            <a:ext cx="10699750" cy="6986528"/>
          </a:xfrm>
          <a:prstGeom prst="rect">
            <a:avLst/>
          </a:prstGeom>
          <a:noFill/>
        </p:spPr>
        <p:txBody>
          <a:bodyPr wrap="square" rtlCol="0">
            <a:spAutoFit/>
          </a:bodyPr>
          <a:lstStyle/>
          <a:p>
            <a:pPr lvl="0">
              <a:spcAft>
                <a:spcPts val="1200"/>
              </a:spcAft>
              <a:defRPr/>
            </a:pPr>
            <a:r>
              <a:rPr lang="de-DE" sz="1800" b="0" i="0" dirty="0">
                <a:solidFill>
                  <a:schemeClr val="tx1"/>
                </a:solidFill>
              </a:rPr>
              <a:t>Neulich hat mich meine </a:t>
            </a:r>
            <a:r>
              <a:rPr lang="de-DE" sz="1800" b="1" i="0" dirty="0">
                <a:solidFill>
                  <a:schemeClr val="tx1"/>
                </a:solidFill>
              </a:rPr>
              <a:t>Klassenlehrerin </a:t>
            </a:r>
            <a:r>
              <a:rPr lang="de-DE" sz="1800" b="0" i="0" dirty="0">
                <a:solidFill>
                  <a:schemeClr val="tx1"/>
                </a:solidFill>
              </a:rPr>
              <a:t>sogar festgehalten. Da habe ich sie getreten. Wenn die mich nochmal anfasst, trete ich fester. Immer habe ich Schuld. Nie darf ich das machen, was ich will. Der Unterricht ist langweilig. Dauernd redet die nur.</a:t>
            </a:r>
            <a:endParaRPr dirty="0"/>
          </a:p>
          <a:p>
            <a:pPr lvl="0">
              <a:spcAft>
                <a:spcPts val="1200"/>
              </a:spcAft>
              <a:defRPr/>
            </a:pPr>
            <a:r>
              <a:rPr lang="de-DE" sz="1800" b="0" i="0" dirty="0">
                <a:solidFill>
                  <a:schemeClr val="tx1"/>
                </a:solidFill>
              </a:rPr>
              <a:t>Immer meckern die </a:t>
            </a:r>
            <a:r>
              <a:rPr lang="de-DE" sz="1800" b="1" i="0" dirty="0">
                <a:solidFill>
                  <a:schemeClr val="tx1"/>
                </a:solidFill>
              </a:rPr>
              <a:t>Erzieher</a:t>
            </a:r>
            <a:r>
              <a:rPr lang="de-DE" sz="1800" b="0" i="0" dirty="0">
                <a:solidFill>
                  <a:schemeClr val="tx1"/>
                </a:solidFill>
              </a:rPr>
              <a:t> in der OGS. Wir machen doch nur Spaßkämpfe. Ich habe keine Lust dort Hausaufgaben zu machen. Dort ist es viel zu laut. Ich bin dort nicht mit meinen Freunden zusammen. Immer lassen die mich abholen. Sonst fällt denen aber nichts ein.</a:t>
            </a:r>
            <a:endParaRPr dirty="0"/>
          </a:p>
          <a:p>
            <a:pPr lvl="0">
              <a:spcAft>
                <a:spcPts val="1200"/>
              </a:spcAft>
              <a:defRPr/>
            </a:pPr>
            <a:r>
              <a:rPr lang="de-DE" sz="1800" b="0" i="0" dirty="0">
                <a:solidFill>
                  <a:schemeClr val="tx1"/>
                </a:solidFill>
              </a:rPr>
              <a:t>Der </a:t>
            </a:r>
            <a:r>
              <a:rPr lang="de-DE" sz="1800" b="1" i="0" dirty="0">
                <a:solidFill>
                  <a:schemeClr val="tx1"/>
                </a:solidFill>
              </a:rPr>
              <a:t>Sportlehrer</a:t>
            </a:r>
            <a:r>
              <a:rPr lang="de-DE" sz="1800" b="0" i="0" dirty="0">
                <a:solidFill>
                  <a:schemeClr val="tx1"/>
                </a:solidFill>
              </a:rPr>
              <a:t> versteht mich. Der ist voll cool! Da kann ich laufen, springen… und der lobt mich mal! Ich darf mich sogar in einer Einzelkabine umziehen!</a:t>
            </a:r>
            <a:endParaRPr dirty="0"/>
          </a:p>
          <a:p>
            <a:pPr lvl="0">
              <a:spcAft>
                <a:spcPts val="1200"/>
              </a:spcAft>
              <a:defRPr/>
            </a:pPr>
            <a:r>
              <a:rPr lang="de-DE" sz="1800" b="0" i="0" dirty="0">
                <a:solidFill>
                  <a:schemeClr val="tx1"/>
                </a:solidFill>
              </a:rPr>
              <a:t>Unser </a:t>
            </a:r>
            <a:r>
              <a:rPr lang="de-DE" sz="1800" b="1" i="0" dirty="0">
                <a:solidFill>
                  <a:schemeClr val="tx1"/>
                </a:solidFill>
              </a:rPr>
              <a:t>Nachbar</a:t>
            </a:r>
            <a:r>
              <a:rPr lang="de-DE" sz="1800" b="0" i="0" dirty="0">
                <a:solidFill>
                  <a:schemeClr val="tx1"/>
                </a:solidFill>
              </a:rPr>
              <a:t> von nebenan ist immer freundlich zu mir. Dem helfe ich gerne, da er schon sehr alt ist.</a:t>
            </a:r>
            <a:endParaRPr lang="de-DE" sz="1800" dirty="0">
              <a:solidFill>
                <a:schemeClr val="tx1"/>
              </a:solidFill>
            </a:endParaRPr>
          </a:p>
          <a:p>
            <a:pPr lvl="0">
              <a:spcAft>
                <a:spcPts val="1200"/>
              </a:spcAft>
              <a:defRPr/>
            </a:pPr>
            <a:r>
              <a:rPr lang="de-DE" sz="1800" b="0" i="0" dirty="0">
                <a:solidFill>
                  <a:schemeClr val="tx1"/>
                </a:solidFill>
              </a:rPr>
              <a:t>Meine </a:t>
            </a:r>
            <a:r>
              <a:rPr lang="de-DE" sz="1800" b="1" i="0" dirty="0">
                <a:solidFill>
                  <a:schemeClr val="tx1"/>
                </a:solidFill>
              </a:rPr>
              <a:t>Mitschüler</a:t>
            </a:r>
            <a:r>
              <a:rPr lang="de-DE" sz="1800" b="0" i="0" dirty="0">
                <a:solidFill>
                  <a:schemeClr val="tx1"/>
                </a:solidFill>
              </a:rPr>
              <a:t> sind alle Streber. Nur mit meinem besten Kumpel verstehe ich mich gut. Wir sind keine Schleimer! Die lassen mich nie mitspielen. Die meinen, sie wären was Besseres. Die ärgern mich immer.</a:t>
            </a:r>
            <a:endParaRPr lang="de-DE" sz="1800" dirty="0">
              <a:solidFill>
                <a:schemeClr val="tx1"/>
              </a:solidFill>
            </a:endParaRPr>
          </a:p>
          <a:p>
            <a:pPr lvl="0">
              <a:spcAft>
                <a:spcPts val="1200"/>
              </a:spcAft>
              <a:defRPr/>
            </a:pPr>
            <a:r>
              <a:rPr lang="de-DE" sz="1800" b="0" i="0" dirty="0">
                <a:solidFill>
                  <a:schemeClr val="tx1"/>
                </a:solidFill>
              </a:rPr>
              <a:t>Der </a:t>
            </a:r>
            <a:r>
              <a:rPr lang="de-DE" sz="1800" b="1" i="0" dirty="0">
                <a:solidFill>
                  <a:schemeClr val="tx1"/>
                </a:solidFill>
              </a:rPr>
              <a:t>Schulsozialarbeiter </a:t>
            </a:r>
            <a:r>
              <a:rPr lang="de-DE" sz="1800" b="0" i="0" dirty="0">
                <a:solidFill>
                  <a:schemeClr val="tx1"/>
                </a:solidFill>
              </a:rPr>
              <a:t>will immer mit mir sprechen. Ist ja ganz nett - aber manchmal will ich gar nichts sagen. Ich weiß ja selbst nicht, warum ich immer so wütend werde. </a:t>
            </a:r>
            <a:endParaRPr lang="de-DE" sz="1800" dirty="0">
              <a:solidFill>
                <a:schemeClr val="tx1"/>
              </a:solidFill>
            </a:endParaRPr>
          </a:p>
          <a:p>
            <a:pPr lvl="0">
              <a:spcAft>
                <a:spcPts val="1200"/>
              </a:spcAft>
              <a:defRPr/>
            </a:pPr>
            <a:r>
              <a:rPr lang="de-DE" sz="1800" b="0" i="0" dirty="0">
                <a:solidFill>
                  <a:schemeClr val="tx1"/>
                </a:solidFill>
              </a:rPr>
              <a:t>Bei meinen </a:t>
            </a:r>
            <a:r>
              <a:rPr lang="de-DE" sz="1800" b="1" i="0" dirty="0">
                <a:solidFill>
                  <a:schemeClr val="tx1"/>
                </a:solidFill>
              </a:rPr>
              <a:t>Eltern</a:t>
            </a:r>
            <a:r>
              <a:rPr lang="de-DE" sz="1800" b="0" i="0" dirty="0">
                <a:solidFill>
                  <a:schemeClr val="tx1"/>
                </a:solidFill>
              </a:rPr>
              <a:t> darf ich machen, was ich will. Denen bin ich eh egal. Wenn, dann höre ich nur auf meinen Vater. </a:t>
            </a:r>
            <a:endParaRPr lang="de-DE" sz="1800" dirty="0">
              <a:solidFill>
                <a:schemeClr val="tx1"/>
              </a:solidFill>
            </a:endParaRPr>
          </a:p>
          <a:p>
            <a:pPr>
              <a:defRPr/>
            </a:pPr>
            <a:endParaRPr lang="de-DE"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sz="1800" b="0" dirty="0">
              <a:solidFill>
                <a:schemeClr val="tx1"/>
              </a:solidFill>
            </a:endParaRPr>
          </a:p>
          <a:p>
            <a:pPr>
              <a:defRPr/>
            </a:pPr>
            <a:endParaRPr lang="de-DE" dirty="0"/>
          </a:p>
        </p:txBody>
      </p:sp>
      <p:sp>
        <p:nvSpPr>
          <p:cNvPr id="3" name="Textfeld 2">
            <a:extLst>
              <a:ext uri="{FF2B5EF4-FFF2-40B4-BE49-F238E27FC236}">
                <a16:creationId xmlns:a16="http://schemas.microsoft.com/office/drawing/2014/main" id="{C9A956F6-959D-230F-71D5-E88B4E8698F9}"/>
              </a:ext>
            </a:extLst>
          </p:cNvPr>
          <p:cNvSpPr txBox="1"/>
          <p:nvPr/>
        </p:nvSpPr>
        <p:spPr bwMode="auto">
          <a:xfrm>
            <a:off x="5518673" y="6465346"/>
            <a:ext cx="6594438" cy="400110"/>
          </a:xfrm>
          <a:prstGeom prst="rect">
            <a:avLst/>
          </a:prstGeom>
          <a:noFill/>
        </p:spPr>
        <p:txBody>
          <a:bodyPr wrap="square" rtlCol="0">
            <a:spAutoFit/>
          </a:bodyPr>
          <a:lstStyle/>
          <a:p>
            <a:r>
              <a:rPr lang="de-DE" sz="1000" dirty="0">
                <a:ea typeface="ＭＳ Ｐゴシック"/>
              </a:rPr>
              <a:t>entnommen aus: Manual zur Erstellung eines schulischen Konzepts: 3.Themenheft. Inklusion </a:t>
            </a:r>
            <a:r>
              <a:rPr lang="de-DE" sz="1000" dirty="0">
                <a:ea typeface="ＭＳ Ｐゴシック"/>
                <a:hlinkClick r:id="rId4"/>
              </a:rPr>
              <a:t>https://www.brd.nrw.de/document/20220407_4_41F_Schuluebergreifend_Inklusion_Themenheft3.pdf</a:t>
            </a:r>
            <a:r>
              <a:rPr lang="de-DE" sz="1000" dirty="0">
                <a:ea typeface="ＭＳ Ｐゴシック"/>
              </a:rPr>
              <a:t> S. 22-24 [4.9.2025]</a:t>
            </a:r>
            <a:endParaRPr lang="de-DE" sz="1000" dirty="0"/>
          </a:p>
        </p:txBody>
      </p:sp>
    </p:spTree>
    <p:extLst>
      <p:ext uri="{BB962C8B-B14F-4D97-AF65-F5344CB8AC3E}">
        <p14:creationId xmlns:p14="http://schemas.microsoft.com/office/powerpoint/2010/main" val="309526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lstStyle/>
          <a:p>
            <a:pPr>
              <a:defRPr/>
            </a:pPr>
            <a:r>
              <a:rPr lang="de-DE" dirty="0"/>
              <a:t>Impulsfragen zu den Sichtweisen</a:t>
            </a:r>
            <a:br>
              <a:rPr lang="de-DE" dirty="0"/>
            </a:br>
            <a:r>
              <a:rPr lang="de-DE" dirty="0"/>
              <a:t>auf und von Tom</a:t>
            </a:r>
            <a:endParaRPr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Textfeld 3"/>
          <p:cNvSpPr txBox="1"/>
          <p:nvPr/>
        </p:nvSpPr>
        <p:spPr bwMode="auto">
          <a:xfrm>
            <a:off x="1303020" y="2032000"/>
            <a:ext cx="10234930" cy="2585323"/>
          </a:xfrm>
          <a:prstGeom prst="rect">
            <a:avLst/>
          </a:prstGeom>
          <a:noFill/>
        </p:spPr>
        <p:txBody>
          <a:bodyPr wrap="square" rtlCol="0">
            <a:spAutoFit/>
          </a:bodyPr>
          <a:lstStyle/>
          <a:p>
            <a:pPr marL="285750" indent="-285750">
              <a:spcAft>
                <a:spcPts val="0"/>
              </a:spcAft>
              <a:buFont typeface="Arial"/>
              <a:buChar char="•"/>
              <a:defRPr/>
            </a:pPr>
            <a:r>
              <a:rPr lang="de-DE" dirty="0">
                <a:solidFill>
                  <a:schemeClr val="tx1"/>
                </a:solidFill>
              </a:rPr>
              <a:t>Vergleichen Sie die unterschiedlichen Sichtweisen auf Tom. Was war überraschend für Sie?</a:t>
            </a:r>
          </a:p>
          <a:p>
            <a:pPr marL="285750" indent="-285750">
              <a:spcAft>
                <a:spcPts val="0"/>
              </a:spcAft>
              <a:buFont typeface="Arial"/>
              <a:buChar char="•"/>
              <a:defRPr/>
            </a:pPr>
            <a:endParaRPr lang="de-DE" dirty="0"/>
          </a:p>
          <a:p>
            <a:pPr marL="285750" indent="-285750">
              <a:buFont typeface="Arial"/>
              <a:buChar char="•"/>
              <a:defRPr/>
            </a:pPr>
            <a:r>
              <a:rPr lang="de-DE" dirty="0"/>
              <a:t>Wie kann die Klassenlehrerin an diese Informationen kommen und sie nutzen? </a:t>
            </a:r>
          </a:p>
          <a:p>
            <a:pPr>
              <a:defRPr/>
            </a:pPr>
            <a:endParaRPr lang="de-DE" dirty="0"/>
          </a:p>
          <a:p>
            <a:pPr marL="285750" indent="-285750">
              <a:buFont typeface="Arial"/>
              <a:buChar char="•"/>
              <a:defRPr/>
            </a:pPr>
            <a:r>
              <a:rPr lang="de-DE" dirty="0"/>
              <a:t>Könnten diese Personen unterstützend einbezogen werden?</a:t>
            </a:r>
          </a:p>
          <a:p>
            <a:pPr marL="285750" indent="-285750">
              <a:buFont typeface="Arial"/>
              <a:buChar char="•"/>
              <a:defRPr/>
            </a:pPr>
            <a:endParaRPr lang="de-DE" dirty="0"/>
          </a:p>
          <a:p>
            <a:pPr marL="285750" indent="-285750">
              <a:buFont typeface="Arial"/>
              <a:buChar char="•"/>
              <a:defRPr/>
            </a:pPr>
            <a:r>
              <a:rPr lang="de-DE" dirty="0"/>
              <a:t>Welche Hinweise erhält die Klassenlehrerin, die sie im Klassenzimmer umsetzen könnte?</a:t>
            </a:r>
          </a:p>
          <a:p>
            <a:pPr marL="285750" indent="-285750">
              <a:buFont typeface="Arial"/>
              <a:buChar char="•"/>
              <a:defRPr/>
            </a:pPr>
            <a:endParaRPr lang="de-DE" dirty="0"/>
          </a:p>
          <a:p>
            <a:pPr marL="285750" lvl="0" indent="-285750">
              <a:buFont typeface="Arial"/>
              <a:buChar char="•"/>
              <a:defRPr/>
            </a:pP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450D1E-7C87-45F8-A86C-BE80BE9CF70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19996B9B-F5CB-3874-CA3D-CD1E4AC6C34E}"/>
              </a:ext>
            </a:extLst>
          </p:cNvPr>
          <p:cNvSpPr>
            <a:spLocks noGrp="1"/>
          </p:cNvSpPr>
          <p:nvPr>
            <p:ph type="title"/>
          </p:nvPr>
        </p:nvSpPr>
        <p:spPr bwMode="auto">
          <a:xfrm>
            <a:off x="838200" y="365125"/>
            <a:ext cx="8979568" cy="1325563"/>
          </a:xfrm>
        </p:spPr>
        <p:txBody>
          <a:bodyPr>
            <a:normAutofit/>
          </a:bodyPr>
          <a:lstStyle/>
          <a:p>
            <a:pPr>
              <a:defRPr/>
            </a:pPr>
            <a:r>
              <a:rPr lang="de-DE" dirty="0"/>
              <a:t>Antworten zu den Impulsfragen </a:t>
            </a:r>
            <a:br>
              <a:rPr lang="de-DE" dirty="0"/>
            </a:br>
            <a:r>
              <a:rPr lang="de-DE" dirty="0"/>
              <a:t>Sichtweisen auf und von Tom</a:t>
            </a:r>
            <a:endParaRPr dirty="0"/>
          </a:p>
        </p:txBody>
      </p:sp>
      <p:pic>
        <p:nvPicPr>
          <p:cNvPr id="5" name="Inhaltsplatzhalter 4">
            <a:extLst>
              <a:ext uri="{FF2B5EF4-FFF2-40B4-BE49-F238E27FC236}">
                <a16:creationId xmlns:a16="http://schemas.microsoft.com/office/drawing/2014/main" id="{12E4A778-A098-D2FF-85DF-E35F01C8DF48}"/>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DAAFA947-F520-C23C-8EF5-9809AAFD18C1}"/>
              </a:ext>
            </a:extLst>
          </p:cNvPr>
          <p:cNvSpPr txBox="1"/>
          <p:nvPr/>
        </p:nvSpPr>
        <p:spPr bwMode="auto">
          <a:xfrm>
            <a:off x="838200" y="2032000"/>
            <a:ext cx="10699750" cy="3416320"/>
          </a:xfrm>
          <a:prstGeom prst="rect">
            <a:avLst/>
          </a:prstGeom>
          <a:noFill/>
        </p:spPr>
        <p:txBody>
          <a:bodyPr wrap="square" rtlCol="0">
            <a:spAutoFit/>
          </a:bodyPr>
          <a:lstStyle/>
          <a:p>
            <a:pPr marL="285750" indent="-285750">
              <a:buFont typeface="Arial"/>
              <a:buChar char="•"/>
              <a:defRPr/>
            </a:pPr>
            <a:r>
              <a:rPr lang="de-DE" dirty="0"/>
              <a:t>Die Klassenlehrkraft bietet Elterngespräche an, um gemeinsam über eine bestmögliche Förderung von Tom zu sprechen und gegenseitige Impulse geben und annehmen zu können.</a:t>
            </a:r>
          </a:p>
          <a:p>
            <a:pPr>
              <a:defRPr/>
            </a:pPr>
            <a:endParaRPr lang="de-DE" dirty="0"/>
          </a:p>
          <a:p>
            <a:pPr marL="285750" indent="-285750">
              <a:buFont typeface="Arial"/>
              <a:buChar char="•"/>
              <a:defRPr/>
            </a:pPr>
            <a:r>
              <a:rPr lang="de-DE" dirty="0"/>
              <a:t>Die Klassenlehrkraft berät die Eltern hinsichtlich dem Einbezug weiterer Fachkräfte: Eventuell ist eine diagnostische Abklärung der Konzentrationsprobleme oder einer schulischen Überforderung sinnvoll.</a:t>
            </a:r>
          </a:p>
          <a:p>
            <a:pPr marL="285750" indent="-285750">
              <a:buFont typeface="Arial"/>
              <a:buChar char="•"/>
              <a:defRPr/>
            </a:pPr>
            <a:endParaRPr lang="de-DE" dirty="0"/>
          </a:p>
          <a:p>
            <a:pPr marL="285750" indent="-285750">
              <a:buFont typeface="Arial"/>
              <a:buChar char="•"/>
              <a:defRPr/>
            </a:pPr>
            <a:r>
              <a:rPr lang="de-DE" dirty="0"/>
              <a:t>Die Klassenlehrkraft wendet sich bei Bedarf an den Mobilen Sonderpädagogischen Dienst, der im Rahmen einer Kind-Umfeld-Analyse verschiedene Sichtweisen in die Förderplanung mit einbezieht.</a:t>
            </a:r>
          </a:p>
          <a:p>
            <a:pPr marL="285750" indent="-285750">
              <a:buFont typeface="Arial"/>
              <a:buChar char="•"/>
              <a:defRPr/>
            </a:pPr>
            <a:endParaRPr lang="de-DE" dirty="0"/>
          </a:p>
          <a:p>
            <a:pPr marL="285750" indent="-285750">
              <a:buFont typeface="Arial"/>
              <a:buChar char="•"/>
              <a:defRPr/>
            </a:pPr>
            <a:r>
              <a:rPr lang="de-DE" dirty="0"/>
              <a:t>Die Klassenlehrkraft gibt die gewonnenen Erkenntnisse auch an die </a:t>
            </a:r>
            <a:r>
              <a:rPr lang="de-DE" dirty="0" err="1"/>
              <a:t>Erzieher:innen</a:t>
            </a:r>
            <a:r>
              <a:rPr lang="de-DE" dirty="0"/>
              <a:t> der OGS weiter und gemeinsam überlegen sie nach weiteren Unterstützungsmöglichkeiten für Tom.</a:t>
            </a:r>
          </a:p>
          <a:p>
            <a:pPr marL="285750" lvl="0" indent="-285750">
              <a:buFont typeface="Arial"/>
              <a:buChar char="•"/>
              <a:defRPr/>
            </a:pPr>
            <a:endParaRPr lang="de-DE" dirty="0"/>
          </a:p>
        </p:txBody>
      </p:sp>
    </p:spTree>
    <p:extLst>
      <p:ext uri="{BB962C8B-B14F-4D97-AF65-F5344CB8AC3E}">
        <p14:creationId xmlns:p14="http://schemas.microsoft.com/office/powerpoint/2010/main" val="66739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F3D5270-6580-5F68-0B8B-1ECB6E092A9B}"/>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E4865479-ED7E-4313-3285-014DB939965A}"/>
              </a:ext>
            </a:extLst>
          </p:cNvPr>
          <p:cNvSpPr>
            <a:spLocks noGrp="1"/>
          </p:cNvSpPr>
          <p:nvPr>
            <p:ph type="title"/>
          </p:nvPr>
        </p:nvSpPr>
        <p:spPr bwMode="auto">
          <a:xfrm>
            <a:off x="838200" y="365125"/>
            <a:ext cx="8979568" cy="1325563"/>
          </a:xfrm>
        </p:spPr>
        <p:txBody>
          <a:bodyPr/>
          <a:lstStyle/>
          <a:p>
            <a:pPr>
              <a:defRPr/>
            </a:pPr>
            <a:r>
              <a:rPr lang="de-DE" dirty="0"/>
              <a:t>Allgemeine Impulsfragen</a:t>
            </a:r>
            <a:endParaRPr dirty="0"/>
          </a:p>
        </p:txBody>
      </p:sp>
      <p:pic>
        <p:nvPicPr>
          <p:cNvPr id="5" name="Inhaltsplatzhalter 4">
            <a:extLst>
              <a:ext uri="{FF2B5EF4-FFF2-40B4-BE49-F238E27FC236}">
                <a16:creationId xmlns:a16="http://schemas.microsoft.com/office/drawing/2014/main" id="{852A1730-5323-0651-4488-84DE2B3F88C4}"/>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BFA9809C-106B-9749-7BEA-FA981ED027DB}"/>
              </a:ext>
            </a:extLst>
          </p:cNvPr>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lang="de-DE"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Inhaltsplatzhalter 2">
            <a:extLst>
              <a:ext uri="{FF2B5EF4-FFF2-40B4-BE49-F238E27FC236}">
                <a16:creationId xmlns:a16="http://schemas.microsoft.com/office/drawing/2014/main" id="{6E0C1F28-8D22-8204-E9EE-D51621E119FC}"/>
              </a:ext>
            </a:extLst>
          </p:cNvPr>
          <p:cNvSpPr txBox="1">
            <a:spLocks/>
          </p:cNvSpPr>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dirty="0"/>
              <a:t>Blick auf den/die </a:t>
            </a:r>
            <a:r>
              <a:rPr lang="de-DE" sz="1400" b="1" dirty="0" err="1"/>
              <a:t>Schüler:in</a:t>
            </a:r>
            <a:endParaRPr lang="de-DE" sz="1400" b="1" dirty="0"/>
          </a:p>
          <a:p>
            <a:pPr>
              <a:lnSpc>
                <a:spcPct val="100000"/>
              </a:lnSpc>
              <a:spcBef>
                <a:spcPts val="600"/>
              </a:spcBef>
              <a:defRPr/>
            </a:pPr>
            <a:r>
              <a:rPr lang="de-DE" sz="1400" dirty="0"/>
              <a:t>Welche internen und externen Ressourcen bringt der/die </a:t>
            </a:r>
            <a:r>
              <a:rPr lang="de-DE" sz="1400" dirty="0" err="1"/>
              <a:t>Schüler:in</a:t>
            </a:r>
            <a:r>
              <a:rPr lang="de-DE" sz="1400" dirty="0"/>
              <a:t> für sich und die Klassengemeinschaft mit?</a:t>
            </a:r>
            <a:endParaRPr lang="de-DE" dirty="0"/>
          </a:p>
          <a:p>
            <a:pPr marL="0" indent="0">
              <a:lnSpc>
                <a:spcPct val="100000"/>
              </a:lnSpc>
              <a:spcBef>
                <a:spcPts val="600"/>
              </a:spcBef>
              <a:buFont typeface="Arial"/>
              <a:buNone/>
              <a:defRPr/>
            </a:pPr>
            <a:r>
              <a:rPr lang="de-DE" sz="1400" b="1" dirty="0"/>
              <a:t>Unterricht</a:t>
            </a:r>
            <a:endParaRPr lang="de-DE" dirty="0"/>
          </a:p>
          <a:p>
            <a:pPr>
              <a:lnSpc>
                <a:spcPct val="100000"/>
              </a:lnSpc>
              <a:spcBef>
                <a:spcPts val="600"/>
              </a:spcBef>
              <a:defRPr/>
            </a:pPr>
            <a:r>
              <a:rPr lang="de-DE" sz="1400" dirty="0"/>
              <a:t>In welchen Phasen des Schultags fühlt sich der/die </a:t>
            </a:r>
            <a:r>
              <a:rPr lang="de-DE" sz="1400" dirty="0" err="1"/>
              <a:t>Schüler:in</a:t>
            </a:r>
            <a:r>
              <a:rPr lang="de-DE" sz="1400" dirty="0"/>
              <a:t> wohl und zeigt positive Verhaltensweisen?</a:t>
            </a:r>
            <a:endParaRPr lang="de-DE" dirty="0"/>
          </a:p>
          <a:p>
            <a:pPr>
              <a:lnSpc>
                <a:spcPct val="100000"/>
              </a:lnSpc>
              <a:spcBef>
                <a:spcPts val="600"/>
              </a:spcBef>
              <a:defRPr/>
            </a:pPr>
            <a:r>
              <a:rPr lang="de-DE" sz="1400" dirty="0"/>
              <a:t>Welche Barrieren oder Probleme könnten für den/die </a:t>
            </a:r>
            <a:r>
              <a:rPr lang="de-DE" sz="1400" dirty="0" err="1"/>
              <a:t>Schüler:in</a:t>
            </a:r>
            <a:r>
              <a:rPr lang="de-DE" sz="1400" dirty="0"/>
              <a:t> im Unterricht auftreten?</a:t>
            </a:r>
            <a:endParaRPr lang="de-DE" dirty="0"/>
          </a:p>
          <a:p>
            <a:pPr marL="0" indent="0">
              <a:lnSpc>
                <a:spcPct val="100000"/>
              </a:lnSpc>
              <a:spcBef>
                <a:spcPts val="600"/>
              </a:spcBef>
              <a:buFont typeface="Arial"/>
              <a:buNone/>
              <a:defRPr/>
            </a:pPr>
            <a:r>
              <a:rPr lang="de-DE" sz="1400" b="1" dirty="0" err="1"/>
              <a:t>Classroom</a:t>
            </a:r>
            <a:r>
              <a:rPr lang="de-DE" sz="1400" b="1" dirty="0"/>
              <a:t>-Management</a:t>
            </a:r>
            <a:endParaRPr lang="de-DE" dirty="0"/>
          </a:p>
          <a:p>
            <a:pPr>
              <a:lnSpc>
                <a:spcPct val="100000"/>
              </a:lnSpc>
              <a:spcBef>
                <a:spcPts val="600"/>
              </a:spcBef>
              <a:defRPr/>
            </a:pPr>
            <a:r>
              <a:rPr lang="de-DE" sz="1400" dirty="0"/>
              <a:t>Welche Elemente des Classroom-Managements wären in der obigen Situation besonders hilfreich?</a:t>
            </a:r>
            <a:endParaRPr lang="de-DE" dirty="0"/>
          </a:p>
          <a:p>
            <a:pPr marL="0" indent="0">
              <a:lnSpc>
                <a:spcPct val="100000"/>
              </a:lnSpc>
              <a:spcBef>
                <a:spcPts val="600"/>
              </a:spcBef>
              <a:buFont typeface="Arial"/>
              <a:buNone/>
              <a:defRPr/>
            </a:pPr>
            <a:r>
              <a:rPr lang="de-DE" sz="1400" b="1" dirty="0"/>
              <a:t>Beobachtung/Diagnostik</a:t>
            </a:r>
            <a:endParaRPr lang="de-DE" dirty="0"/>
          </a:p>
          <a:p>
            <a:pPr>
              <a:lnSpc>
                <a:spcPct val="100000"/>
              </a:lnSpc>
              <a:spcBef>
                <a:spcPts val="600"/>
              </a:spcBef>
              <a:defRPr/>
            </a:pPr>
            <a:r>
              <a:rPr lang="de-DE" sz="1400" dirty="0">
                <a:solidFill>
                  <a:prstClr val="black"/>
                </a:solidFill>
              </a:rPr>
              <a:t>Welche Formen der Diagnose stehen der Lehrkraft zur Verfügung?</a:t>
            </a:r>
          </a:p>
          <a:p>
            <a:pPr>
              <a:lnSpc>
                <a:spcPct val="100000"/>
              </a:lnSpc>
              <a:spcBef>
                <a:spcPts val="600"/>
              </a:spcBef>
              <a:defRPr/>
            </a:pPr>
            <a:r>
              <a:rPr lang="de-DE" sz="1400" dirty="0"/>
              <a:t>Auf welchen Kompetenzstufen befindet sich der/die </a:t>
            </a:r>
            <a:r>
              <a:rPr lang="de-DE" sz="1400" dirty="0" err="1"/>
              <a:t>Schüler:in</a:t>
            </a:r>
            <a:r>
              <a:rPr lang="de-DE" sz="1400" dirty="0"/>
              <a:t>? Wie könnten nächste Fördermaßnahmen aussehen?</a:t>
            </a:r>
            <a:endParaRPr lang="de-DE" dirty="0"/>
          </a:p>
          <a:p>
            <a:pPr marL="0" indent="0">
              <a:lnSpc>
                <a:spcPct val="100000"/>
              </a:lnSpc>
              <a:spcBef>
                <a:spcPts val="600"/>
              </a:spcBef>
              <a:buFont typeface="Arial"/>
              <a:buNone/>
              <a:defRPr/>
            </a:pPr>
            <a:r>
              <a:rPr lang="de-DE" sz="1400" b="1" dirty="0" err="1"/>
              <a:t>Lehrkraft-Schüler:in-Beziehung</a:t>
            </a:r>
            <a:endParaRPr lang="de-DE" sz="1400" b="1" dirty="0"/>
          </a:p>
          <a:p>
            <a:pPr>
              <a:lnSpc>
                <a:spcPct val="100000"/>
              </a:lnSpc>
              <a:spcBef>
                <a:spcPts val="600"/>
              </a:spcBef>
              <a:defRPr/>
            </a:pPr>
            <a:r>
              <a:rPr lang="de-DE" sz="1400" dirty="0"/>
              <a:t>Wie könnte die Lehrkraft die Beziehung zu dem/der </a:t>
            </a:r>
            <a:r>
              <a:rPr lang="de-DE" sz="1400" dirty="0" err="1"/>
              <a:t>Schüler:in</a:t>
            </a:r>
            <a:r>
              <a:rPr lang="de-DE" sz="1400" dirty="0"/>
              <a:t> stärken?</a:t>
            </a:r>
            <a:endParaRPr lang="de-DE" dirty="0"/>
          </a:p>
          <a:p>
            <a:pPr marL="0" indent="0">
              <a:lnSpc>
                <a:spcPct val="100000"/>
              </a:lnSpc>
              <a:spcBef>
                <a:spcPts val="600"/>
              </a:spcBef>
              <a:buFont typeface="Arial"/>
              <a:buNone/>
              <a:defRPr/>
            </a:pPr>
            <a:r>
              <a:rPr lang="de-DE" sz="1400" b="1" dirty="0"/>
              <a:t>Klassengemeinschaft</a:t>
            </a:r>
            <a:endParaRPr lang="de-DE" dirty="0"/>
          </a:p>
          <a:p>
            <a:pPr>
              <a:lnSpc>
                <a:spcPct val="100000"/>
              </a:lnSpc>
              <a:spcBef>
                <a:spcPts val="600"/>
              </a:spcBef>
              <a:defRPr/>
            </a:pPr>
            <a:r>
              <a:rPr lang="de-DE" sz="1400" dirty="0"/>
              <a:t>Wie kann ein positives Klassenklima gefördert werden?</a:t>
            </a:r>
            <a:endParaRPr lang="de-DE" dirty="0"/>
          </a:p>
          <a:p>
            <a:pPr>
              <a:lnSpc>
                <a:spcPct val="100000"/>
              </a:lnSpc>
              <a:spcBef>
                <a:spcPts val="600"/>
              </a:spcBef>
              <a:defRPr/>
            </a:pPr>
            <a:r>
              <a:rPr lang="de-DE" sz="1400" dirty="0"/>
              <a:t>Wie könnten Lehrkraft und Klasse den/die </a:t>
            </a:r>
            <a:r>
              <a:rPr lang="de-DE" sz="1400" dirty="0" err="1"/>
              <a:t>Schüler:in</a:t>
            </a:r>
            <a:r>
              <a:rPr lang="de-DE" sz="1400" dirty="0"/>
              <a:t> unterstützen?</a:t>
            </a:r>
            <a:endParaRPr lang="de-DE" dirty="0"/>
          </a:p>
          <a:p>
            <a:pPr marL="0" indent="0">
              <a:lnSpc>
                <a:spcPct val="100000"/>
              </a:lnSpc>
              <a:spcBef>
                <a:spcPts val="600"/>
              </a:spcBef>
              <a:buFont typeface="Arial"/>
              <a:buNone/>
              <a:defRPr/>
            </a:pPr>
            <a:r>
              <a:rPr lang="de-DE" sz="1400" b="1" dirty="0"/>
              <a:t>Unterstützungssysteme</a:t>
            </a:r>
            <a:endParaRPr lang="de-DE" dirty="0"/>
          </a:p>
          <a:p>
            <a:pPr>
              <a:lnSpc>
                <a:spcPct val="100000"/>
              </a:lnSpc>
              <a:spcBef>
                <a:spcPts val="600"/>
              </a:spcBef>
              <a:defRPr/>
            </a:pPr>
            <a:r>
              <a:rPr lang="de-DE" sz="1400" dirty="0"/>
              <a:t>Welche Unterstützungssysteme könnte die Lehrkraft aktivieren bzw. für den/die </a:t>
            </a:r>
            <a:r>
              <a:rPr lang="de-DE" sz="1400" dirty="0" err="1"/>
              <a:t>Schüler:in</a:t>
            </a:r>
            <a:r>
              <a:rPr lang="de-DE" sz="1400" dirty="0"/>
              <a:t> nutzbar machen?</a:t>
            </a:r>
            <a:endParaRPr lang="de-DE" dirty="0"/>
          </a:p>
        </p:txBody>
      </p:sp>
    </p:spTree>
    <p:extLst>
      <p:ext uri="{BB962C8B-B14F-4D97-AF65-F5344CB8AC3E}">
        <p14:creationId xmlns:p14="http://schemas.microsoft.com/office/powerpoint/2010/main" val="130385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5A08E05-6670-17E2-2671-D23A039E846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A62E20D-5456-9660-4342-936FF84A226F}"/>
              </a:ext>
            </a:extLst>
          </p:cNvPr>
          <p:cNvSpPr>
            <a:spLocks noGrp="1"/>
          </p:cNvSpPr>
          <p:nvPr>
            <p:ph type="title"/>
          </p:nvPr>
        </p:nvSpPr>
        <p:spPr bwMode="auto">
          <a:xfrm>
            <a:off x="838200" y="365125"/>
            <a:ext cx="8979568" cy="1325563"/>
          </a:xfrm>
        </p:spPr>
        <p:txBody>
          <a:bodyPr/>
          <a:lstStyle/>
          <a:p>
            <a:pPr>
              <a:defRPr/>
            </a:pPr>
            <a:r>
              <a:rPr lang="de-DE" dirty="0"/>
              <a:t>Allgemeine Impulsfragen – fachspezifische Antworten (</a:t>
            </a:r>
            <a:r>
              <a:rPr lang="de-DE" dirty="0" err="1"/>
              <a:t>esE</a:t>
            </a:r>
            <a:r>
              <a:rPr lang="de-DE" dirty="0"/>
              <a:t>)</a:t>
            </a:r>
            <a:endParaRPr dirty="0"/>
          </a:p>
        </p:txBody>
      </p:sp>
      <p:pic>
        <p:nvPicPr>
          <p:cNvPr id="5" name="Inhaltsplatzhalter 4">
            <a:extLst>
              <a:ext uri="{FF2B5EF4-FFF2-40B4-BE49-F238E27FC236}">
                <a16:creationId xmlns:a16="http://schemas.microsoft.com/office/drawing/2014/main" id="{98F98E31-CB37-3446-259F-FFF092A0603A}"/>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6CA686CE-0788-06B0-DC2D-690AFDBCBD7C}"/>
              </a:ext>
            </a:extLst>
          </p:cNvPr>
          <p:cNvSpPr txBox="1"/>
          <p:nvPr/>
        </p:nvSpPr>
        <p:spPr bwMode="auto">
          <a:xfrm>
            <a:off x="838200" y="2032000"/>
            <a:ext cx="10699750" cy="646331"/>
          </a:xfrm>
          <a:prstGeom prst="rect">
            <a:avLst/>
          </a:prstGeom>
          <a:noFill/>
        </p:spPr>
        <p:txBody>
          <a:bodyPr wrap="square" rtlCol="0">
            <a:spAutoFit/>
          </a:bodyPr>
          <a:lstStyle/>
          <a:p>
            <a:pPr marL="285750" lvl="0" indent="-285750">
              <a:buFont typeface="Arial"/>
              <a:buChar char="•"/>
              <a:defRPr/>
            </a:pPr>
            <a:endParaRPr lang="de-DE" dirty="0"/>
          </a:p>
          <a:p>
            <a:pPr marL="285750" lvl="0" indent="-285750">
              <a:buFont typeface="Arial"/>
              <a:buChar char="•"/>
              <a:defRPr/>
            </a:pPr>
            <a:endParaRPr dirty="0"/>
          </a:p>
        </p:txBody>
      </p:sp>
      <p:sp>
        <p:nvSpPr>
          <p:cNvPr id="6" name="Textfeld 5">
            <a:extLst>
              <a:ext uri="{FF2B5EF4-FFF2-40B4-BE49-F238E27FC236}">
                <a16:creationId xmlns:a16="http://schemas.microsoft.com/office/drawing/2014/main" id="{4DEEAE83-2845-EEBD-F2B3-0C2AFB494B06}"/>
              </a:ext>
            </a:extLst>
          </p:cNvPr>
          <p:cNvSpPr txBox="1"/>
          <p:nvPr/>
        </p:nvSpPr>
        <p:spPr>
          <a:xfrm>
            <a:off x="952988" y="1909818"/>
            <a:ext cx="10967659" cy="4683333"/>
          </a:xfrm>
          <a:prstGeom prst="rect">
            <a:avLst/>
          </a:prstGeom>
          <a:noFill/>
        </p:spPr>
        <p:txBody>
          <a:bodyPr wrap="square">
            <a:spAutoFit/>
          </a:bodyPr>
          <a:lstStyle/>
          <a:p>
            <a:pPr lvl="0">
              <a:spcBef>
                <a:spcPts val="400"/>
              </a:spcBef>
              <a:defRPr/>
            </a:pPr>
            <a:r>
              <a:rPr lang="de-DE" sz="1500" b="1" dirty="0">
                <a:solidFill>
                  <a:prstClr val="black"/>
                </a:solidFill>
              </a:rPr>
              <a:t>Blick auf den/die </a:t>
            </a:r>
            <a:r>
              <a:rPr lang="de-DE" sz="1500" b="1" dirty="0" err="1">
                <a:solidFill>
                  <a:prstClr val="black"/>
                </a:solidFill>
              </a:rPr>
              <a:t>Schüler:in</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Falls eine Schulbegleitung in der Klasse den/die </a:t>
            </a:r>
            <a:r>
              <a:rPr lang="de-DE" sz="1500" dirty="0" err="1">
                <a:solidFill>
                  <a:prstClr val="black"/>
                </a:solidFill>
              </a:rPr>
              <a:t>Schüler:in</a:t>
            </a:r>
            <a:r>
              <a:rPr lang="de-DE" sz="1500" dirty="0">
                <a:solidFill>
                  <a:prstClr val="black"/>
                </a:solidFill>
              </a:rPr>
              <a:t> begleitet, kann sie ihn/sie in schwierigen Situationen unterstützen und beruhigen.</a:t>
            </a:r>
          </a:p>
          <a:p>
            <a:pPr lvl="0">
              <a:spcBef>
                <a:spcPts val="400"/>
              </a:spcBef>
              <a:defRPr/>
            </a:pPr>
            <a:r>
              <a:rPr lang="de-DE" sz="1500" b="1" dirty="0">
                <a:solidFill>
                  <a:prstClr val="black"/>
                </a:solidFill>
              </a:rPr>
              <a:t>Unterricht</a:t>
            </a:r>
          </a:p>
          <a:p>
            <a:pPr marL="285750" lvl="0" indent="-285750">
              <a:spcBef>
                <a:spcPts val="400"/>
              </a:spcBef>
              <a:buFont typeface="Arial"/>
              <a:buChar char="•"/>
              <a:defRPr/>
            </a:pPr>
            <a:r>
              <a:rPr lang="de-DE" sz="1500" dirty="0">
                <a:solidFill>
                  <a:prstClr val="black"/>
                </a:solidFill>
              </a:rPr>
              <a:t>Strukturierte Arbeitsphasen, visualisierte Arbeitsaufträge, klare Regeln unterstützen den/die </a:t>
            </a:r>
            <a:r>
              <a:rPr lang="de-DE" sz="1500" dirty="0" err="1">
                <a:solidFill>
                  <a:prstClr val="black"/>
                </a:solidFill>
              </a:rPr>
              <a:t>Schüler:in</a:t>
            </a:r>
            <a:r>
              <a:rPr lang="de-DE" sz="1500" dirty="0">
                <a:solidFill>
                  <a:prstClr val="black"/>
                </a:solidFill>
              </a:rPr>
              <a:t>.</a:t>
            </a:r>
          </a:p>
          <a:p>
            <a:pPr lvl="0">
              <a:spcBef>
                <a:spcPts val="400"/>
              </a:spcBef>
              <a:defRPr/>
            </a:pPr>
            <a:r>
              <a:rPr lang="de-DE" sz="1500" b="1" dirty="0">
                <a:solidFill>
                  <a:prstClr val="black"/>
                </a:solidFill>
              </a:rPr>
              <a:t>Classroom-Management</a:t>
            </a:r>
          </a:p>
          <a:p>
            <a:pPr marL="285750" lvl="0" indent="-285750">
              <a:spcBef>
                <a:spcPts val="400"/>
              </a:spcBef>
              <a:buFont typeface="Arial" panose="020B0604020202020204" pitchFamily="34" charset="0"/>
              <a:buChar char="•"/>
              <a:defRPr/>
            </a:pPr>
            <a:r>
              <a:rPr lang="de-DE" sz="1500" dirty="0">
                <a:solidFill>
                  <a:prstClr val="black"/>
                </a:solidFill>
              </a:rPr>
              <a:t>Insbesondere die Maßnahmen zur Strukturierung des Unterrichts, zu den Regeln sowie zum sozialen Miteinander sind hilfreich.</a:t>
            </a:r>
          </a:p>
          <a:p>
            <a:pPr lvl="0">
              <a:spcBef>
                <a:spcPts val="400"/>
              </a:spcBef>
              <a:defRPr/>
            </a:pPr>
            <a:r>
              <a:rPr lang="de-DE" sz="1500" b="1" dirty="0">
                <a:solidFill>
                  <a:prstClr val="black"/>
                </a:solidFill>
              </a:rPr>
              <a:t>Beobachtung/Diagnose</a:t>
            </a:r>
          </a:p>
          <a:p>
            <a:pPr marL="285750" lvl="0" indent="-285750">
              <a:spcBef>
                <a:spcPts val="400"/>
              </a:spcBef>
              <a:buFont typeface="Arial"/>
              <a:buChar char="•"/>
              <a:defRPr/>
            </a:pPr>
            <a:r>
              <a:rPr lang="de-DE" sz="1500" dirty="0">
                <a:solidFill>
                  <a:prstClr val="black"/>
                </a:solidFill>
              </a:rPr>
              <a:t>Der Fragebogen </a:t>
            </a:r>
            <a:r>
              <a:rPr lang="de-DE" sz="1500" b="1" dirty="0"/>
              <a:t>SDQ (</a:t>
            </a:r>
            <a:r>
              <a:rPr lang="de-DE" sz="1500" b="1" dirty="0" err="1"/>
              <a:t>S</a:t>
            </a:r>
            <a:r>
              <a:rPr lang="de-DE" sz="1500" dirty="0" err="1"/>
              <a:t>trengths</a:t>
            </a:r>
            <a:r>
              <a:rPr lang="de-DE" sz="1500" dirty="0"/>
              <a:t> and </a:t>
            </a:r>
            <a:r>
              <a:rPr lang="de-DE" sz="1500" b="1" dirty="0" err="1"/>
              <a:t>D</a:t>
            </a:r>
            <a:r>
              <a:rPr lang="de-DE" sz="1500" dirty="0" err="1"/>
              <a:t>ifficulties</a:t>
            </a:r>
            <a:r>
              <a:rPr lang="de-DE" sz="1500" dirty="0"/>
              <a:t> </a:t>
            </a:r>
            <a:r>
              <a:rPr lang="de-DE" sz="1500" b="1" dirty="0" err="1"/>
              <a:t>Q</a:t>
            </a:r>
            <a:r>
              <a:rPr lang="de-DE" sz="1500" dirty="0" err="1"/>
              <a:t>uestionnaire</a:t>
            </a:r>
            <a:r>
              <a:rPr lang="de-DE" sz="1500" dirty="0"/>
              <a:t>) zu den Stärken und Schwächen von Schüler:innen</a:t>
            </a:r>
          </a:p>
          <a:p>
            <a:pPr lvl="0">
              <a:spcBef>
                <a:spcPts val="400"/>
              </a:spcBef>
              <a:defRPr/>
            </a:pPr>
            <a:r>
              <a:rPr lang="de-DE" sz="1500" b="1" dirty="0" err="1">
                <a:solidFill>
                  <a:prstClr val="black"/>
                </a:solidFill>
              </a:rPr>
              <a:t>Lehrkraft-Schüler:in-Beziehung</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Schon kleine tägliche Praktiken wie „Check-Ins“ am Morgen, das Angebot von 1:1-Zeit bei Bedarf und respektvoller Umgang stärken die </a:t>
            </a:r>
            <a:r>
              <a:rPr lang="de-DE" sz="1500" dirty="0" err="1">
                <a:solidFill>
                  <a:prstClr val="black"/>
                </a:solidFill>
              </a:rPr>
              <a:t>Lehrkraft-Schüler:in-Beziehung</a:t>
            </a:r>
            <a:r>
              <a:rPr lang="de-DE" sz="1500" dirty="0">
                <a:solidFill>
                  <a:prstClr val="black"/>
                </a:solidFill>
              </a:rPr>
              <a:t>.</a:t>
            </a:r>
          </a:p>
          <a:p>
            <a:pPr lvl="0">
              <a:spcBef>
                <a:spcPts val="400"/>
              </a:spcBef>
              <a:defRPr/>
            </a:pPr>
            <a:r>
              <a:rPr lang="de-DE" sz="1500" b="1" dirty="0">
                <a:solidFill>
                  <a:prstClr val="black"/>
                </a:solidFill>
              </a:rPr>
              <a:t>Klassengemeinschaft</a:t>
            </a:r>
          </a:p>
          <a:p>
            <a:pPr marL="285750" lvl="0" indent="-285750">
              <a:spcBef>
                <a:spcPts val="400"/>
              </a:spcBef>
              <a:buFont typeface="Arial"/>
              <a:buChar char="•"/>
              <a:defRPr/>
            </a:pPr>
            <a:r>
              <a:rPr lang="de-DE" sz="1500" dirty="0">
                <a:solidFill>
                  <a:prstClr val="black"/>
                </a:solidFill>
              </a:rPr>
              <a:t>Klassenrat, soziale Spiele, Kummerbox, Achtsamkeitstraining und Klassenfahrten unterstützen die Klassengemeinschaft.</a:t>
            </a:r>
          </a:p>
          <a:p>
            <a:pPr lvl="0">
              <a:spcBef>
                <a:spcPts val="400"/>
              </a:spcBef>
              <a:defRPr/>
            </a:pPr>
            <a:r>
              <a:rPr lang="de-DE" sz="1500" b="1" dirty="0">
                <a:solidFill>
                  <a:prstClr val="black"/>
                </a:solidFill>
              </a:rPr>
              <a:t>Unterstützungssysteme</a:t>
            </a:r>
          </a:p>
          <a:p>
            <a:pPr marL="285750" lvl="0" indent="-285750">
              <a:spcBef>
                <a:spcPts val="400"/>
              </a:spcBef>
              <a:buFont typeface="Arial"/>
              <a:buChar char="•"/>
              <a:defRPr/>
            </a:pPr>
            <a:r>
              <a:rPr lang="de-DE" sz="1500" dirty="0">
                <a:solidFill>
                  <a:prstClr val="black"/>
                </a:solidFill>
              </a:rPr>
              <a:t>Jugendsozialarbeit an Schule und Mobiler Sozialer Dienst (MSD) sind die ersten Ansprechpartner. In Zusammenarbeit mit dem MSD wird ein Förderplan zur Umsetzung der Förderung im Unterrichtsalltag erstellt.</a:t>
            </a:r>
          </a:p>
        </p:txBody>
      </p:sp>
    </p:spTree>
    <p:extLst>
      <p:ext uri="{BB962C8B-B14F-4D97-AF65-F5344CB8AC3E}">
        <p14:creationId xmlns:p14="http://schemas.microsoft.com/office/powerpoint/2010/main" val="121793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897471" cy="1325563"/>
          </a:xfrm>
        </p:spPr>
        <p:txBody>
          <a:bodyPr>
            <a:normAutofit/>
          </a:bodyPr>
          <a:lstStyle/>
          <a:p>
            <a:pPr>
              <a:defRPr/>
            </a:pPr>
            <a:r>
              <a:rPr lang="de-DE" sz="3100" dirty="0"/>
              <a:t>Daten und Fakten zum Förderschwerpunkt emotionale und soziale Entwicklung</a:t>
            </a:r>
            <a:endParaRPr lang="de-DE" dirty="0"/>
          </a:p>
        </p:txBody>
      </p:sp>
      <p:sp>
        <p:nvSpPr>
          <p:cNvPr id="3" name="Inhaltsplatzhalter 2"/>
          <p:cNvSpPr>
            <a:spLocks noGrp="1"/>
          </p:cNvSpPr>
          <p:nvPr>
            <p:ph idx="1"/>
          </p:nvPr>
        </p:nvSpPr>
        <p:spPr bwMode="auto">
          <a:xfrm>
            <a:off x="642257" y="1999488"/>
            <a:ext cx="3537857" cy="1287998"/>
          </a:xfrm>
          <a:prstGeom prst="rect">
            <a:avLst/>
          </a:prstGeom>
          <a:solidFill>
            <a:srgbClr val="E7F6FF"/>
          </a:solidFill>
        </p:spPr>
        <p:txBody>
          <a:bodyPr>
            <a:normAutofit/>
          </a:bodyPr>
          <a:lstStyle/>
          <a:p>
            <a:pPr marL="0" indent="0">
              <a:buNone/>
              <a:defRPr/>
            </a:pPr>
            <a:r>
              <a:rPr lang="de-DE" sz="2000" b="1" dirty="0"/>
              <a:t>Definition</a:t>
            </a:r>
            <a:endParaRPr dirty="0"/>
          </a:p>
          <a:p>
            <a:pPr marL="0" indent="0">
              <a:lnSpc>
                <a:spcPct val="100000"/>
              </a:lnSpc>
              <a:buNone/>
              <a:defRPr/>
            </a:pPr>
            <a:r>
              <a:rPr lang="de-DE" sz="1600" dirty="0"/>
              <a:t>Verhaltensstörung bezeichnet eine Störung im Person-Umwelt-Bezug </a:t>
            </a:r>
            <a:r>
              <a:rPr lang="de-DE" sz="1100" dirty="0">
                <a:latin typeface="Arial"/>
              </a:rPr>
              <a:t>(vgl. Stein, 2020, S. 22).</a:t>
            </a:r>
            <a:endParaRPr lang="de-DE" sz="1400" dirty="0">
              <a:latin typeface="Arial"/>
            </a:endParaRPr>
          </a:p>
        </p:txBody>
      </p:sp>
      <p:sp>
        <p:nvSpPr>
          <p:cNvPr id="4" name="Inhaltsplatzhalter 2"/>
          <p:cNvSpPr txBox="1"/>
          <p:nvPr/>
        </p:nvSpPr>
        <p:spPr bwMode="auto">
          <a:xfrm>
            <a:off x="642257" y="3429000"/>
            <a:ext cx="3537857" cy="3144077"/>
          </a:xfrm>
          <a:prstGeom prst="rect">
            <a:avLst/>
          </a:prstGeom>
          <a:solidFill>
            <a:srgbClr val="FFFFDD"/>
          </a:solidFill>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spcAft>
                <a:spcPts val="1000"/>
              </a:spcAft>
              <a:buFont typeface="Arial"/>
              <a:buNone/>
              <a:defRPr/>
            </a:pPr>
            <a:r>
              <a:rPr lang="de-DE" sz="2000" b="1"/>
              <a:t>Erscheinungsformen</a:t>
            </a:r>
            <a:endParaRPr/>
          </a:p>
          <a:p>
            <a:pPr>
              <a:lnSpc>
                <a:spcPts val="2000"/>
              </a:lnSpc>
              <a:spcBef>
                <a:spcPts val="0"/>
              </a:spcBef>
              <a:spcAft>
                <a:spcPts val="600"/>
              </a:spcAft>
              <a:defRPr/>
            </a:pPr>
            <a:r>
              <a:rPr lang="de-DE" sz="1600"/>
              <a:t>Sehr breites Spektrum </a:t>
            </a:r>
            <a:endParaRPr/>
          </a:p>
          <a:p>
            <a:pPr>
              <a:lnSpc>
                <a:spcPts val="2000"/>
              </a:lnSpc>
              <a:spcAft>
                <a:spcPts val="600"/>
              </a:spcAft>
              <a:defRPr/>
            </a:pPr>
            <a:r>
              <a:rPr lang="de-DE" sz="1600"/>
              <a:t>Internalisierende Störungen: z.B. Angstproblematik, Depressivität, Essstörungen, Traumata, Kontaktvermeidung</a:t>
            </a:r>
            <a:endParaRPr/>
          </a:p>
          <a:p>
            <a:pPr>
              <a:lnSpc>
                <a:spcPts val="2000"/>
              </a:lnSpc>
              <a:spcAft>
                <a:spcPts val="600"/>
              </a:spcAft>
              <a:defRPr/>
            </a:pPr>
            <a:r>
              <a:rPr lang="de-DE" sz="1600"/>
              <a:t>Externalisierende Störungen: z.B. ADHS, Dissozialität, Impulsivität</a:t>
            </a:r>
            <a:endParaRPr/>
          </a:p>
          <a:p>
            <a:pPr>
              <a:lnSpc>
                <a:spcPts val="2000"/>
              </a:lnSpc>
              <a:spcAft>
                <a:spcPts val="600"/>
              </a:spcAft>
              <a:defRPr/>
            </a:pPr>
            <a:r>
              <a:rPr lang="de-DE" sz="1600"/>
              <a:t>Schulabsentismus</a:t>
            </a:r>
            <a:endParaRPr/>
          </a:p>
        </p:txBody>
      </p:sp>
      <p:sp>
        <p:nvSpPr>
          <p:cNvPr id="5" name="Inhaltsplatzhalter 2"/>
          <p:cNvSpPr txBox="1"/>
          <p:nvPr/>
        </p:nvSpPr>
        <p:spPr bwMode="auto">
          <a:xfrm>
            <a:off x="4386943" y="1999488"/>
            <a:ext cx="7315200" cy="4573589"/>
          </a:xfrm>
          <a:prstGeom prst="rect">
            <a:avLst/>
          </a:prstGeom>
          <a:solidFill>
            <a:srgbClr val="FFF3F3"/>
          </a:solidFill>
        </p:spPr>
        <p:txBody>
          <a:bodyPr vert="horz" lIns="91440" tIns="45720" rIns="91440" bIns="45720" rtlCol="0">
            <a:normAutofit fontScale="25000" lnSpcReduction="20000"/>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8000" b="1" dirty="0"/>
              <a:t>Maßnahmen</a:t>
            </a:r>
            <a:endParaRPr dirty="0"/>
          </a:p>
          <a:p>
            <a:pPr>
              <a:lnSpc>
                <a:spcPts val="2000"/>
              </a:lnSpc>
              <a:spcAft>
                <a:spcPts val="600"/>
              </a:spcAft>
              <a:defRPr/>
            </a:pPr>
            <a:r>
              <a:rPr lang="de-DE" sz="6400" dirty="0"/>
              <a:t>Pädagogische und oft auch präventive und therapeutische Interventionen</a:t>
            </a:r>
            <a:endParaRPr dirty="0"/>
          </a:p>
          <a:p>
            <a:pPr>
              <a:lnSpc>
                <a:spcPts val="2000"/>
              </a:lnSpc>
              <a:spcBef>
                <a:spcPts val="600"/>
              </a:spcBef>
              <a:spcAft>
                <a:spcPts val="600"/>
              </a:spcAft>
              <a:defRPr/>
            </a:pPr>
            <a:r>
              <a:rPr lang="de-DE" sz="6400" dirty="0"/>
              <a:t>Wichtige Punkte für die Unterrichtsplanung:</a:t>
            </a:r>
            <a:endParaRPr dirty="0"/>
          </a:p>
          <a:p>
            <a:pPr lvl="1">
              <a:lnSpc>
                <a:spcPts val="2000"/>
              </a:lnSpc>
              <a:spcBef>
                <a:spcPts val="0"/>
              </a:spcBef>
              <a:defRPr/>
            </a:pPr>
            <a:r>
              <a:rPr lang="de-DE" sz="6400" dirty="0"/>
              <a:t>Strukturen, Regeln und Rituale</a:t>
            </a:r>
            <a:endParaRPr dirty="0"/>
          </a:p>
          <a:p>
            <a:pPr lvl="1">
              <a:lnSpc>
                <a:spcPts val="2000"/>
              </a:lnSpc>
              <a:spcBef>
                <a:spcPts val="0"/>
              </a:spcBef>
              <a:defRPr/>
            </a:pPr>
            <a:r>
              <a:rPr lang="de-DE" sz="6400" dirty="0"/>
              <a:t>Auf emotionale und soziale Probleme (auch schon in der Planung) Rücksicht nehmen</a:t>
            </a:r>
            <a:endParaRPr dirty="0"/>
          </a:p>
          <a:p>
            <a:pPr lvl="1">
              <a:lnSpc>
                <a:spcPts val="2000"/>
              </a:lnSpc>
              <a:spcBef>
                <a:spcPts val="0"/>
              </a:spcBef>
              <a:defRPr/>
            </a:pPr>
            <a:r>
              <a:rPr lang="de-DE" sz="6400" dirty="0"/>
              <a:t>Klasse kennen, Störungen antizipieren</a:t>
            </a:r>
            <a:endParaRPr dirty="0"/>
          </a:p>
          <a:p>
            <a:pPr lvl="1">
              <a:lnSpc>
                <a:spcPts val="2000"/>
              </a:lnSpc>
              <a:spcBef>
                <a:spcPts val="0"/>
              </a:spcBef>
              <a:defRPr/>
            </a:pPr>
            <a:r>
              <a:rPr lang="de-DE" sz="6400" dirty="0"/>
              <a:t>Bei aktuellen Störungen flexible sein und mehrere Planungsvarianten parat haben</a:t>
            </a:r>
            <a:endParaRPr dirty="0"/>
          </a:p>
          <a:p>
            <a:pPr>
              <a:lnSpc>
                <a:spcPts val="2000"/>
              </a:lnSpc>
              <a:spcAft>
                <a:spcPts val="600"/>
              </a:spcAft>
              <a:defRPr/>
            </a:pPr>
            <a:r>
              <a:rPr lang="de-DE" sz="6400" dirty="0"/>
              <a:t>Enge Zusammenarbeit: kollegiale Beratung und Supervision</a:t>
            </a:r>
            <a:endParaRPr dirty="0"/>
          </a:p>
          <a:p>
            <a:pPr>
              <a:lnSpc>
                <a:spcPts val="2000"/>
              </a:lnSpc>
              <a:spcAft>
                <a:spcPts val="600"/>
              </a:spcAft>
              <a:defRPr/>
            </a:pPr>
            <a:r>
              <a:rPr lang="de-DE" sz="6400" dirty="0"/>
              <a:t>Training des Sozialverhaltens und Konfliktlösung anbieten</a:t>
            </a:r>
            <a:endParaRPr dirty="0"/>
          </a:p>
          <a:p>
            <a:pPr>
              <a:lnSpc>
                <a:spcPts val="2000"/>
              </a:lnSpc>
              <a:spcAft>
                <a:spcPts val="600"/>
              </a:spcAft>
              <a:defRPr/>
            </a:pPr>
            <a:r>
              <a:rPr lang="de-DE" sz="6400" dirty="0"/>
              <a:t>Individuelle Verhaltensziele mit einzelnen Schüler:innen festlegen</a:t>
            </a:r>
            <a:endParaRPr dirty="0"/>
          </a:p>
          <a:p>
            <a:pPr>
              <a:lnSpc>
                <a:spcPts val="2000"/>
              </a:lnSpc>
              <a:spcAft>
                <a:spcPts val="600"/>
              </a:spcAft>
              <a:defRPr/>
            </a:pPr>
            <a:r>
              <a:rPr lang="de-DE" sz="6400" dirty="0"/>
              <a:t>Auch kleine Erfolge würdigen</a:t>
            </a:r>
            <a:endParaRPr dirty="0"/>
          </a:p>
          <a:p>
            <a:pPr lvl="1">
              <a:defRPr/>
            </a:pPr>
            <a:endParaRPr lang="de-DE" dirty="0"/>
          </a:p>
        </p:txBody>
      </p:sp>
      <p:sp>
        <p:nvSpPr>
          <p:cNvPr id="7" name="Textfeld 6"/>
          <p:cNvSpPr txBox="1"/>
          <p:nvPr/>
        </p:nvSpPr>
        <p:spPr bwMode="auto">
          <a:xfrm>
            <a:off x="6293223" y="6512545"/>
            <a:ext cx="6096000" cy="369332"/>
          </a:xfrm>
          <a:prstGeom prst="rect">
            <a:avLst/>
          </a:prstGeom>
          <a:noFill/>
        </p:spPr>
        <p:txBody>
          <a:bodyPr wrap="square">
            <a:spAutoFit/>
          </a:bodyPr>
          <a:lstStyle/>
          <a:p>
            <a:pPr>
              <a:defRPr/>
            </a:pPr>
            <a:r>
              <a:rPr lang="de-DE" sz="1800" dirty="0"/>
              <a:t>(vgl. Stein &amp; Stein, 2020; Kiel, Küchler, Syring &amp; Weiß, 2018)</a:t>
            </a:r>
            <a:endParaRPr lang="de-DE" dirty="0"/>
          </a:p>
        </p:txBody>
      </p:sp>
      <p:pic>
        <p:nvPicPr>
          <p:cNvPr id="6" name="Inhaltsplatzhalter 4">
            <a:extLst>
              <a:ext uri="{FF2B5EF4-FFF2-40B4-BE49-F238E27FC236}">
                <a16:creationId xmlns:a16="http://schemas.microsoft.com/office/drawing/2014/main" id="{94BA7D10-A8A5-8D54-2235-2DDE6262436F}"/>
              </a:ext>
            </a:extLst>
          </p:cNvPr>
          <p:cNvPicPr>
            <a:picLocks noChangeAspect="1"/>
          </p:cNvPicPr>
          <p:nvPr/>
        </p:nvPicPr>
        <p:blipFill>
          <a:blip r:embed="rId3"/>
          <a:stretch/>
        </p:blipFill>
        <p:spPr bwMode="auto">
          <a:xfrm>
            <a:off x="9941162" y="217202"/>
            <a:ext cx="1979485" cy="10581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3715652" name="Titel 1"/>
          <p:cNvSpPr>
            <a:spLocks noGrp="1"/>
          </p:cNvSpPr>
          <p:nvPr>
            <p:ph type="title"/>
          </p:nvPr>
        </p:nvSpPr>
        <p:spPr bwMode="auto">
          <a:xfrm>
            <a:off x="838200" y="365125"/>
            <a:ext cx="9102962" cy="1325563"/>
          </a:xfrm>
        </p:spPr>
        <p:txBody>
          <a:bodyPr/>
          <a:lstStyle/>
          <a:p>
            <a:pPr>
              <a:defRPr/>
            </a:pPr>
            <a:r>
              <a:rPr lang="de-DE" dirty="0"/>
              <a:t>Material und Vertiefung - Onlineressourcen </a:t>
            </a:r>
            <a:endParaRPr dirty="0"/>
          </a:p>
        </p:txBody>
      </p:sp>
      <p:sp>
        <p:nvSpPr>
          <p:cNvPr id="4" name="Inhaltsplatzhalter 3">
            <a:extLst>
              <a:ext uri="{FF2B5EF4-FFF2-40B4-BE49-F238E27FC236}">
                <a16:creationId xmlns:a16="http://schemas.microsoft.com/office/drawing/2014/main" id="{9B87D2FD-80E2-473E-95DF-9E95F0C84CC2}"/>
              </a:ext>
            </a:extLst>
          </p:cNvPr>
          <p:cNvSpPr>
            <a:spLocks noGrp="1"/>
          </p:cNvSpPr>
          <p:nvPr>
            <p:ph idx="1"/>
          </p:nvPr>
        </p:nvSpPr>
        <p:spPr>
          <a:xfrm>
            <a:off x="838200" y="1825625"/>
            <a:ext cx="10515600" cy="4351338"/>
          </a:xfrm>
        </p:spPr>
        <p:txBody>
          <a:bodyPr>
            <a:noAutofit/>
          </a:bodyPr>
          <a:lstStyle/>
          <a:p>
            <a:pPr fontAlgn="t"/>
            <a:r>
              <a:rPr lang="de-DE" sz="2000" b="1" dirty="0"/>
              <a:t>Video </a:t>
            </a:r>
          </a:p>
          <a:p>
            <a:pPr lvl="1" fontAlgn="t"/>
            <a:r>
              <a:rPr lang="de-DE" sz="1600" dirty="0">
                <a:hlinkClick r:id="rId3"/>
              </a:rPr>
              <a:t>Ein Kind ist für mich niemals ein Systemsprenger</a:t>
            </a:r>
            <a:r>
              <a:rPr lang="de-DE" sz="1600" dirty="0"/>
              <a:t> (Prof. Menno Baumann)</a:t>
            </a:r>
          </a:p>
          <a:p>
            <a:pPr fontAlgn="t"/>
            <a:r>
              <a:rPr lang="de-DE" sz="2000" b="1" dirty="0"/>
              <a:t>PDF </a:t>
            </a:r>
          </a:p>
          <a:p>
            <a:pPr lvl="1" fontAlgn="t"/>
            <a:r>
              <a:rPr lang="de-DE" sz="1600" u="sng" dirty="0">
                <a:hlinkClick r:id="rId4"/>
              </a:rPr>
              <a:t>Checkliste Inklusion</a:t>
            </a:r>
            <a:r>
              <a:rPr lang="de-DE" sz="1600" dirty="0"/>
              <a:t> S. 12/13 und 32 (LMU)</a:t>
            </a:r>
          </a:p>
          <a:p>
            <a:pPr lvl="1" fontAlgn="t"/>
            <a:r>
              <a:rPr lang="de-DE" sz="1600" dirty="0">
                <a:hlinkClick r:id="rId5"/>
              </a:rPr>
              <a:t>Empfehlungen zur schulischen Bildung, Beratung und Unterstützung von Kindern und Jugendlichen im sonderpädagogischen Förderschwerpunkt emotionale und soziale Entwicklung </a:t>
            </a:r>
            <a:r>
              <a:rPr lang="de-DE" sz="1600" dirty="0"/>
              <a:t>(KMK)</a:t>
            </a:r>
          </a:p>
          <a:p>
            <a:pPr marL="457200" lvl="1" indent="0" fontAlgn="t">
              <a:buNone/>
            </a:pPr>
            <a:endParaRPr lang="de-DE" sz="1600" dirty="0"/>
          </a:p>
          <a:p>
            <a:pPr fontAlgn="t"/>
            <a:r>
              <a:rPr lang="de-DE" sz="2000" b="1" dirty="0"/>
              <a:t>Online-Plattform </a:t>
            </a:r>
          </a:p>
          <a:p>
            <a:pPr lvl="1" fontAlgn="t"/>
            <a:r>
              <a:rPr lang="de-DE" sz="1600" u="sng" dirty="0">
                <a:hlinkClick r:id="rId6"/>
              </a:rPr>
              <a:t>Webmagazin: Haltung und Handlungssicherheit – Schulentwicklung bei herausforderndem Verhalten</a:t>
            </a:r>
            <a:r>
              <a:rPr lang="de-DE" sz="1600" dirty="0"/>
              <a:t>(ISB)</a:t>
            </a:r>
          </a:p>
          <a:p>
            <a:pPr lvl="1" fontAlgn="t"/>
            <a:r>
              <a:rPr lang="de-DE" sz="1600" u="sng" dirty="0">
                <a:hlinkClick r:id="rId7"/>
              </a:rPr>
              <a:t>Inklusionsdidaktische Lehrbausteine: Förderschwerpunkt Emotionale und soziale Entwicklung </a:t>
            </a:r>
            <a:r>
              <a:rPr lang="de-DE" sz="1600" dirty="0"/>
              <a:t>(LMU)</a:t>
            </a:r>
          </a:p>
          <a:p>
            <a:pPr lvl="1" fontAlgn="t"/>
            <a:endParaRPr lang="de-DE" sz="1600" dirty="0"/>
          </a:p>
          <a:p>
            <a:pPr fontAlgn="t"/>
            <a:r>
              <a:rPr lang="de-DE" sz="2000" b="1" dirty="0"/>
              <a:t>Website </a:t>
            </a:r>
          </a:p>
          <a:p>
            <a:pPr lvl="1" fontAlgn="t"/>
            <a:r>
              <a:rPr lang="de-DE" sz="1600" u="sng" dirty="0">
                <a:hlinkClick r:id="rId8"/>
              </a:rPr>
              <a:t>Linzer Diagnosebogen zur Klassenführung</a:t>
            </a:r>
            <a:endParaRPr lang="de-DE" sz="1600" dirty="0"/>
          </a:p>
          <a:p>
            <a:endParaRPr lang="de-DE" dirty="0"/>
          </a:p>
        </p:txBody>
      </p:sp>
      <p:pic>
        <p:nvPicPr>
          <p:cNvPr id="2" name="Inhaltsplatzhalter 4">
            <a:extLst>
              <a:ext uri="{FF2B5EF4-FFF2-40B4-BE49-F238E27FC236}">
                <a16:creationId xmlns:a16="http://schemas.microsoft.com/office/drawing/2014/main" id="{A0C3FFCC-B411-BBDF-B3A9-CD8403230117}"/>
              </a:ext>
            </a:extLst>
          </p:cNvPr>
          <p:cNvPicPr>
            <a:picLocks noChangeAspect="1"/>
          </p:cNvPicPr>
          <p:nvPr/>
        </p:nvPicPr>
        <p:blipFill>
          <a:blip r:embed="rId9"/>
          <a:stretch/>
        </p:blipFill>
        <p:spPr bwMode="auto">
          <a:xfrm>
            <a:off x="9941162" y="217202"/>
            <a:ext cx="1979485" cy="1058145"/>
          </a:xfrm>
          <a:prstGeom prst="rect">
            <a:avLst/>
          </a:prstGeom>
        </p:spPr>
      </p:pic>
    </p:spTree>
    <p:extLst>
      <p:ext uri="{BB962C8B-B14F-4D97-AF65-F5344CB8AC3E}">
        <p14:creationId xmlns:p14="http://schemas.microsoft.com/office/powerpoint/2010/main" val="105115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lstStyle/>
          <a:p>
            <a:pPr>
              <a:defRPr/>
            </a:pPr>
            <a:r>
              <a:rPr lang="de-DE" dirty="0"/>
              <a:t>Material und Vertiefung - Handreichungen </a:t>
            </a:r>
            <a:endParaRPr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Inhaltsplatzhalter 2"/>
          <p:cNvSpPr txBox="1"/>
          <p:nvPr/>
        </p:nvSpPr>
        <p:spPr bwMode="auto">
          <a:xfrm>
            <a:off x="603584" y="1770888"/>
            <a:ext cx="10515600" cy="4721987"/>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ts val="1800"/>
              </a:lnSpc>
              <a:spcBef>
                <a:spcPts val="0"/>
              </a:spcBef>
              <a:spcAft>
                <a:spcPts val="200"/>
              </a:spcAft>
              <a:defRPr/>
            </a:pPr>
            <a:endParaRPr lang="de-DE" sz="1400" dirty="0"/>
          </a:p>
        </p:txBody>
      </p:sp>
      <p:sp>
        <p:nvSpPr>
          <p:cNvPr id="3" name="Textfeld 2">
            <a:extLst>
              <a:ext uri="{FF2B5EF4-FFF2-40B4-BE49-F238E27FC236}">
                <a16:creationId xmlns:a16="http://schemas.microsoft.com/office/drawing/2014/main" id="{9D3FC02F-74D9-9B0E-4EB1-6EF258E9CA16}"/>
              </a:ext>
            </a:extLst>
          </p:cNvPr>
          <p:cNvSpPr txBox="1"/>
          <p:nvPr/>
        </p:nvSpPr>
        <p:spPr>
          <a:xfrm>
            <a:off x="699980" y="2033588"/>
            <a:ext cx="10322807" cy="2308324"/>
          </a:xfrm>
          <a:prstGeom prst="rect">
            <a:avLst/>
          </a:prstGeom>
          <a:noFill/>
        </p:spPr>
        <p:txBody>
          <a:bodyPr wrap="square" rtlCol="0">
            <a:spAutoFit/>
          </a:bodyPr>
          <a:lstStyle/>
          <a:p>
            <a:pPr marL="285750" indent="-285750">
              <a:buFont typeface="Arial" panose="020B0604020202020204" pitchFamily="34" charset="0"/>
              <a:buChar char="•"/>
            </a:pPr>
            <a:r>
              <a:rPr lang="de-DE" dirty="0"/>
              <a:t>Bezirksregierung Düsseldorf (2022): Manual zur Erstellung eines schulischen Konzepts. 3. Themenheft. Inklusion. Grundlagen und Hinweise für die Förderung von Kindern und Jugendlichen im Bereich der emotionalen und sozialen Entwicklung </a:t>
            </a:r>
            <a:r>
              <a:rPr lang="de-DE" dirty="0">
                <a:ea typeface="ＭＳ Ｐゴシック"/>
                <a:hlinkClick r:id="rId4"/>
              </a:rPr>
              <a:t>https://www.brd.nrw.de/document/20220407_4_41F_Schuluebergreifend_Inklusion_Themenheft3.pdf</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ea typeface="ＭＳ Ｐゴシック"/>
              </a:rPr>
              <a:t>Bezirksregierung Münster (2015) Handreichung zur Bilanzierung der sonderpädagogischen Fachlichkeit für den Förderschwerpunkt emotionale und soziale Entwicklung. (2. Aufl.) </a:t>
            </a:r>
            <a:r>
              <a:rPr lang="de-DE" u="sng" dirty="0">
                <a:ea typeface="ＭＳ Ｐゴシック"/>
                <a:hlinkClick r:id="rId5"/>
              </a:rPr>
              <a:t>https://www.bezreg-muenster.de/system/files/media/document/file/41_handreichung_ese.pdf</a:t>
            </a:r>
            <a:r>
              <a:rPr lang="de-DE" u="sng" dirty="0">
                <a:ea typeface="ＭＳ Ｐゴシック"/>
              </a:rPr>
              <a:t> </a:t>
            </a:r>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3715652" name="Titel 1"/>
          <p:cNvSpPr>
            <a:spLocks noGrp="1"/>
          </p:cNvSpPr>
          <p:nvPr>
            <p:ph type="title"/>
          </p:nvPr>
        </p:nvSpPr>
        <p:spPr bwMode="auto"/>
        <p:txBody>
          <a:bodyPr/>
          <a:lstStyle/>
          <a:p>
            <a:pPr>
              <a:defRPr/>
            </a:pPr>
            <a:r>
              <a:rPr lang="de-DE" dirty="0"/>
              <a:t>Material und Vertiefung – ausgewählte Lehrwerke  </a:t>
            </a:r>
          </a:p>
        </p:txBody>
      </p:sp>
      <p:sp>
        <p:nvSpPr>
          <p:cNvPr id="4" name="Inhaltsplatzhalter 3">
            <a:extLst>
              <a:ext uri="{FF2B5EF4-FFF2-40B4-BE49-F238E27FC236}">
                <a16:creationId xmlns:a16="http://schemas.microsoft.com/office/drawing/2014/main" id="{9B87D2FD-80E2-473E-95DF-9E95F0C84CC2}"/>
              </a:ext>
            </a:extLst>
          </p:cNvPr>
          <p:cNvSpPr>
            <a:spLocks noGrp="1"/>
          </p:cNvSpPr>
          <p:nvPr>
            <p:ph idx="1"/>
          </p:nvPr>
        </p:nvSpPr>
        <p:spPr>
          <a:xfrm>
            <a:off x="838200" y="1690688"/>
            <a:ext cx="10515600" cy="4351338"/>
          </a:xfrm>
        </p:spPr>
        <p:txBody>
          <a:bodyPr>
            <a:noAutofit/>
          </a:bodyPr>
          <a:lstStyle/>
          <a:p>
            <a:pPr lvl="1" rtl="0"/>
            <a:r>
              <a:rPr lang="de-DE" sz="1600" b="1" dirty="0"/>
              <a:t>Blumenthal, Y. et al. (2020). </a:t>
            </a:r>
            <a:r>
              <a:rPr lang="de-DE" sz="1600" i="1" dirty="0"/>
              <a:t>Kinder mit Verhaltensauffälligkeiten und emotional-sozialen Entwicklungsstörungen. Förderung in inklusiven Schulklassen </a:t>
            </a:r>
            <a:r>
              <a:rPr lang="de-DE" sz="1600" dirty="0"/>
              <a:t>(Handlungsmöglichkeiten schulische Inklusion). Stuttgart: Verlag W. Kohlhammer. </a:t>
            </a:r>
          </a:p>
          <a:p>
            <a:pPr lvl="1" rtl="0"/>
            <a:r>
              <a:rPr lang="de-DE" sz="1600" b="1" dirty="0" err="1"/>
              <a:t>Bornebusch</a:t>
            </a:r>
            <a:r>
              <a:rPr lang="de-DE" sz="1600" b="1" dirty="0"/>
              <a:t>, K., </a:t>
            </a:r>
            <a:r>
              <a:rPr lang="de-DE" sz="1600" b="1" dirty="0" err="1"/>
              <a:t>Engmann</a:t>
            </a:r>
            <a:r>
              <a:rPr lang="de-DE" sz="1600" b="1" dirty="0"/>
              <a:t>, K. &amp; </a:t>
            </a:r>
            <a:r>
              <a:rPr lang="de-DE" sz="1600" b="1" dirty="0" err="1"/>
              <a:t>Schleske</a:t>
            </a:r>
            <a:r>
              <a:rPr lang="de-DE" sz="1600" b="1" dirty="0"/>
              <a:t>, C. (2019). </a:t>
            </a:r>
            <a:r>
              <a:rPr lang="de-DE" sz="1600" i="1" dirty="0"/>
              <a:t>Praxishelfer Inklusion. Förderschwerpunkt emotional-soziale Entwicklung : schwierige Situationen im Unterrichtsalltag meistern </a:t>
            </a:r>
            <a:r>
              <a:rPr lang="de-DE" sz="1600" dirty="0"/>
              <a:t>(Inklusion in der Praxis, 3. Auflage). Berlin: Cornelsen.</a:t>
            </a:r>
          </a:p>
          <a:p>
            <a:pPr lvl="1" rtl="0"/>
            <a:r>
              <a:rPr lang="de-DE" sz="1600" b="1" dirty="0"/>
              <a:t>Claßen, A. (2013). </a:t>
            </a:r>
            <a:r>
              <a:rPr lang="de-DE" sz="1600" i="1" dirty="0"/>
              <a:t>Classroom-Management im inklusiven Klassenzimmer. Verhaltensauffälligkeiten vorbeugen und angemessen reagieren </a:t>
            </a:r>
            <a:r>
              <a:rPr lang="de-DE" sz="1600" dirty="0"/>
              <a:t>(Ratgeber Inklusion). Mülheim an der Ruhr: Verlag an der Ruhr.</a:t>
            </a:r>
          </a:p>
          <a:p>
            <a:pPr lvl="1" rtl="0"/>
            <a:r>
              <a:rPr lang="de-DE" sz="1600" b="1" dirty="0"/>
              <a:t>Omer, H., Haller, R. (2020). </a:t>
            </a:r>
            <a:r>
              <a:rPr lang="de-DE" sz="1600" i="1" dirty="0"/>
              <a:t>Raus aus der Ohnmacht. Das Konzept Neue Autorität für die schulische Praxis</a:t>
            </a:r>
            <a:r>
              <a:rPr lang="de-DE" sz="1600" dirty="0"/>
              <a:t>. </a:t>
            </a:r>
            <a:r>
              <a:rPr lang="de-DE" sz="1600" dirty="0" err="1"/>
              <a:t>Gottingen</a:t>
            </a:r>
            <a:r>
              <a:rPr lang="de-DE" sz="1600" dirty="0"/>
              <a:t>: Vandenhoeck &amp; Ruprecht.</a:t>
            </a:r>
          </a:p>
          <a:p>
            <a:pPr lvl="1" rtl="0"/>
            <a:r>
              <a:rPr lang="de-DE" sz="1600" b="1" dirty="0"/>
              <a:t>Harms, U. (2014).</a:t>
            </a:r>
            <a:r>
              <a:rPr lang="de-DE" sz="1600" dirty="0"/>
              <a:t> </a:t>
            </a:r>
            <a:r>
              <a:rPr lang="de-DE" sz="1600" i="1" dirty="0"/>
              <a:t>Rund um den Förderschwerpunkt emotionale und soziale Entwicklung. Hintergrundinformationen ; Fallbeispiele ; Strategien. </a:t>
            </a:r>
            <a:r>
              <a:rPr lang="de-DE" sz="1600" dirty="0"/>
              <a:t>Mülheim an der Ruhr: Verlag an der Ruhr.</a:t>
            </a:r>
          </a:p>
          <a:p>
            <a:pPr lvl="1" rtl="0"/>
            <a:r>
              <a:rPr lang="de-DE" sz="1600" b="1" dirty="0"/>
              <a:t>Müller, M. &amp; </a:t>
            </a:r>
            <a:r>
              <a:rPr lang="de-DE" sz="1600" b="1" dirty="0" err="1"/>
              <a:t>Piegsda</a:t>
            </a:r>
            <a:r>
              <a:rPr lang="de-DE" sz="1600" b="1" dirty="0"/>
              <a:t>, F. (2024). </a:t>
            </a:r>
            <a:r>
              <a:rPr lang="de-DE" sz="1600" dirty="0"/>
              <a:t>Förderschwerpunkt emotional-soziale Entwicklung. In E. Kiel &amp; S. Weiß (Hrsg.), </a:t>
            </a:r>
            <a:r>
              <a:rPr lang="de-DE" sz="1600" i="1" dirty="0"/>
              <a:t>Inklusive Didaktik für die Regelschule. Eine Einführung für Studium und Praxis </a:t>
            </a:r>
            <a:r>
              <a:rPr lang="de-DE" sz="1600" dirty="0"/>
              <a:t>(</a:t>
            </a:r>
            <a:r>
              <a:rPr lang="de-DE" sz="1600" dirty="0" err="1"/>
              <a:t>utb</a:t>
            </a:r>
            <a:r>
              <a:rPr lang="de-DE" sz="1600" dirty="0"/>
              <a:t> Schulpädagogik, Sonderpädagogik, Bd. 6216). Bad Heilbrunn: UTB; Verlag Julius Klinkhardt.</a:t>
            </a:r>
          </a:p>
          <a:p>
            <a:pPr lvl="1" rtl="0"/>
            <a:r>
              <a:rPr lang="de-DE" sz="1600" b="1" dirty="0"/>
              <a:t>Müller, T. (2018): </a:t>
            </a:r>
            <a:r>
              <a:rPr lang="de-DE" sz="1600" i="1" dirty="0"/>
              <a:t>Kinder mit auffälligem Verhalten unterrichten. Fundierte Praxis in der inklusiven Grundschule</a:t>
            </a:r>
            <a:r>
              <a:rPr lang="de-DE" sz="1600" dirty="0"/>
              <a:t>. München: Ernst Reinhardt</a:t>
            </a:r>
          </a:p>
          <a:p>
            <a:pPr lvl="1" rtl="0"/>
            <a:r>
              <a:rPr lang="de-DE" sz="1600" b="1" dirty="0"/>
              <a:t>Stein, R., Müller, T. (2018). </a:t>
            </a:r>
            <a:r>
              <a:rPr lang="de-DE" sz="1600" i="1" dirty="0"/>
              <a:t>Inklusion im Förderschwerpunkt emotionale und soziale Entwicklung. </a:t>
            </a:r>
            <a:r>
              <a:rPr lang="de-DE" sz="1600" dirty="0"/>
              <a:t>(2. Aufl.) Stuttgart: Verlag W. Kohlhammer. </a:t>
            </a:r>
          </a:p>
          <a:p>
            <a:pPr lvl="1" fontAlgn="t"/>
            <a:endParaRPr lang="de-DE" sz="1600" dirty="0"/>
          </a:p>
          <a:p>
            <a:pPr lvl="1" fontAlgn="t"/>
            <a:endParaRPr lang="de-DE" sz="1600" dirty="0"/>
          </a:p>
          <a:p>
            <a:pPr lvl="1" fontAlgn="t"/>
            <a:endParaRPr lang="de-DE" sz="1600" dirty="0"/>
          </a:p>
          <a:p>
            <a:endParaRPr lang="de-DE" dirty="0"/>
          </a:p>
        </p:txBody>
      </p:sp>
      <p:pic>
        <p:nvPicPr>
          <p:cNvPr id="2" name="Inhaltsplatzhalter 4">
            <a:extLst>
              <a:ext uri="{FF2B5EF4-FFF2-40B4-BE49-F238E27FC236}">
                <a16:creationId xmlns:a16="http://schemas.microsoft.com/office/drawing/2014/main" id="{979B421B-6DFA-8F55-365C-09254A21D577}"/>
              </a:ext>
            </a:extLst>
          </p:cNvPr>
          <p:cNvPicPr>
            <a:picLocks noChangeAspect="1"/>
          </p:cNvPicPr>
          <p:nvPr/>
        </p:nvPicPr>
        <p:blipFill>
          <a:blip r:embed="rId3"/>
          <a:stretch/>
        </p:blipFill>
        <p:spPr bwMode="auto">
          <a:xfrm>
            <a:off x="9941162" y="217202"/>
            <a:ext cx="1979485" cy="1058145"/>
          </a:xfrm>
          <a:prstGeom prst="rect">
            <a:avLst/>
          </a:prstGeom>
        </p:spPr>
      </p:pic>
    </p:spTree>
    <p:extLst>
      <p:ext uri="{BB962C8B-B14F-4D97-AF65-F5344CB8AC3E}">
        <p14:creationId xmlns:p14="http://schemas.microsoft.com/office/powerpoint/2010/main" val="189742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feld 3"/>
          <p:cNvSpPr txBox="1"/>
          <p:nvPr/>
        </p:nvSpPr>
        <p:spPr bwMode="auto">
          <a:xfrm>
            <a:off x="-13208" y="6444814"/>
            <a:ext cx="12205208" cy="276999"/>
          </a:xfrm>
          <a:prstGeom prst="rect">
            <a:avLst/>
          </a:prstGeom>
          <a:solidFill>
            <a:schemeClr val="bg1"/>
          </a:solidFill>
        </p:spPr>
        <p:txBody>
          <a:bodyPr wrap="square">
            <a:spAutoFit/>
          </a:bodyPr>
          <a:lstStyle/>
          <a:p>
            <a:pPr lvl="0">
              <a:spcAft>
                <a:spcPts val="0"/>
              </a:spcAft>
              <a:defRPr/>
            </a:pPr>
            <a:r>
              <a:rPr lang="de-DE" sz="1200">
                <a:latin typeface="Calibri"/>
                <a:ea typeface="ＭＳ Ｐゴシック"/>
              </a:rPr>
              <a:t>	</a:t>
            </a:r>
            <a:endParaRPr/>
          </a:p>
        </p:txBody>
      </p:sp>
      <p:pic>
        <p:nvPicPr>
          <p:cNvPr id="5" name="Grafik 4"/>
          <p:cNvPicPr>
            <a:picLocks noChangeAspect="1"/>
          </p:cNvPicPr>
          <p:nvPr/>
        </p:nvPicPr>
        <p:blipFill>
          <a:blip r:embed="rId3"/>
          <a:stretch/>
        </p:blipFill>
        <p:spPr bwMode="auto">
          <a:xfrm>
            <a:off x="0" y="-10912"/>
            <a:ext cx="12192000" cy="950976"/>
          </a:xfrm>
          <a:prstGeom prst="rect">
            <a:avLst/>
          </a:prstGeom>
        </p:spPr>
      </p:pic>
      <p:sp>
        <p:nvSpPr>
          <p:cNvPr id="8" name="Titel 7"/>
          <p:cNvSpPr>
            <a:spLocks noGrp="1"/>
          </p:cNvSpPr>
          <p:nvPr>
            <p:ph type="title"/>
          </p:nvPr>
        </p:nvSpPr>
        <p:spPr bwMode="auto">
          <a:xfrm>
            <a:off x="0" y="1330767"/>
            <a:ext cx="12192000" cy="523220"/>
          </a:xfrm>
        </p:spPr>
        <p:txBody>
          <a:bodyPr/>
          <a:lstStyle/>
          <a:p>
            <a:pPr algn="ctr">
              <a:defRPr/>
            </a:pPr>
            <a:r>
              <a:rPr lang="de-DE" sz="2800" dirty="0">
                <a:latin typeface="Calibri"/>
                <a:ea typeface="Calibri"/>
                <a:cs typeface="Calibri"/>
              </a:rPr>
              <a:t>Fallbeispiel Patrick, 2. Klasse, Grundschule</a:t>
            </a:r>
          </a:p>
        </p:txBody>
      </p:sp>
      <p:sp>
        <p:nvSpPr>
          <p:cNvPr id="2" name="Textfeld 1"/>
          <p:cNvSpPr txBox="1"/>
          <p:nvPr/>
        </p:nvSpPr>
        <p:spPr bwMode="auto">
          <a:xfrm>
            <a:off x="666750" y="2023110"/>
            <a:ext cx="10858500" cy="5133970"/>
          </a:xfrm>
          <a:prstGeom prst="rect">
            <a:avLst/>
          </a:prstGeom>
          <a:noFill/>
        </p:spPr>
        <p:txBody>
          <a:bodyPr wrap="square" rtlCol="0">
            <a:spAutoFit/>
          </a:bodyPr>
          <a:lstStyle/>
          <a:p>
            <a:pPr>
              <a:lnSpc>
                <a:spcPct val="107000"/>
              </a:lnSpc>
              <a:spcAft>
                <a:spcPts val="800"/>
              </a:spcAft>
              <a:defRPr/>
            </a:pPr>
            <a:r>
              <a:rPr lang="de-DE" sz="1800" b="1" dirty="0">
                <a:ea typeface="Calibri"/>
                <a:cs typeface="Times New Roman"/>
              </a:rPr>
              <a:t>Patrick</a:t>
            </a:r>
            <a:r>
              <a:rPr lang="de-DE" sz="1800" dirty="0">
                <a:ea typeface="Calibri"/>
                <a:cs typeface="Times New Roman"/>
              </a:rPr>
              <a:t> hat aufgrund seines Lernrückstands in allen Kernfächern die erste Klasse wiederholt und besucht nun die zweite Klasse. Patrick fiel es besonders im ersten Schuljahr sehr schwer sich im Unterricht durchgehend konzentriert und angepasst zu verhalten. Auch am Anfang dieses Schuljahres kam es öfter zu Situationen, in denen Patrick wütend das Arbeitsmaterial durch das Klassenzimmer warf, gegen Stühle, Tische und Wände trat oder unter der Bank saß und die Arbeit verweigerte. </a:t>
            </a:r>
            <a:endParaRPr dirty="0"/>
          </a:p>
          <a:p>
            <a:pPr>
              <a:lnSpc>
                <a:spcPct val="107000"/>
              </a:lnSpc>
              <a:spcAft>
                <a:spcPts val="800"/>
              </a:spcAft>
              <a:defRPr/>
            </a:pPr>
            <a:r>
              <a:rPr lang="de-DE" sz="1800" dirty="0">
                <a:ea typeface="Calibri"/>
                <a:cs typeface="Times New Roman"/>
              </a:rPr>
              <a:t>Seine Schulbegleitung erzählt, dass es im Laufe der Zeit immer seltener Vorfälle gibt und Patrick zunehmend motivierter arbeitet. Er hat eine gute Beziehung zur Schulbegleitung aufgebaut und erhält eine </a:t>
            </a:r>
            <a:r>
              <a:rPr lang="de-DE" sz="1800" dirty="0" err="1">
                <a:ea typeface="Calibri"/>
                <a:cs typeface="Times New Roman"/>
              </a:rPr>
              <a:t>Medikamentierung</a:t>
            </a:r>
            <a:r>
              <a:rPr lang="de-DE" sz="1800" dirty="0">
                <a:ea typeface="Calibri"/>
                <a:cs typeface="Times New Roman"/>
              </a:rPr>
              <a:t> mit Methylphenidat. Strukturierungsmaßnahmen wie eine Sanduhr, ein Wochenplan etc. helfen Patrick sehr. </a:t>
            </a:r>
            <a:endParaRPr dirty="0"/>
          </a:p>
          <a:p>
            <a:pPr>
              <a:lnSpc>
                <a:spcPct val="107000"/>
              </a:lnSpc>
              <a:spcAft>
                <a:spcPts val="800"/>
              </a:spcAft>
              <a:defRPr/>
            </a:pPr>
            <a:r>
              <a:rPr lang="de-DE" sz="1800" dirty="0">
                <a:ea typeface="Calibri"/>
                <a:cs typeface="Times New Roman"/>
              </a:rPr>
              <a:t>Patrick erhält Aufgaben auf seinem Lernniveau - welches weit unter dem seiner </a:t>
            </a:r>
            <a:r>
              <a:rPr lang="de-DE" sz="1800" dirty="0" err="1">
                <a:ea typeface="Calibri"/>
                <a:cs typeface="Times New Roman"/>
              </a:rPr>
              <a:t>Mitschüler:innen</a:t>
            </a:r>
            <a:r>
              <a:rPr lang="de-DE" sz="1800" dirty="0">
                <a:ea typeface="Calibri"/>
                <a:cs typeface="Times New Roman"/>
              </a:rPr>
              <a:t> ist.</a:t>
            </a:r>
            <a:endParaRPr dirty="0"/>
          </a:p>
          <a:p>
            <a:pPr>
              <a:lnSpc>
                <a:spcPct val="107000"/>
              </a:lnSpc>
              <a:spcAft>
                <a:spcPts val="800"/>
              </a:spcAft>
              <a:defRPr/>
            </a:pPr>
            <a:r>
              <a:rPr lang="de-DE" sz="1800" dirty="0">
                <a:ea typeface="Calibri"/>
                <a:cs typeface="Times New Roman"/>
              </a:rPr>
              <a:t>In Mathe hat Patrick noch große Probleme beim Subtrahieren in allen Zahlenräumen. Beim Addieren gelingt es ihm im Zahlenraum bis 10 die Aufgaben meist fehlerfrei zu lösen. Beim Lesen befindet sich Patrick auf Wortebene und benötigt noch viel Hilfe beim Erlesen von einfachen Sätzen. Ähnlich ist es beim Schreiben. </a:t>
            </a:r>
            <a:endParaRPr dirty="0"/>
          </a:p>
          <a:p>
            <a:pPr>
              <a:lnSpc>
                <a:spcPct val="107000"/>
              </a:lnSpc>
              <a:spcAft>
                <a:spcPts val="800"/>
              </a:spcAft>
              <a:defRPr/>
            </a:pPr>
            <a:r>
              <a:rPr lang="de-DE" sz="1800" dirty="0">
                <a:ea typeface="Calibri"/>
                <a:cs typeface="Times New Roman"/>
              </a:rPr>
              <a:t>Patrick fällt es schwer, länger als 15 Min. am Stück konzentriert zu bleiben. Seinen Mitmenschen gegenüber verhält sich Patrick aufgeschlossen, er ist aufgeweckt und humorvoll. </a:t>
            </a:r>
            <a:endParaRPr dirty="0"/>
          </a:p>
          <a:p>
            <a:pPr>
              <a:defRPr/>
            </a:pP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8979568" cy="1325563"/>
          </a:xfrm>
        </p:spPr>
        <p:txBody>
          <a:bodyPr/>
          <a:lstStyle/>
          <a:p>
            <a:pPr>
              <a:defRPr/>
            </a:pPr>
            <a:r>
              <a:rPr lang="de-DE" dirty="0"/>
              <a:t>Literaturverzeichnis</a:t>
            </a:r>
            <a:endParaRPr dirty="0"/>
          </a:p>
        </p:txBody>
      </p:sp>
      <p:pic>
        <p:nvPicPr>
          <p:cNvPr id="5" name="Inhaltsplatzhalter 4"/>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879F1F15-2E58-DBFF-D3F7-927A0EA67993}"/>
              </a:ext>
            </a:extLst>
          </p:cNvPr>
          <p:cNvSpPr txBox="1"/>
          <p:nvPr/>
        </p:nvSpPr>
        <p:spPr>
          <a:xfrm>
            <a:off x="658368" y="1783080"/>
            <a:ext cx="10067544" cy="1774781"/>
          </a:xfrm>
          <a:prstGeom prst="rect">
            <a:avLst/>
          </a:prstGeom>
          <a:noFill/>
        </p:spPr>
        <p:txBody>
          <a:bodyPr wrap="square">
            <a:spAutoFit/>
          </a:bodyPr>
          <a:lstStyle/>
          <a:p>
            <a:pPr marL="285750" indent="-285750">
              <a:lnSpc>
                <a:spcPts val="1800"/>
              </a:lnSpc>
              <a:spcBef>
                <a:spcPts val="0"/>
              </a:spcBef>
              <a:spcAft>
                <a:spcPts val="200"/>
              </a:spcAft>
              <a:buFont typeface="Arial" panose="020B0604020202020204" pitchFamily="34" charset="0"/>
              <a:buChar char="•"/>
              <a:defRPr/>
            </a:pPr>
            <a:r>
              <a:rPr lang="de-DE" sz="1400" dirty="0"/>
              <a:t>Bayerisches Staatsministerium für Unterricht und Kultus, Wissenschaft und Kunst (2015): Inklusion </a:t>
            </a:r>
            <a:r>
              <a:rPr lang="de-DE" sz="1400" dirty="0" err="1"/>
              <a:t>verWIRKLICHen</a:t>
            </a:r>
            <a:r>
              <a:rPr lang="de-DE" sz="1400" dirty="0"/>
              <a:t>. Inklusion zum Nachschlagen. München, S. 110f.</a:t>
            </a:r>
            <a:endParaRPr lang="de-DE" sz="1400" dirty="0">
              <a:solidFill>
                <a:srgbClr val="FF0000"/>
              </a:solidFill>
            </a:endParaRPr>
          </a:p>
          <a:p>
            <a:pPr marL="285750" indent="-285750">
              <a:lnSpc>
                <a:spcPts val="1800"/>
              </a:lnSpc>
              <a:spcBef>
                <a:spcPts val="0"/>
              </a:spcBef>
              <a:spcAft>
                <a:spcPts val="200"/>
              </a:spcAft>
              <a:buFont typeface="Arial" panose="020B0604020202020204" pitchFamily="34" charset="0"/>
              <a:buChar char="•"/>
              <a:defRPr/>
            </a:pPr>
            <a:r>
              <a:rPr lang="de-DE" sz="1400" dirty="0"/>
              <a:t>Kiel, E., Küchler, A., Syring, M. &amp; Weiß, S. (2018). Checkliste Inklusion. (2. Aufl.). München: Lehrstuhl für Schulpädagogik.</a:t>
            </a:r>
          </a:p>
          <a:p>
            <a:pPr marL="285750" indent="-285750">
              <a:lnSpc>
                <a:spcPts val="1800"/>
              </a:lnSpc>
              <a:spcBef>
                <a:spcPts val="0"/>
              </a:spcBef>
              <a:spcAft>
                <a:spcPts val="200"/>
              </a:spcAft>
              <a:buFont typeface="Arial" panose="020B0604020202020204" pitchFamily="34" charset="0"/>
              <a:buChar char="•"/>
              <a:defRPr/>
            </a:pPr>
            <a:r>
              <a:rPr lang="de-DE" sz="1400" dirty="0"/>
              <a:t>KMK (2024): Empfehlungen zur schulischen Bildung, Beratung und Unterstützung von Kindern und Jugendlichen im sonderpädagogischen Schwerpunkt emotionale und soziale Entwicklung</a:t>
            </a:r>
          </a:p>
          <a:p>
            <a:pPr marL="285750" indent="-285750">
              <a:lnSpc>
                <a:spcPts val="1800"/>
              </a:lnSpc>
              <a:spcBef>
                <a:spcPts val="0"/>
              </a:spcBef>
              <a:spcAft>
                <a:spcPts val="200"/>
              </a:spcAft>
              <a:buFont typeface="Arial" panose="020B0604020202020204" pitchFamily="34" charset="0"/>
              <a:buChar char="•"/>
              <a:defRPr/>
            </a:pPr>
            <a:r>
              <a:rPr lang="de-DE" sz="1400" dirty="0"/>
              <a:t>Stein, R. &amp; Stein, A. (2020): Unterricht bei Verhaltensstörungen. Ein integratives didaktisches Modell. 3. Aufl. Verlag Julius Klinkhardt: Bad Heilbrunn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EA8FB-40B2-4FDC-9ADD-EE1824FF3AC4}"/>
              </a:ext>
            </a:extLst>
          </p:cNvPr>
          <p:cNvSpPr>
            <a:spLocks noGrp="1"/>
          </p:cNvSpPr>
          <p:nvPr>
            <p:ph type="title"/>
          </p:nvPr>
        </p:nvSpPr>
        <p:spPr/>
        <p:txBody>
          <a:bodyPr/>
          <a:lstStyle/>
          <a:p>
            <a:r>
              <a:rPr lang="de-DE" dirty="0"/>
              <a:t>Herausgeberschaft und Lizenzhinweis</a:t>
            </a:r>
          </a:p>
        </p:txBody>
      </p:sp>
      <p:sp>
        <p:nvSpPr>
          <p:cNvPr id="3" name="Inhaltsplatzhalter 2">
            <a:extLst>
              <a:ext uri="{FF2B5EF4-FFF2-40B4-BE49-F238E27FC236}">
                <a16:creationId xmlns:a16="http://schemas.microsoft.com/office/drawing/2014/main" id="{FCBF2EC3-D77F-4E37-B36A-EA20A4F9C161}"/>
              </a:ext>
            </a:extLst>
          </p:cNvPr>
          <p:cNvSpPr>
            <a:spLocks noGrp="1"/>
          </p:cNvSpPr>
          <p:nvPr>
            <p:ph idx="1"/>
          </p:nvPr>
        </p:nvSpPr>
        <p:spPr/>
        <p:txBody>
          <a:bodyPr>
            <a:normAutofit/>
          </a:bodyPr>
          <a:lstStyle/>
          <a:p>
            <a:r>
              <a:rPr lang="de-DE" sz="1600" b="1" dirty="0"/>
              <a:t>Herausgeber:</a:t>
            </a:r>
            <a:r>
              <a:rPr lang="de-DE" sz="1600" dirty="0"/>
              <a:t> Projekt BAS!S 2.0 – Arbeitskreis Fallbeispiele </a:t>
            </a:r>
            <a:r>
              <a:rPr lang="de-DE" sz="1600" i="1" dirty="0"/>
              <a:t>Basiskompetenzen Inklusion für die Regelschule</a:t>
            </a:r>
          </a:p>
          <a:p>
            <a:r>
              <a:rPr lang="de-DE" sz="1600" b="1" dirty="0"/>
              <a:t>Mitglieder des Arbeitskreises</a:t>
            </a:r>
            <a:r>
              <a:rPr lang="de-DE" sz="1600" dirty="0"/>
              <a:t> Andreas Janka (LMU), Fabian Schwab (FAU), Johanna Brünker (JMU), Julia Mach-Würth (Universität Bamberg)</a:t>
            </a:r>
          </a:p>
          <a:p>
            <a:r>
              <a:rPr lang="de-DE" sz="1600" b="1" dirty="0"/>
              <a:t>Hauptverantwortlich für dieses Modul (emotionale und soziale Entwicklung): </a:t>
            </a:r>
            <a:r>
              <a:rPr lang="de-DE" sz="1600" dirty="0"/>
              <a:t>Johanna Brünker, Julius-Maximilians-Universität Würzburg, </a:t>
            </a:r>
            <a:r>
              <a:rPr lang="de-DE" sz="1600" dirty="0">
                <a:hlinkClick r:id="rId2"/>
              </a:rPr>
              <a:t>Johanna.Bruenker@uni-wuerzburg.de</a:t>
            </a:r>
            <a:r>
              <a:rPr lang="de-DE" sz="1600" dirty="0"/>
              <a:t> </a:t>
            </a:r>
            <a:r>
              <a:rPr lang="de-DE" sz="1600" dirty="0">
                <a:highlight>
                  <a:srgbClr val="FFFF00"/>
                </a:highlight>
              </a:rPr>
              <a:t> </a:t>
            </a:r>
          </a:p>
          <a:p>
            <a:r>
              <a:rPr lang="de-DE" sz="1600" b="1" dirty="0"/>
              <a:t>Lizenz &amp; Nutzung:</a:t>
            </a:r>
            <a:r>
              <a:rPr lang="de-DE" sz="1600" dirty="0"/>
              <a:t> Dieses Werk ist lizenziert unter einer </a:t>
            </a:r>
            <a:r>
              <a:rPr lang="de-DE" sz="1600" b="1" dirty="0"/>
              <a:t>Creative Commons CC BY-SA 4.0 Lizenz. </a:t>
            </a:r>
            <a:br>
              <a:rPr lang="de-DE" sz="1600" b="1" dirty="0"/>
            </a:br>
            <a:r>
              <a:rPr lang="de-DE" sz="1600" i="1" dirty="0"/>
              <a:t>Sie dürfen das Material teilen und bearbeiten, sofern Sie den Urheber nennen und das neue Werk unter denselben Bedingungen veröffentlichen. Die Fallbeispiele dürfen nicht kommerziell genutzt werden.</a:t>
            </a:r>
            <a:endParaRPr lang="de-DE" sz="1600" dirty="0"/>
          </a:p>
          <a:p>
            <a:r>
              <a:rPr lang="de-DE" sz="1600" b="1" dirty="0"/>
              <a:t>Bild- &amp; Tonrechte</a:t>
            </a:r>
            <a:r>
              <a:rPr lang="de-DE" sz="1600" dirty="0"/>
              <a:t> Die in den Fallbeispielen verwendeten Bilder und Audios wurden mit KI-Tools von </a:t>
            </a:r>
            <a:r>
              <a:rPr lang="de-DE" sz="1600" b="1" dirty="0" err="1"/>
              <a:t>fobizz</a:t>
            </a:r>
            <a:r>
              <a:rPr lang="de-DE" sz="1600" b="1" dirty="0"/>
              <a:t> und </a:t>
            </a:r>
            <a:r>
              <a:rPr lang="de-DE" sz="1600" b="1" dirty="0" err="1"/>
              <a:t>google</a:t>
            </a:r>
            <a:r>
              <a:rPr lang="de-DE" sz="1600" dirty="0"/>
              <a:t> generiert.</a:t>
            </a:r>
          </a:p>
          <a:p>
            <a:r>
              <a:rPr lang="de-DE" sz="1600" b="1" dirty="0"/>
              <a:t>Stand</a:t>
            </a:r>
            <a:r>
              <a:rPr lang="de-DE" sz="1600" dirty="0"/>
              <a:t> Mai 2026</a:t>
            </a:r>
          </a:p>
          <a:p>
            <a:endParaRPr lang="de-DE" sz="1600" dirty="0"/>
          </a:p>
        </p:txBody>
      </p:sp>
      <p:pic>
        <p:nvPicPr>
          <p:cNvPr id="4" name="Inhaltsplatzhalter 4">
            <a:extLst>
              <a:ext uri="{FF2B5EF4-FFF2-40B4-BE49-F238E27FC236}">
                <a16:creationId xmlns:a16="http://schemas.microsoft.com/office/drawing/2014/main" id="{0CE916C2-FB9D-4B3E-8989-3C62A2B51C96}"/>
              </a:ext>
            </a:extLst>
          </p:cNvPr>
          <p:cNvPicPr>
            <a:picLocks noChangeAspect="1"/>
          </p:cNvPicPr>
          <p:nvPr/>
        </p:nvPicPr>
        <p:blipFill>
          <a:blip r:embed="rId3"/>
          <a:stretch/>
        </p:blipFill>
        <p:spPr bwMode="auto">
          <a:xfrm>
            <a:off x="9941162" y="217202"/>
            <a:ext cx="1979485" cy="1058145"/>
          </a:xfrm>
          <a:prstGeom prst="rect">
            <a:avLst/>
          </a:prstGeom>
        </p:spPr>
      </p:pic>
      <p:grpSp>
        <p:nvGrpSpPr>
          <p:cNvPr id="6" name="Gruppieren 5">
            <a:extLst>
              <a:ext uri="{FF2B5EF4-FFF2-40B4-BE49-F238E27FC236}">
                <a16:creationId xmlns:a16="http://schemas.microsoft.com/office/drawing/2014/main" id="{CF1E3F01-4A76-414A-9B67-ACA998BE2107}"/>
              </a:ext>
            </a:extLst>
          </p:cNvPr>
          <p:cNvGrpSpPr/>
          <p:nvPr/>
        </p:nvGrpSpPr>
        <p:grpSpPr>
          <a:xfrm>
            <a:off x="3474593" y="5679760"/>
            <a:ext cx="4929685" cy="994406"/>
            <a:chOff x="5310717" y="5646392"/>
            <a:chExt cx="4929685" cy="994406"/>
          </a:xfrm>
        </p:grpSpPr>
        <p:pic>
          <p:nvPicPr>
            <p:cNvPr id="7" name="Picture 4" descr="Die Professur">
              <a:extLst>
                <a:ext uri="{FF2B5EF4-FFF2-40B4-BE49-F238E27FC236}">
                  <a16:creationId xmlns:a16="http://schemas.microsoft.com/office/drawing/2014/main" id="{B6F28A1D-8F09-4642-A86A-A17BE0042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717" y="6194652"/>
              <a:ext cx="927457" cy="28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upload.wikimedia.org/wikipedia/commons/thumb/4/4e/Universit%C3%A4t_W%C3%BCrzburg_Logo.svg/2560px-Universit%C3%A4t_W%C3%BCrzburg_Logo.svg.png">
              <a:extLst>
                <a:ext uri="{FF2B5EF4-FFF2-40B4-BE49-F238E27FC236}">
                  <a16:creationId xmlns:a16="http://schemas.microsoft.com/office/drawing/2014/main" id="{0773BFD8-0A86-4204-A7AF-0644812334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415" y="6233751"/>
              <a:ext cx="657699" cy="28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KU Logo und Siegel – KU">
              <a:extLst>
                <a:ext uri="{FF2B5EF4-FFF2-40B4-BE49-F238E27FC236}">
                  <a16:creationId xmlns:a16="http://schemas.microsoft.com/office/drawing/2014/main" id="{B1745686-1728-4C66-9F48-AD254F55DD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1437" y="5878455"/>
              <a:ext cx="1282844" cy="20747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8B93A73B-648D-4EA7-B0E8-527609D118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0789" y="5786867"/>
              <a:ext cx="1656461" cy="321547"/>
            </a:xfrm>
            <a:prstGeom prst="rect">
              <a:avLst/>
            </a:prstGeom>
          </p:spPr>
        </p:pic>
        <p:pic>
          <p:nvPicPr>
            <p:cNvPr id="11" name="Grafik 10">
              <a:extLst>
                <a:ext uri="{FF2B5EF4-FFF2-40B4-BE49-F238E27FC236}">
                  <a16:creationId xmlns:a16="http://schemas.microsoft.com/office/drawing/2014/main" id="{4142F751-E8B5-4413-B384-3EA1305C312B}"/>
                </a:ext>
              </a:extLst>
            </p:cNvPr>
            <p:cNvPicPr>
              <a:picLocks noChangeAspect="1"/>
            </p:cNvPicPr>
            <p:nvPr/>
          </p:nvPicPr>
          <p:blipFill>
            <a:blip r:embed="rId8"/>
            <a:stretch>
              <a:fillRect/>
            </a:stretch>
          </p:blipFill>
          <p:spPr>
            <a:xfrm>
              <a:off x="9580188" y="6205219"/>
              <a:ext cx="660214" cy="346892"/>
            </a:xfrm>
            <a:prstGeom prst="rect">
              <a:avLst/>
            </a:prstGeom>
          </p:spPr>
        </p:pic>
        <p:pic>
          <p:nvPicPr>
            <p:cNvPr id="12" name="Picture 18" descr="Datei:Universität Regensburg logo.svg">
              <a:extLst>
                <a:ext uri="{FF2B5EF4-FFF2-40B4-BE49-F238E27FC236}">
                  <a16:creationId xmlns:a16="http://schemas.microsoft.com/office/drawing/2014/main" id="{757089ED-ADC6-49E3-8B66-617EFC940C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5866" y="6212488"/>
              <a:ext cx="932073" cy="4283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Datei:Otto-Friedrich-Universität Bamberg logo.svg">
              <a:extLst>
                <a:ext uri="{FF2B5EF4-FFF2-40B4-BE49-F238E27FC236}">
                  <a16:creationId xmlns:a16="http://schemas.microsoft.com/office/drawing/2014/main" id="{A9370D44-8D44-4308-89CF-32B1855CA6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67445" y="5646392"/>
              <a:ext cx="661810" cy="6618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Datei:Universität Bayreuth.svg">
              <a:extLst>
                <a:ext uri="{FF2B5EF4-FFF2-40B4-BE49-F238E27FC236}">
                  <a16:creationId xmlns:a16="http://schemas.microsoft.com/office/drawing/2014/main" id="{12D7302A-A7C4-45A6-8390-01526DDF457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5287" y="6229768"/>
              <a:ext cx="932073" cy="28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Datei:Uni Passau-Logo.svg">
              <a:extLst>
                <a:ext uri="{FF2B5EF4-FFF2-40B4-BE49-F238E27FC236}">
                  <a16:creationId xmlns:a16="http://schemas.microsoft.com/office/drawing/2014/main" id="{B49AD5B9-49C7-4055-80A6-67DEEDA3A63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5569" y="6220272"/>
              <a:ext cx="1080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Datei:TU Muenchen Logo.svg">
              <a:extLst>
                <a:ext uri="{FF2B5EF4-FFF2-40B4-BE49-F238E27FC236}">
                  <a16:creationId xmlns:a16="http://schemas.microsoft.com/office/drawing/2014/main" id="{21EF0FF4-5329-419D-9606-16A6D56AF7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04363" y="5786867"/>
              <a:ext cx="887780"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fik 16" descr="Ein Bild, das Text, Schrift, Symbol, Grafiken enthält.&#10;&#10;KI-generierte Inhalte können fehlerhaft sein.">
            <a:extLst>
              <a:ext uri="{FF2B5EF4-FFF2-40B4-BE49-F238E27FC236}">
                <a16:creationId xmlns:a16="http://schemas.microsoft.com/office/drawing/2014/main" id="{2735AADC-022D-EECA-AC07-732998E5A043}"/>
              </a:ext>
            </a:extLst>
          </p:cNvPr>
          <p:cNvPicPr>
            <a:picLocks noChangeAspect="1"/>
          </p:cNvPicPr>
          <p:nvPr/>
        </p:nvPicPr>
        <p:blipFill>
          <a:blip r:embed="rId14"/>
          <a:stretch>
            <a:fillRect/>
          </a:stretch>
        </p:blipFill>
        <p:spPr>
          <a:xfrm>
            <a:off x="4595639" y="4624324"/>
            <a:ext cx="2486372" cy="905001"/>
          </a:xfrm>
          <a:prstGeom prst="rect">
            <a:avLst/>
          </a:prstGeom>
        </p:spPr>
      </p:pic>
    </p:spTree>
    <p:extLst>
      <p:ext uri="{BB962C8B-B14F-4D97-AF65-F5344CB8AC3E}">
        <p14:creationId xmlns:p14="http://schemas.microsoft.com/office/powerpoint/2010/main" val="219255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Fallbeispiel Patrick: Audio </a:t>
            </a:r>
            <a:endParaRPr dirty="0"/>
          </a:p>
        </p:txBody>
      </p:sp>
      <p:sp>
        <p:nvSpPr>
          <p:cNvPr id="5"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p>
        </p:txBody>
      </p:sp>
      <p:pic>
        <p:nvPicPr>
          <p:cNvPr id="3" name="audio(17)">
            <a:hlinkClick r:id="" action="ppaction://media"/>
            <a:extLst>
              <a:ext uri="{FF2B5EF4-FFF2-40B4-BE49-F238E27FC236}">
                <a16:creationId xmlns:a16="http://schemas.microsoft.com/office/drawing/2014/main" id="{7C610ED7-1BF5-4EFD-B346-E618703F06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15615" y="1948612"/>
            <a:ext cx="2960769" cy="2960775"/>
          </a:xfrm>
          <a:prstGeom prst="rect">
            <a:avLst/>
          </a:prstGeom>
        </p:spPr>
      </p:pic>
    </p:spTree>
    <p:extLst>
      <p:ext uri="{BB962C8B-B14F-4D97-AF65-F5344CB8AC3E}">
        <p14:creationId xmlns:p14="http://schemas.microsoft.com/office/powerpoint/2010/main" val="2688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3EAE390-3F5A-E35E-74EF-5450E4BEBE8C}"/>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643CD6A6-EAF7-ED79-1EE1-A5EED200F93E}"/>
              </a:ext>
            </a:extLst>
          </p:cNvPr>
          <p:cNvSpPr>
            <a:spLocks noGrp="1"/>
          </p:cNvSpPr>
          <p:nvPr>
            <p:ph type="title"/>
          </p:nvPr>
        </p:nvSpPr>
        <p:spPr bwMode="auto">
          <a:xfrm>
            <a:off x="838200" y="365125"/>
            <a:ext cx="8979568" cy="1325563"/>
          </a:xfrm>
        </p:spPr>
        <p:txBody>
          <a:bodyPr/>
          <a:lstStyle/>
          <a:p>
            <a:pPr>
              <a:defRPr/>
            </a:pPr>
            <a:r>
              <a:rPr lang="de-DE" dirty="0"/>
              <a:t>Impulsfragen zu Patrick</a:t>
            </a:r>
            <a:endParaRPr dirty="0"/>
          </a:p>
        </p:txBody>
      </p:sp>
      <p:pic>
        <p:nvPicPr>
          <p:cNvPr id="5" name="Inhaltsplatzhalter 4">
            <a:extLst>
              <a:ext uri="{FF2B5EF4-FFF2-40B4-BE49-F238E27FC236}">
                <a16:creationId xmlns:a16="http://schemas.microsoft.com/office/drawing/2014/main" id="{A654C2DC-AA9E-48BF-6D12-8CD0AF777BF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61368F5E-D200-9411-E99D-1E5294C7B84A}"/>
              </a:ext>
            </a:extLst>
          </p:cNvPr>
          <p:cNvSpPr txBox="1"/>
          <p:nvPr/>
        </p:nvSpPr>
        <p:spPr bwMode="auto">
          <a:xfrm>
            <a:off x="838200" y="2032000"/>
            <a:ext cx="10699750" cy="4108817"/>
          </a:xfrm>
          <a:prstGeom prst="rect">
            <a:avLst/>
          </a:prstGeom>
          <a:noFill/>
        </p:spPr>
        <p:txBody>
          <a:bodyPr wrap="square" rtlCol="0">
            <a:spAutoFit/>
          </a:bodyPr>
          <a:lstStyle/>
          <a:p>
            <a:pPr marL="285750" lvl="0" indent="-285750">
              <a:spcAft>
                <a:spcPts val="600"/>
              </a:spcAft>
              <a:buFont typeface="Arial"/>
              <a:buChar char="•"/>
              <a:defRPr/>
            </a:pPr>
            <a:r>
              <a:rPr lang="de-DE" sz="2000" dirty="0"/>
              <a:t>Wie kann die Grundschullehrkraft Struktur und Orientierung im Klassenraum anbieten?</a:t>
            </a:r>
            <a:endParaRPr sz="2000" dirty="0"/>
          </a:p>
          <a:p>
            <a:pPr marL="285750" lvl="0" indent="-285750">
              <a:spcAft>
                <a:spcPts val="600"/>
              </a:spcAft>
              <a:buFont typeface="Arial"/>
              <a:buChar char="•"/>
              <a:defRPr/>
            </a:pPr>
            <a:r>
              <a:rPr lang="de-DE" sz="2000" dirty="0"/>
              <a:t>Welche Möglichkeit hat die Lehrkraft Aufgaben an das Lernniveau Patricks anzupassen?</a:t>
            </a:r>
          </a:p>
          <a:p>
            <a:pPr marL="285750" lvl="0" indent="-285750">
              <a:spcAft>
                <a:spcPts val="600"/>
              </a:spcAft>
              <a:buFont typeface="Arial"/>
              <a:buChar char="•"/>
              <a:defRPr/>
            </a:pPr>
            <a:r>
              <a:rPr lang="de-DE" sz="2000" dirty="0"/>
              <a:t>Was könnten Ursachen und Gründe für Arbeitsverweigerung sein?</a:t>
            </a:r>
          </a:p>
          <a:p>
            <a:pPr marL="285750" lvl="0" indent="-285750">
              <a:spcAft>
                <a:spcPts val="600"/>
              </a:spcAft>
              <a:buFont typeface="Arial"/>
              <a:buChar char="•"/>
              <a:defRPr/>
            </a:pPr>
            <a:r>
              <a:rPr lang="de-DE" sz="2000" dirty="0"/>
              <a:t>Worauf würden Sie als Lehrkraft des Schülers einen Schwerpunkt bei den Beobachtungen legen?</a:t>
            </a:r>
          </a:p>
          <a:p>
            <a:pPr marL="285750" lvl="0" indent="-285750">
              <a:spcAft>
                <a:spcPts val="600"/>
              </a:spcAft>
              <a:buFont typeface="Arial"/>
              <a:buChar char="•"/>
              <a:defRPr/>
            </a:pPr>
            <a:r>
              <a:rPr lang="de-DE" sz="2000" dirty="0"/>
              <a:t>In welchen Situationen würden Sie dem Schüler eine Rückmeldung geben und welche?</a:t>
            </a:r>
          </a:p>
          <a:p>
            <a:pPr marL="285750" indent="-285750">
              <a:spcAft>
                <a:spcPts val="600"/>
              </a:spcAft>
              <a:buFont typeface="Arial"/>
              <a:buChar char="•"/>
              <a:defRPr/>
            </a:pPr>
            <a:r>
              <a:rPr lang="de-DE" sz="2000" dirty="0"/>
              <a:t>Wie könnte die Klassenlehrkraft die Klasse miteinbeziehen?</a:t>
            </a:r>
          </a:p>
          <a:p>
            <a:pPr marL="285750" indent="-285750">
              <a:spcAft>
                <a:spcPts val="600"/>
              </a:spcAft>
              <a:buFont typeface="Arial"/>
              <a:buChar char="•"/>
              <a:defRPr/>
            </a:pPr>
            <a:r>
              <a:rPr lang="de-DE" sz="2000" dirty="0"/>
              <a:t>Wie kann ein positives Klassenklima etabliert werden?</a:t>
            </a:r>
          </a:p>
          <a:p>
            <a:pPr marL="285750" indent="-285750">
              <a:spcAft>
                <a:spcPts val="600"/>
              </a:spcAft>
              <a:buFont typeface="Arial"/>
              <a:buChar char="•"/>
              <a:defRPr/>
            </a:pPr>
            <a:r>
              <a:rPr lang="de-DE" sz="2000" dirty="0"/>
              <a:t>Welche Stärken hat Patrick?</a:t>
            </a:r>
          </a:p>
          <a:p>
            <a:pPr marL="285750" indent="-285750">
              <a:spcAft>
                <a:spcPts val="600"/>
              </a:spcAft>
              <a:buFont typeface="Arial"/>
              <a:buChar char="•"/>
              <a:defRPr/>
            </a:pPr>
            <a:r>
              <a:rPr lang="de-DE" sz="2000" dirty="0"/>
              <a:t>Wie können Patrick Erfolge ermöglicht werden?</a:t>
            </a:r>
          </a:p>
          <a:p>
            <a:pPr marL="285750" lvl="0" indent="-285750">
              <a:buFont typeface="Arial"/>
              <a:buChar char="•"/>
              <a:defRPr/>
            </a:pPr>
            <a:endParaRPr lang="de-DE" dirty="0"/>
          </a:p>
          <a:p>
            <a:pPr marL="285750" lvl="0" indent="-285750">
              <a:buFont typeface="Arial"/>
              <a:buChar char="•"/>
              <a:defRPr/>
            </a:pPr>
            <a:endParaRPr dirty="0"/>
          </a:p>
        </p:txBody>
      </p:sp>
    </p:spTree>
    <p:extLst>
      <p:ext uri="{BB962C8B-B14F-4D97-AF65-F5344CB8AC3E}">
        <p14:creationId xmlns:p14="http://schemas.microsoft.com/office/powerpoint/2010/main" val="17962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933C3C4-7289-5022-1D27-03CDCE4E426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B512996-59C4-46E3-5155-3D1AF0A10262}"/>
              </a:ext>
            </a:extLst>
          </p:cNvPr>
          <p:cNvSpPr>
            <a:spLocks noGrp="1"/>
          </p:cNvSpPr>
          <p:nvPr>
            <p:ph type="title"/>
          </p:nvPr>
        </p:nvSpPr>
        <p:spPr bwMode="auto">
          <a:xfrm>
            <a:off x="838200" y="365125"/>
            <a:ext cx="8979568" cy="1325563"/>
          </a:xfrm>
        </p:spPr>
        <p:txBody>
          <a:bodyPr/>
          <a:lstStyle/>
          <a:p>
            <a:pPr>
              <a:defRPr/>
            </a:pPr>
            <a:r>
              <a:rPr lang="de-DE" dirty="0"/>
              <a:t>Ideen für die Praxis (Patrick)</a:t>
            </a:r>
            <a:endParaRPr dirty="0"/>
          </a:p>
        </p:txBody>
      </p:sp>
      <p:pic>
        <p:nvPicPr>
          <p:cNvPr id="5" name="Inhaltsplatzhalter 4">
            <a:extLst>
              <a:ext uri="{FF2B5EF4-FFF2-40B4-BE49-F238E27FC236}">
                <a16:creationId xmlns:a16="http://schemas.microsoft.com/office/drawing/2014/main" id="{4FDD1EF3-A09F-5E42-F84B-D838C64F825B}"/>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CEA49AF5-56F1-C991-E7A6-640D96D8FCF1}"/>
              </a:ext>
            </a:extLst>
          </p:cNvPr>
          <p:cNvSpPr txBox="1"/>
          <p:nvPr/>
        </p:nvSpPr>
        <p:spPr bwMode="auto">
          <a:xfrm>
            <a:off x="838200" y="1551940"/>
            <a:ext cx="10515600" cy="5016758"/>
          </a:xfrm>
          <a:prstGeom prst="rect">
            <a:avLst/>
          </a:prstGeom>
          <a:noFill/>
        </p:spPr>
        <p:txBody>
          <a:bodyPr wrap="square" rtlCol="0">
            <a:spAutoFit/>
          </a:bodyPr>
          <a:lstStyle/>
          <a:p>
            <a:pPr marL="285750" lvl="0" indent="-285750">
              <a:spcBef>
                <a:spcPts val="600"/>
              </a:spcBef>
              <a:buFont typeface="Arial"/>
              <a:buChar char="•"/>
              <a:defRPr/>
            </a:pPr>
            <a:r>
              <a:rPr lang="de-DE" sz="1600" dirty="0"/>
              <a:t>Die Grundschullehrkraft setzt Ideen des Classroom Managements um, die Patrick Struktur und Orientierung bieten (Klassenraum vorbereiten, Regeln unterrichten, Unterrichtliche Klarheit etc.)</a:t>
            </a:r>
            <a:r>
              <a:rPr lang="de-DE" sz="1600" baseline="30000" dirty="0"/>
              <a:t>1</a:t>
            </a:r>
            <a:endParaRPr sz="1600" baseline="30000" dirty="0"/>
          </a:p>
          <a:p>
            <a:pPr marL="285750" lvl="0" indent="-285750">
              <a:spcBef>
                <a:spcPts val="600"/>
              </a:spcBef>
              <a:buFont typeface="Arial"/>
              <a:buChar char="•"/>
              <a:defRPr/>
            </a:pPr>
            <a:r>
              <a:rPr lang="de-DE" sz="1600" dirty="0"/>
              <a:t>Die Lehrkraft passt die Aufgaben an das Lernniveau Patricks an und zeigt dem Schüler die Lernfortschritte regelmäßig auf. D</a:t>
            </a:r>
            <a:r>
              <a:rPr lang="de-DE" sz="1600" dirty="0">
                <a:solidFill>
                  <a:prstClr val="black"/>
                </a:solidFill>
              </a:rPr>
              <a:t>ie Auseinandersetzung mit dem eigenen Lerntempo, das sich von dem der Mitschüler*innen unterscheidet, könnte die Motivation des Schülers beeinträchtigen, falls die individuellen Lernziele und Erfolge nicht ausreichend kommuniziert werden.</a:t>
            </a:r>
          </a:p>
          <a:p>
            <a:pPr marL="285750" lvl="0" indent="-285750">
              <a:spcBef>
                <a:spcPts val="600"/>
              </a:spcBef>
              <a:buFont typeface="Arial"/>
              <a:buChar char="•"/>
              <a:defRPr/>
            </a:pPr>
            <a:r>
              <a:rPr lang="de-DE" sz="1600" dirty="0"/>
              <a:t>Die Lehrkraft achtet darauf, wann es Patrick gelingt, sich an die Regeln zu halten und konzentriert zu arbeiten. Sie gibt ihn in diesen Situationen eine positive Rückmeldung („catch </a:t>
            </a:r>
            <a:r>
              <a:rPr lang="de-DE" sz="1600" dirty="0" err="1"/>
              <a:t>them</a:t>
            </a:r>
            <a:r>
              <a:rPr lang="de-DE" sz="1600" dirty="0"/>
              <a:t> </a:t>
            </a:r>
            <a:r>
              <a:rPr lang="de-DE" sz="1600" dirty="0" err="1"/>
              <a:t>being</a:t>
            </a:r>
            <a:r>
              <a:rPr lang="de-DE" sz="1600" dirty="0"/>
              <a:t> </a:t>
            </a:r>
            <a:r>
              <a:rPr lang="de-DE" sz="1600" dirty="0" err="1"/>
              <a:t>good</a:t>
            </a:r>
            <a:r>
              <a:rPr lang="de-DE" sz="1600" dirty="0"/>
              <a:t>“).</a:t>
            </a:r>
          </a:p>
          <a:p>
            <a:pPr marL="285750" indent="-285750">
              <a:spcBef>
                <a:spcPts val="600"/>
              </a:spcBef>
              <a:buFont typeface="Arial"/>
              <a:buChar char="•"/>
              <a:defRPr/>
            </a:pPr>
            <a:r>
              <a:rPr lang="de-DE" sz="1600" dirty="0"/>
              <a:t>Die Klassenlehrkraft arbeitet mit der Klasse daran, das Zusammengehörigkeitsgefühl zu stärken und eine wertschätzende Haltung gegenüber der Verschiedenheit von Menschen zu fördern. Durch pädagogische und didaktische Maßnahmen wird ein positives Klassenklima etabliert.</a:t>
            </a:r>
          </a:p>
          <a:p>
            <a:pPr marL="285750" indent="-285750">
              <a:spcBef>
                <a:spcPts val="600"/>
              </a:spcBef>
              <a:buFont typeface="Arial"/>
              <a:buChar char="•"/>
              <a:defRPr/>
            </a:pPr>
            <a:r>
              <a:rPr lang="de-DE" sz="1600" dirty="0"/>
              <a:t>Die Lehrkraft nimmt Kontakt zum Mobilen Sonderpädagogischen Dienst (MSD) auf und lässt sich über weitere Maßnahmen beraten, insbesondere im Bezug auf individuelle Entwicklungsziele und Leistungsrückmeldung für Patrick. In Kooperation mit dem MSD wird der Lernstand regelmäßig dokumentiert und eine Förderdiagnostik daraus abgeleitet.</a:t>
            </a:r>
          </a:p>
          <a:p>
            <a:pPr marL="285750" indent="-285750">
              <a:spcBef>
                <a:spcPts val="600"/>
              </a:spcBef>
              <a:buFont typeface="Arial"/>
              <a:buChar char="•"/>
              <a:defRPr/>
            </a:pPr>
            <a:r>
              <a:rPr lang="de-DE" sz="1600" dirty="0"/>
              <a:t>Erste-Hilfe-Wutkiste</a:t>
            </a:r>
            <a:r>
              <a:rPr lang="de-DE" sz="1600" baseline="30000" dirty="0"/>
              <a:t>2:  </a:t>
            </a:r>
            <a:r>
              <a:rPr lang="de-DE" sz="1600" dirty="0"/>
              <a:t>Die Schüler:innen füllen gemeinsam eine Erste-Hilfe-Kiste mit Tipps gegen Wut. Die Kiste verbleibt im Klassenzimmer und die Schüler:innen können bei Bedarf darauf zugreifen.</a:t>
            </a:r>
          </a:p>
          <a:p>
            <a:pPr marL="285750" indent="-285750">
              <a:spcBef>
                <a:spcPts val="600"/>
              </a:spcBef>
              <a:buFont typeface="Arial"/>
              <a:buChar char="•"/>
              <a:defRPr/>
            </a:pPr>
            <a:r>
              <a:rPr lang="de-DE" sz="1600" dirty="0">
                <a:solidFill>
                  <a:prstClr val="black"/>
                </a:solidFill>
              </a:rPr>
              <a:t>Patrick bringt Humor mit, das kann helfen schwierige Situationen zu entkrampfen.</a:t>
            </a:r>
            <a:endParaRPr lang="de-DE" dirty="0"/>
          </a:p>
          <a:p>
            <a:pPr marL="285750" lvl="0" indent="-285750">
              <a:buFont typeface="Arial"/>
              <a:buChar char="•"/>
              <a:defRPr/>
            </a:pPr>
            <a:endParaRPr dirty="0"/>
          </a:p>
        </p:txBody>
      </p:sp>
      <p:sp>
        <p:nvSpPr>
          <p:cNvPr id="3" name="Textfeld 2">
            <a:extLst>
              <a:ext uri="{FF2B5EF4-FFF2-40B4-BE49-F238E27FC236}">
                <a16:creationId xmlns:a16="http://schemas.microsoft.com/office/drawing/2014/main" id="{0AAA9FD7-1860-4619-7251-1AD8DD676A61}"/>
              </a:ext>
            </a:extLst>
          </p:cNvPr>
          <p:cNvSpPr txBox="1"/>
          <p:nvPr/>
        </p:nvSpPr>
        <p:spPr>
          <a:xfrm>
            <a:off x="1085850" y="6154321"/>
            <a:ext cx="11361420" cy="677108"/>
          </a:xfrm>
          <a:prstGeom prst="rect">
            <a:avLst/>
          </a:prstGeom>
          <a:noFill/>
        </p:spPr>
        <p:txBody>
          <a:bodyPr wrap="square" rtlCol="0">
            <a:spAutoFit/>
          </a:bodyPr>
          <a:lstStyle/>
          <a:p>
            <a:pPr marL="285750" indent="-285750">
              <a:buFont typeface="Arial"/>
              <a:buChar char="•"/>
              <a:defRPr/>
            </a:pPr>
            <a:endParaRPr lang="de-DE" dirty="0"/>
          </a:p>
          <a:p>
            <a:pPr lvl="0">
              <a:defRPr/>
            </a:pPr>
            <a:r>
              <a:rPr lang="de-DE" sz="1000" dirty="0"/>
              <a:t>1) Classroom Management nach Evertson. </a:t>
            </a:r>
            <a:r>
              <a:rPr lang="en-US" sz="1000" dirty="0">
                <a:solidFill>
                  <a:srgbClr val="000000"/>
                </a:solidFill>
                <a:ea typeface="Times New Roman" panose="02020603050405020304" pitchFamily="18" charset="0"/>
                <a:cs typeface="Calibri" panose="020F0502020204030204" pitchFamily="34" charset="0"/>
              </a:rPr>
              <a:t>Evertson, C. (2006): Handbook of classroom management. Research, practice, and contemporary issues. </a:t>
            </a:r>
            <a:endParaRPr lang="de-DE" sz="1000" dirty="0">
              <a:ea typeface="Calibri" panose="020F0502020204030204" pitchFamily="34" charset="0"/>
              <a:cs typeface="Times New Roman" panose="02020603050405020304" pitchFamily="18" charset="0"/>
            </a:endParaRPr>
          </a:p>
          <a:p>
            <a:pPr lvl="0">
              <a:defRPr/>
            </a:pPr>
            <a:r>
              <a:rPr lang="de-DE" sz="1000" dirty="0"/>
              <a:t>2) </a:t>
            </a:r>
            <a:r>
              <a:rPr lang="de-DE" sz="1000" dirty="0">
                <a:solidFill>
                  <a:srgbClr val="000000"/>
                </a:solidFill>
                <a:ea typeface="Times New Roman" panose="02020603050405020304" pitchFamily="18" charset="0"/>
                <a:cs typeface="Calibri" panose="020F0502020204030204" pitchFamily="34" charset="0"/>
              </a:rPr>
              <a:t>Sächsisches Staatsministerium für Kultus Sachsen (2018): Unterstützungsmaterialien – Kopiervorlagen. Online verfügbar unter: </a:t>
            </a:r>
            <a:r>
              <a:rPr lang="de-DE" sz="1000" u="sng" dirty="0">
                <a:solidFill>
                  <a:srgbClr val="0563C1"/>
                </a:solidFill>
                <a:ea typeface="Times New Roman" panose="02020603050405020304" pitchFamily="18" charset="0"/>
                <a:cs typeface="Calibri" panose="020F0502020204030204" pitchFamily="34" charset="0"/>
                <a:hlinkClick r:id="rId4"/>
              </a:rPr>
              <a:t>https://publikationen.sachsen.de/bdb/artikel/32822</a:t>
            </a:r>
            <a:r>
              <a:rPr lang="de-DE" sz="1000" dirty="0">
                <a:solidFill>
                  <a:srgbClr val="000000"/>
                </a:solidFill>
                <a:ea typeface="Times New Roman" panose="02020603050405020304" pitchFamily="18" charset="0"/>
                <a:cs typeface="Calibri" panose="020F0502020204030204" pitchFamily="34" charset="0"/>
              </a:rPr>
              <a:t>, </a:t>
            </a:r>
            <a:endParaRPr lang="de-DE" dirty="0"/>
          </a:p>
        </p:txBody>
      </p:sp>
    </p:spTree>
    <p:extLst>
      <p:ext uri="{BB962C8B-B14F-4D97-AF65-F5344CB8AC3E}">
        <p14:creationId xmlns:p14="http://schemas.microsoft.com/office/powerpoint/2010/main" val="37481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0869B58-C1F8-B9BD-799F-E3E39ED234E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40756DA-7EFF-962B-052E-75B9784CFB48}"/>
              </a:ext>
            </a:extLst>
          </p:cNvPr>
          <p:cNvSpPr>
            <a:spLocks noGrp="1"/>
          </p:cNvSpPr>
          <p:nvPr>
            <p:ph type="title"/>
          </p:nvPr>
        </p:nvSpPr>
        <p:spPr bwMode="auto">
          <a:xfrm>
            <a:off x="838200" y="365125"/>
            <a:ext cx="8979568" cy="1325563"/>
          </a:xfrm>
        </p:spPr>
        <p:txBody>
          <a:bodyPr/>
          <a:lstStyle/>
          <a:p>
            <a:pPr>
              <a:defRPr/>
            </a:pPr>
            <a:r>
              <a:rPr lang="de-DE" dirty="0"/>
              <a:t>Allgemeine Impulsfragen</a:t>
            </a:r>
            <a:endParaRPr dirty="0"/>
          </a:p>
        </p:txBody>
      </p:sp>
      <p:pic>
        <p:nvPicPr>
          <p:cNvPr id="5" name="Inhaltsplatzhalter 4">
            <a:extLst>
              <a:ext uri="{FF2B5EF4-FFF2-40B4-BE49-F238E27FC236}">
                <a16:creationId xmlns:a16="http://schemas.microsoft.com/office/drawing/2014/main" id="{09BF9BC9-2B67-0943-3D08-EB14F9A95977}"/>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420B5198-79F8-130B-7B08-E51B731AAFAE}"/>
              </a:ext>
            </a:extLst>
          </p:cNvPr>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lang="de-DE"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Inhaltsplatzhalter 2">
            <a:extLst>
              <a:ext uri="{FF2B5EF4-FFF2-40B4-BE49-F238E27FC236}">
                <a16:creationId xmlns:a16="http://schemas.microsoft.com/office/drawing/2014/main" id="{3584EFA3-C394-491B-B508-AE17F7BC301F}"/>
              </a:ext>
            </a:extLst>
          </p:cNvPr>
          <p:cNvSpPr txBox="1">
            <a:spLocks/>
          </p:cNvSpPr>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dirty="0"/>
              <a:t>Blick auf den/die </a:t>
            </a:r>
            <a:r>
              <a:rPr lang="de-DE" sz="1400" b="1" dirty="0" err="1"/>
              <a:t>Schüler:in</a:t>
            </a:r>
            <a:endParaRPr lang="de-DE" sz="1400" b="1" dirty="0"/>
          </a:p>
          <a:p>
            <a:pPr>
              <a:lnSpc>
                <a:spcPct val="100000"/>
              </a:lnSpc>
              <a:spcBef>
                <a:spcPts val="600"/>
              </a:spcBef>
              <a:defRPr/>
            </a:pPr>
            <a:r>
              <a:rPr lang="de-DE" sz="1400" dirty="0"/>
              <a:t>Welche internen und externen Ressourcen bringt der/die </a:t>
            </a:r>
            <a:r>
              <a:rPr lang="de-DE" sz="1400" dirty="0" err="1"/>
              <a:t>Schüler:in</a:t>
            </a:r>
            <a:r>
              <a:rPr lang="de-DE" sz="1400" dirty="0"/>
              <a:t> für sich und die Klassengemeinschaft mit?</a:t>
            </a:r>
            <a:endParaRPr lang="de-DE" dirty="0"/>
          </a:p>
          <a:p>
            <a:pPr marL="0" indent="0">
              <a:lnSpc>
                <a:spcPct val="100000"/>
              </a:lnSpc>
              <a:spcBef>
                <a:spcPts val="600"/>
              </a:spcBef>
              <a:buFont typeface="Arial"/>
              <a:buNone/>
              <a:defRPr/>
            </a:pPr>
            <a:r>
              <a:rPr lang="de-DE" sz="1400" b="1" dirty="0"/>
              <a:t>Unterricht</a:t>
            </a:r>
            <a:endParaRPr lang="de-DE" dirty="0"/>
          </a:p>
          <a:p>
            <a:pPr>
              <a:lnSpc>
                <a:spcPct val="100000"/>
              </a:lnSpc>
              <a:spcBef>
                <a:spcPts val="600"/>
              </a:spcBef>
              <a:defRPr/>
            </a:pPr>
            <a:r>
              <a:rPr lang="de-DE" sz="1400" dirty="0"/>
              <a:t>In welchen Phasen des Schultags fühlt sich der/die </a:t>
            </a:r>
            <a:r>
              <a:rPr lang="de-DE" sz="1400" dirty="0" err="1"/>
              <a:t>Schüler:in</a:t>
            </a:r>
            <a:r>
              <a:rPr lang="de-DE" sz="1400" dirty="0"/>
              <a:t> wohl und zeigt positive Verhaltensweisen?</a:t>
            </a:r>
            <a:endParaRPr lang="de-DE" dirty="0"/>
          </a:p>
          <a:p>
            <a:pPr>
              <a:lnSpc>
                <a:spcPct val="100000"/>
              </a:lnSpc>
              <a:spcBef>
                <a:spcPts val="600"/>
              </a:spcBef>
              <a:defRPr/>
            </a:pPr>
            <a:r>
              <a:rPr lang="de-DE" sz="1400" dirty="0"/>
              <a:t>Welche Barrieren oder Probleme könnten für den/die </a:t>
            </a:r>
            <a:r>
              <a:rPr lang="de-DE" sz="1400" dirty="0" err="1"/>
              <a:t>Schüler:in</a:t>
            </a:r>
            <a:r>
              <a:rPr lang="de-DE" sz="1400" dirty="0"/>
              <a:t> im Unterricht auftreten?</a:t>
            </a:r>
            <a:endParaRPr lang="de-DE" dirty="0"/>
          </a:p>
          <a:p>
            <a:pPr marL="0" indent="0">
              <a:lnSpc>
                <a:spcPct val="100000"/>
              </a:lnSpc>
              <a:spcBef>
                <a:spcPts val="600"/>
              </a:spcBef>
              <a:buFont typeface="Arial"/>
              <a:buNone/>
              <a:defRPr/>
            </a:pPr>
            <a:r>
              <a:rPr lang="de-DE" sz="1400" b="1" dirty="0" err="1"/>
              <a:t>Classroom</a:t>
            </a:r>
            <a:r>
              <a:rPr lang="de-DE" sz="1400" b="1" dirty="0"/>
              <a:t>-Management</a:t>
            </a:r>
            <a:endParaRPr lang="de-DE" dirty="0"/>
          </a:p>
          <a:p>
            <a:pPr>
              <a:lnSpc>
                <a:spcPct val="100000"/>
              </a:lnSpc>
              <a:spcBef>
                <a:spcPts val="600"/>
              </a:spcBef>
              <a:defRPr/>
            </a:pPr>
            <a:r>
              <a:rPr lang="de-DE" sz="1400" dirty="0"/>
              <a:t>Welche Elemente des Classroom-Managements wären in der obigen Situation besonders hilfreich?</a:t>
            </a:r>
            <a:endParaRPr lang="de-DE" dirty="0"/>
          </a:p>
          <a:p>
            <a:pPr marL="0" indent="0">
              <a:lnSpc>
                <a:spcPct val="100000"/>
              </a:lnSpc>
              <a:spcBef>
                <a:spcPts val="600"/>
              </a:spcBef>
              <a:buFont typeface="Arial"/>
              <a:buNone/>
              <a:defRPr/>
            </a:pPr>
            <a:r>
              <a:rPr lang="de-DE" sz="1400" b="1" dirty="0"/>
              <a:t>Beobachtung/Diagnostik</a:t>
            </a:r>
            <a:endParaRPr lang="de-DE" dirty="0"/>
          </a:p>
          <a:p>
            <a:pPr>
              <a:lnSpc>
                <a:spcPct val="100000"/>
              </a:lnSpc>
              <a:spcBef>
                <a:spcPts val="600"/>
              </a:spcBef>
              <a:defRPr/>
            </a:pPr>
            <a:r>
              <a:rPr lang="de-DE" sz="1400" dirty="0">
                <a:solidFill>
                  <a:prstClr val="black"/>
                </a:solidFill>
              </a:rPr>
              <a:t>Welche Formen der Diagnose stehen der Lehrkraft zur Verfügung?</a:t>
            </a:r>
          </a:p>
          <a:p>
            <a:pPr>
              <a:lnSpc>
                <a:spcPct val="100000"/>
              </a:lnSpc>
              <a:spcBef>
                <a:spcPts val="600"/>
              </a:spcBef>
              <a:defRPr/>
            </a:pPr>
            <a:r>
              <a:rPr lang="de-DE" sz="1400" dirty="0"/>
              <a:t>Auf welchen Kompetenzstufen befindet sich der/die </a:t>
            </a:r>
            <a:r>
              <a:rPr lang="de-DE" sz="1400" dirty="0" err="1"/>
              <a:t>Schüler:in</a:t>
            </a:r>
            <a:r>
              <a:rPr lang="de-DE" sz="1400" dirty="0"/>
              <a:t>? Wie könnten nächste Fördermaßnahmen aussehen?</a:t>
            </a:r>
            <a:endParaRPr lang="de-DE" dirty="0"/>
          </a:p>
          <a:p>
            <a:pPr marL="0" indent="0">
              <a:lnSpc>
                <a:spcPct val="100000"/>
              </a:lnSpc>
              <a:spcBef>
                <a:spcPts val="600"/>
              </a:spcBef>
              <a:buFont typeface="Arial"/>
              <a:buNone/>
              <a:defRPr/>
            </a:pPr>
            <a:r>
              <a:rPr lang="de-DE" sz="1400" b="1" dirty="0" err="1"/>
              <a:t>Lehrkraft-Schüler:in-Beziehung</a:t>
            </a:r>
            <a:endParaRPr lang="de-DE" sz="1400" b="1" dirty="0"/>
          </a:p>
          <a:p>
            <a:pPr>
              <a:lnSpc>
                <a:spcPct val="100000"/>
              </a:lnSpc>
              <a:spcBef>
                <a:spcPts val="600"/>
              </a:spcBef>
              <a:defRPr/>
            </a:pPr>
            <a:r>
              <a:rPr lang="de-DE" sz="1400" dirty="0"/>
              <a:t>Wie könnte die Lehrkraft die Beziehung zu dem/der </a:t>
            </a:r>
            <a:r>
              <a:rPr lang="de-DE" sz="1400" dirty="0" err="1"/>
              <a:t>Schüler:in</a:t>
            </a:r>
            <a:r>
              <a:rPr lang="de-DE" sz="1400" dirty="0"/>
              <a:t> stärken?</a:t>
            </a:r>
            <a:endParaRPr lang="de-DE" dirty="0"/>
          </a:p>
          <a:p>
            <a:pPr marL="0" indent="0">
              <a:lnSpc>
                <a:spcPct val="100000"/>
              </a:lnSpc>
              <a:spcBef>
                <a:spcPts val="600"/>
              </a:spcBef>
              <a:buFont typeface="Arial"/>
              <a:buNone/>
              <a:defRPr/>
            </a:pPr>
            <a:r>
              <a:rPr lang="de-DE" sz="1400" b="1" dirty="0"/>
              <a:t>Klassengemeinschaft</a:t>
            </a:r>
            <a:endParaRPr lang="de-DE" dirty="0"/>
          </a:p>
          <a:p>
            <a:pPr>
              <a:lnSpc>
                <a:spcPct val="100000"/>
              </a:lnSpc>
              <a:spcBef>
                <a:spcPts val="600"/>
              </a:spcBef>
              <a:defRPr/>
            </a:pPr>
            <a:r>
              <a:rPr lang="de-DE" sz="1400" dirty="0"/>
              <a:t>Wie kann ein positives Klassenklima gefördert werden?</a:t>
            </a:r>
            <a:endParaRPr lang="de-DE" dirty="0"/>
          </a:p>
          <a:p>
            <a:pPr>
              <a:lnSpc>
                <a:spcPct val="100000"/>
              </a:lnSpc>
              <a:spcBef>
                <a:spcPts val="600"/>
              </a:spcBef>
              <a:defRPr/>
            </a:pPr>
            <a:r>
              <a:rPr lang="de-DE" sz="1400" dirty="0"/>
              <a:t>Wie könnten Lehrkraft und Klasse den/die </a:t>
            </a:r>
            <a:r>
              <a:rPr lang="de-DE" sz="1400" dirty="0" err="1"/>
              <a:t>Schüler:in</a:t>
            </a:r>
            <a:r>
              <a:rPr lang="de-DE" sz="1400" dirty="0"/>
              <a:t> unterstützen?</a:t>
            </a:r>
            <a:endParaRPr lang="de-DE" dirty="0"/>
          </a:p>
          <a:p>
            <a:pPr marL="0" indent="0">
              <a:lnSpc>
                <a:spcPct val="100000"/>
              </a:lnSpc>
              <a:spcBef>
                <a:spcPts val="600"/>
              </a:spcBef>
              <a:buFont typeface="Arial"/>
              <a:buNone/>
              <a:defRPr/>
            </a:pPr>
            <a:r>
              <a:rPr lang="de-DE" sz="1400" b="1" dirty="0"/>
              <a:t>Unterstützungssysteme</a:t>
            </a:r>
            <a:endParaRPr lang="de-DE" dirty="0"/>
          </a:p>
          <a:p>
            <a:pPr>
              <a:lnSpc>
                <a:spcPct val="100000"/>
              </a:lnSpc>
              <a:spcBef>
                <a:spcPts val="600"/>
              </a:spcBef>
              <a:defRPr/>
            </a:pPr>
            <a:r>
              <a:rPr lang="de-DE" sz="1400" dirty="0"/>
              <a:t>Welche Unterstützungssysteme könnte die Lehrkraft aktivieren bzw. für den/die </a:t>
            </a:r>
            <a:r>
              <a:rPr lang="de-DE" sz="1400" dirty="0" err="1"/>
              <a:t>Schüler:in</a:t>
            </a:r>
            <a:r>
              <a:rPr lang="de-DE" sz="1400" dirty="0"/>
              <a:t> nutzbar machen?</a:t>
            </a:r>
            <a:endParaRPr lang="de-DE" dirty="0"/>
          </a:p>
        </p:txBody>
      </p:sp>
    </p:spTree>
    <p:extLst>
      <p:ext uri="{BB962C8B-B14F-4D97-AF65-F5344CB8AC3E}">
        <p14:creationId xmlns:p14="http://schemas.microsoft.com/office/powerpoint/2010/main" val="31410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88DE1EF-CDA0-E176-144A-3469B6AA0CE9}"/>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61C37902-CF0B-0D68-DC06-93D8B25846A4}"/>
              </a:ext>
            </a:extLst>
          </p:cNvPr>
          <p:cNvSpPr>
            <a:spLocks noGrp="1"/>
          </p:cNvSpPr>
          <p:nvPr>
            <p:ph type="title"/>
          </p:nvPr>
        </p:nvSpPr>
        <p:spPr bwMode="auto">
          <a:xfrm>
            <a:off x="838200" y="365125"/>
            <a:ext cx="8979568" cy="1325563"/>
          </a:xfrm>
        </p:spPr>
        <p:txBody>
          <a:bodyPr/>
          <a:lstStyle/>
          <a:p>
            <a:pPr>
              <a:defRPr/>
            </a:pPr>
            <a:r>
              <a:rPr lang="de-DE" dirty="0"/>
              <a:t>Allgemeine Impulsfragen – fachspezifische Antworten (</a:t>
            </a:r>
            <a:r>
              <a:rPr lang="de-DE" dirty="0" err="1"/>
              <a:t>esE</a:t>
            </a:r>
            <a:r>
              <a:rPr lang="de-DE" dirty="0"/>
              <a:t>)</a:t>
            </a:r>
            <a:endParaRPr dirty="0"/>
          </a:p>
        </p:txBody>
      </p:sp>
      <p:pic>
        <p:nvPicPr>
          <p:cNvPr id="5" name="Inhaltsplatzhalter 4">
            <a:extLst>
              <a:ext uri="{FF2B5EF4-FFF2-40B4-BE49-F238E27FC236}">
                <a16:creationId xmlns:a16="http://schemas.microsoft.com/office/drawing/2014/main" id="{9106A314-3C85-4F9A-1D29-7F8EE2EA6CB8}"/>
              </a:ext>
            </a:extLst>
          </p:cNvPr>
          <p:cNvPicPr>
            <a:picLocks noGrp="1" noChangeAspect="1"/>
          </p:cNvPicPr>
          <p:nvPr>
            <p:ph idx="1"/>
          </p:nvPr>
        </p:nvPicPr>
        <p:blipFill>
          <a:blip r:embed="rId3"/>
          <a:stretch/>
        </p:blipFill>
        <p:spPr bwMode="auto">
          <a:xfrm>
            <a:off x="9941162" y="217202"/>
            <a:ext cx="1979485" cy="1058145"/>
          </a:xfrm>
        </p:spPr>
      </p:pic>
      <p:sp>
        <p:nvSpPr>
          <p:cNvPr id="4" name="Textfeld 3">
            <a:extLst>
              <a:ext uri="{FF2B5EF4-FFF2-40B4-BE49-F238E27FC236}">
                <a16:creationId xmlns:a16="http://schemas.microsoft.com/office/drawing/2014/main" id="{C67717DB-38D8-E6B2-AE6C-02D7060D3C14}"/>
              </a:ext>
            </a:extLst>
          </p:cNvPr>
          <p:cNvSpPr txBox="1"/>
          <p:nvPr/>
        </p:nvSpPr>
        <p:spPr bwMode="auto">
          <a:xfrm>
            <a:off x="838200" y="2032000"/>
            <a:ext cx="10699750" cy="646331"/>
          </a:xfrm>
          <a:prstGeom prst="rect">
            <a:avLst/>
          </a:prstGeom>
          <a:noFill/>
        </p:spPr>
        <p:txBody>
          <a:bodyPr wrap="square" rtlCol="0">
            <a:spAutoFit/>
          </a:bodyPr>
          <a:lstStyle/>
          <a:p>
            <a:pPr marL="285750" lvl="0" indent="-285750">
              <a:buFont typeface="Arial"/>
              <a:buChar char="•"/>
              <a:defRPr/>
            </a:pPr>
            <a:endParaRPr lang="de-DE" dirty="0"/>
          </a:p>
          <a:p>
            <a:pPr marL="285750" lvl="0" indent="-285750">
              <a:buFont typeface="Arial"/>
              <a:buChar char="•"/>
              <a:defRPr/>
            </a:pPr>
            <a:endParaRPr dirty="0"/>
          </a:p>
        </p:txBody>
      </p:sp>
      <p:sp>
        <p:nvSpPr>
          <p:cNvPr id="6" name="Textfeld 5">
            <a:extLst>
              <a:ext uri="{FF2B5EF4-FFF2-40B4-BE49-F238E27FC236}">
                <a16:creationId xmlns:a16="http://schemas.microsoft.com/office/drawing/2014/main" id="{7BC5194C-DF3F-2E18-0EC1-DF86A6B9AA0B}"/>
              </a:ext>
            </a:extLst>
          </p:cNvPr>
          <p:cNvSpPr txBox="1"/>
          <p:nvPr/>
        </p:nvSpPr>
        <p:spPr>
          <a:xfrm>
            <a:off x="952988" y="1909818"/>
            <a:ext cx="10967659" cy="4683333"/>
          </a:xfrm>
          <a:prstGeom prst="rect">
            <a:avLst/>
          </a:prstGeom>
          <a:noFill/>
        </p:spPr>
        <p:txBody>
          <a:bodyPr wrap="square">
            <a:spAutoFit/>
          </a:bodyPr>
          <a:lstStyle/>
          <a:p>
            <a:pPr lvl="0">
              <a:spcBef>
                <a:spcPts val="400"/>
              </a:spcBef>
              <a:defRPr/>
            </a:pPr>
            <a:r>
              <a:rPr lang="de-DE" sz="1500" b="1" dirty="0">
                <a:solidFill>
                  <a:prstClr val="black"/>
                </a:solidFill>
              </a:rPr>
              <a:t>Blick auf den/die </a:t>
            </a:r>
            <a:r>
              <a:rPr lang="de-DE" sz="1500" b="1" dirty="0" err="1">
                <a:solidFill>
                  <a:prstClr val="black"/>
                </a:solidFill>
              </a:rPr>
              <a:t>Schüler:in</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Falls eine Schulbegleitung in der Klasse den/die </a:t>
            </a:r>
            <a:r>
              <a:rPr lang="de-DE" sz="1500" dirty="0" err="1">
                <a:solidFill>
                  <a:prstClr val="black"/>
                </a:solidFill>
              </a:rPr>
              <a:t>Schüler:in</a:t>
            </a:r>
            <a:r>
              <a:rPr lang="de-DE" sz="1500" dirty="0">
                <a:solidFill>
                  <a:prstClr val="black"/>
                </a:solidFill>
              </a:rPr>
              <a:t> begleitet, kann sie ihn/sie in schwierigen Situationen unterstützen und beruhigen.</a:t>
            </a:r>
          </a:p>
          <a:p>
            <a:pPr lvl="0">
              <a:spcBef>
                <a:spcPts val="400"/>
              </a:spcBef>
              <a:defRPr/>
            </a:pPr>
            <a:r>
              <a:rPr lang="de-DE" sz="1500" b="1" dirty="0">
                <a:solidFill>
                  <a:prstClr val="black"/>
                </a:solidFill>
              </a:rPr>
              <a:t>Unterricht</a:t>
            </a:r>
          </a:p>
          <a:p>
            <a:pPr marL="285750" lvl="0" indent="-285750">
              <a:spcBef>
                <a:spcPts val="400"/>
              </a:spcBef>
              <a:buFont typeface="Arial"/>
              <a:buChar char="•"/>
              <a:defRPr/>
            </a:pPr>
            <a:r>
              <a:rPr lang="de-DE" sz="1500" dirty="0">
                <a:solidFill>
                  <a:prstClr val="black"/>
                </a:solidFill>
              </a:rPr>
              <a:t>Strukturierte Arbeitsphasen, visualisierte Arbeitsaufträge, klare Regeln unterstützen den/die </a:t>
            </a:r>
            <a:r>
              <a:rPr lang="de-DE" sz="1500" dirty="0" err="1">
                <a:solidFill>
                  <a:prstClr val="black"/>
                </a:solidFill>
              </a:rPr>
              <a:t>Schüler:in</a:t>
            </a:r>
            <a:r>
              <a:rPr lang="de-DE" sz="1500" dirty="0">
                <a:solidFill>
                  <a:prstClr val="black"/>
                </a:solidFill>
              </a:rPr>
              <a:t>.</a:t>
            </a:r>
          </a:p>
          <a:p>
            <a:pPr lvl="0">
              <a:spcBef>
                <a:spcPts val="400"/>
              </a:spcBef>
              <a:defRPr/>
            </a:pPr>
            <a:r>
              <a:rPr lang="de-DE" sz="1500" b="1" dirty="0">
                <a:solidFill>
                  <a:prstClr val="black"/>
                </a:solidFill>
              </a:rPr>
              <a:t>Classroom-Management</a:t>
            </a:r>
          </a:p>
          <a:p>
            <a:pPr marL="285750" lvl="0" indent="-285750">
              <a:spcBef>
                <a:spcPts val="400"/>
              </a:spcBef>
              <a:buFont typeface="Arial" panose="020B0604020202020204" pitchFamily="34" charset="0"/>
              <a:buChar char="•"/>
              <a:defRPr/>
            </a:pPr>
            <a:r>
              <a:rPr lang="de-DE" sz="1500" dirty="0">
                <a:solidFill>
                  <a:prstClr val="black"/>
                </a:solidFill>
              </a:rPr>
              <a:t>Insbesondere die Maßnahmen zur Strukturierung des Unterrichts, zu den Regeln sowie zum sozialen Miteinander sind hilfreich.</a:t>
            </a:r>
          </a:p>
          <a:p>
            <a:pPr lvl="0">
              <a:spcBef>
                <a:spcPts val="400"/>
              </a:spcBef>
              <a:defRPr/>
            </a:pPr>
            <a:r>
              <a:rPr lang="de-DE" sz="1500" b="1" dirty="0">
                <a:solidFill>
                  <a:prstClr val="black"/>
                </a:solidFill>
              </a:rPr>
              <a:t>Beobachtung/Diagnose</a:t>
            </a:r>
          </a:p>
          <a:p>
            <a:pPr marL="285750" lvl="0" indent="-285750">
              <a:spcBef>
                <a:spcPts val="400"/>
              </a:spcBef>
              <a:buFont typeface="Arial"/>
              <a:buChar char="•"/>
              <a:defRPr/>
            </a:pPr>
            <a:r>
              <a:rPr lang="de-DE" sz="1500" dirty="0">
                <a:solidFill>
                  <a:prstClr val="black"/>
                </a:solidFill>
              </a:rPr>
              <a:t>Der Fragebogen </a:t>
            </a:r>
            <a:r>
              <a:rPr lang="de-DE" sz="1500" b="1" dirty="0"/>
              <a:t>SDQ (</a:t>
            </a:r>
            <a:r>
              <a:rPr lang="de-DE" sz="1500" b="1" dirty="0" err="1"/>
              <a:t>S</a:t>
            </a:r>
            <a:r>
              <a:rPr lang="de-DE" sz="1500" dirty="0" err="1"/>
              <a:t>trengths</a:t>
            </a:r>
            <a:r>
              <a:rPr lang="de-DE" sz="1500" dirty="0"/>
              <a:t> and </a:t>
            </a:r>
            <a:r>
              <a:rPr lang="de-DE" sz="1500" b="1" dirty="0" err="1"/>
              <a:t>D</a:t>
            </a:r>
            <a:r>
              <a:rPr lang="de-DE" sz="1500" dirty="0" err="1"/>
              <a:t>ifficulties</a:t>
            </a:r>
            <a:r>
              <a:rPr lang="de-DE" sz="1500" dirty="0"/>
              <a:t> </a:t>
            </a:r>
            <a:r>
              <a:rPr lang="de-DE" sz="1500" b="1" dirty="0" err="1"/>
              <a:t>Q</a:t>
            </a:r>
            <a:r>
              <a:rPr lang="de-DE" sz="1500" dirty="0" err="1"/>
              <a:t>uestionnaire</a:t>
            </a:r>
            <a:r>
              <a:rPr lang="de-DE" sz="1500" dirty="0"/>
              <a:t>) zu den Stärken und Schwächen von Schüler:innen</a:t>
            </a:r>
          </a:p>
          <a:p>
            <a:pPr lvl="0">
              <a:spcBef>
                <a:spcPts val="400"/>
              </a:spcBef>
              <a:defRPr/>
            </a:pPr>
            <a:r>
              <a:rPr lang="de-DE" sz="1500" b="1" dirty="0" err="1">
                <a:solidFill>
                  <a:prstClr val="black"/>
                </a:solidFill>
              </a:rPr>
              <a:t>Lehrkraft-Schüler:in-Beziehung</a:t>
            </a:r>
            <a:endParaRPr lang="de-DE" sz="1500" b="1" dirty="0">
              <a:solidFill>
                <a:prstClr val="black"/>
              </a:solidFill>
            </a:endParaRPr>
          </a:p>
          <a:p>
            <a:pPr marL="285750" lvl="0" indent="-285750">
              <a:spcBef>
                <a:spcPts val="400"/>
              </a:spcBef>
              <a:buFont typeface="Arial" panose="020B0604020202020204" pitchFamily="34" charset="0"/>
              <a:buChar char="•"/>
              <a:defRPr/>
            </a:pPr>
            <a:r>
              <a:rPr lang="de-DE" sz="1500" dirty="0">
                <a:solidFill>
                  <a:prstClr val="black"/>
                </a:solidFill>
              </a:rPr>
              <a:t>Schon kleine tägliche Praktiken wie „Check-Ins“ am Morgen, das Angebot von 1:1-Zeit bei Bedarf und respektvoller Umgang stärken die </a:t>
            </a:r>
            <a:r>
              <a:rPr lang="de-DE" sz="1500" dirty="0" err="1">
                <a:solidFill>
                  <a:prstClr val="black"/>
                </a:solidFill>
              </a:rPr>
              <a:t>Lehrkraft-Schüler:in-Beziehung</a:t>
            </a:r>
            <a:r>
              <a:rPr lang="de-DE" sz="1500" dirty="0">
                <a:solidFill>
                  <a:prstClr val="black"/>
                </a:solidFill>
              </a:rPr>
              <a:t>.</a:t>
            </a:r>
          </a:p>
          <a:p>
            <a:pPr lvl="0">
              <a:spcBef>
                <a:spcPts val="400"/>
              </a:spcBef>
              <a:defRPr/>
            </a:pPr>
            <a:r>
              <a:rPr lang="de-DE" sz="1500" b="1" dirty="0">
                <a:solidFill>
                  <a:prstClr val="black"/>
                </a:solidFill>
              </a:rPr>
              <a:t>Klassengemeinschaft</a:t>
            </a:r>
          </a:p>
          <a:p>
            <a:pPr marL="285750" lvl="0" indent="-285750">
              <a:spcBef>
                <a:spcPts val="400"/>
              </a:spcBef>
              <a:buFont typeface="Arial"/>
              <a:buChar char="•"/>
              <a:defRPr/>
            </a:pPr>
            <a:r>
              <a:rPr lang="de-DE" sz="1500" dirty="0">
                <a:solidFill>
                  <a:prstClr val="black"/>
                </a:solidFill>
              </a:rPr>
              <a:t>Klassenrat, soziale Spiele, Kummerbox, Achtsamkeitstraining und Klassenfahrten unterstützen die Klassengemeinschaft.</a:t>
            </a:r>
          </a:p>
          <a:p>
            <a:pPr lvl="0">
              <a:spcBef>
                <a:spcPts val="400"/>
              </a:spcBef>
              <a:defRPr/>
            </a:pPr>
            <a:r>
              <a:rPr lang="de-DE" sz="1500" b="1" dirty="0">
                <a:solidFill>
                  <a:prstClr val="black"/>
                </a:solidFill>
              </a:rPr>
              <a:t>Unterstützungssysteme</a:t>
            </a:r>
          </a:p>
          <a:p>
            <a:pPr marL="285750" lvl="0" indent="-285750">
              <a:spcBef>
                <a:spcPts val="400"/>
              </a:spcBef>
              <a:buFont typeface="Arial"/>
              <a:buChar char="•"/>
              <a:defRPr/>
            </a:pPr>
            <a:r>
              <a:rPr lang="de-DE" sz="1500" dirty="0">
                <a:solidFill>
                  <a:prstClr val="black"/>
                </a:solidFill>
              </a:rPr>
              <a:t>Jugendsozialarbeit an Schule und Mobiler Sozialer Dienst (MSD) sind die ersten Ansprechpartner. In Zusammenarbeit mit dem MSD wird ein Förderplan zur Umsetzung der Förderung im Unterrichtsalltag erstellt.</a:t>
            </a:r>
          </a:p>
        </p:txBody>
      </p:sp>
    </p:spTree>
    <p:extLst>
      <p:ext uri="{BB962C8B-B14F-4D97-AF65-F5344CB8AC3E}">
        <p14:creationId xmlns:p14="http://schemas.microsoft.com/office/powerpoint/2010/main" val="300045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feld 3"/>
          <p:cNvSpPr txBox="1"/>
          <p:nvPr/>
        </p:nvSpPr>
        <p:spPr bwMode="auto">
          <a:xfrm>
            <a:off x="-13208" y="6432114"/>
            <a:ext cx="12205208" cy="369332"/>
          </a:xfrm>
          <a:prstGeom prst="rect">
            <a:avLst/>
          </a:prstGeom>
          <a:solidFill>
            <a:schemeClr val="bg1"/>
          </a:solidFill>
        </p:spPr>
        <p:txBody>
          <a:bodyPr wrap="square">
            <a:spAutoFit/>
          </a:bodyPr>
          <a:lstStyle/>
          <a:p>
            <a:pPr lvl="0" algn="r">
              <a:spcAft>
                <a:spcPts val="0"/>
              </a:spcAft>
              <a:defRPr/>
            </a:pPr>
            <a:r>
              <a:rPr lang="de-DE" sz="900" dirty="0">
                <a:latin typeface="Calibri"/>
                <a:ea typeface="ＭＳ Ｐゴシック"/>
              </a:rPr>
              <a:t>Fallbeispiel leicht verändert entnommen aus: Handreichung zur Bilanzierung der sonderpädagogischen Fachlichkeit für den Förderschwerpunkt emotionale und soziale Entwicklung. Bezirksregierung Münster. </a:t>
            </a:r>
            <a:r>
              <a:rPr lang="de-DE" sz="900" u="sng" dirty="0">
                <a:latin typeface="Calibri"/>
                <a:ea typeface="ＭＳ Ｐゴシック"/>
                <a:hlinkClick r:id="rId3" tooltip="https://www.bezreg-muenster.de/zentralablage/dokumente/schule_und_bildung/inklusion/handreichungen_und_leitfaeden/handreichung_fsp_emotionale_soziale_entwicklung.pdf"/>
              </a:rPr>
              <a:t>https://www.bezreg-muenster.de/zentralablage/dokumente/schule_und_bildung/inklusion/handreichungen_und_leitfaeden/handreichung_fsp_emotionale_soziale_entwicklung.pdf</a:t>
            </a:r>
            <a:r>
              <a:rPr lang="de-DE" sz="900" dirty="0">
                <a:latin typeface="Calibri"/>
                <a:ea typeface="ＭＳ Ｐゴシック"/>
              </a:rPr>
              <a:t>, S. 10 [8.4.2025]</a:t>
            </a:r>
            <a:endParaRPr dirty="0"/>
          </a:p>
        </p:txBody>
      </p:sp>
      <p:pic>
        <p:nvPicPr>
          <p:cNvPr id="5" name="Grafik 4"/>
          <p:cNvPicPr>
            <a:picLocks noChangeAspect="1"/>
          </p:cNvPicPr>
          <p:nvPr/>
        </p:nvPicPr>
        <p:blipFill>
          <a:blip r:embed="rId4"/>
          <a:stretch/>
        </p:blipFill>
        <p:spPr bwMode="auto">
          <a:xfrm>
            <a:off x="0" y="-10912"/>
            <a:ext cx="12192000" cy="950976"/>
          </a:xfrm>
          <a:prstGeom prst="rect">
            <a:avLst/>
          </a:prstGeom>
        </p:spPr>
      </p:pic>
      <p:sp>
        <p:nvSpPr>
          <p:cNvPr id="8" name="Titel 7"/>
          <p:cNvSpPr>
            <a:spLocks noGrp="1"/>
          </p:cNvSpPr>
          <p:nvPr>
            <p:ph type="title"/>
          </p:nvPr>
        </p:nvSpPr>
        <p:spPr bwMode="auto">
          <a:xfrm>
            <a:off x="0" y="1330767"/>
            <a:ext cx="12192000" cy="523220"/>
          </a:xfrm>
        </p:spPr>
        <p:txBody>
          <a:bodyPr/>
          <a:lstStyle/>
          <a:p>
            <a:pPr algn="ctr">
              <a:defRPr/>
            </a:pPr>
            <a:r>
              <a:rPr lang="de-DE" sz="2800" dirty="0">
                <a:latin typeface="Calibri"/>
                <a:ea typeface="Calibri"/>
                <a:cs typeface="Calibri"/>
              </a:rPr>
              <a:t>Fallbeispiel Jolina, 7. Klasse, Realschule</a:t>
            </a:r>
          </a:p>
        </p:txBody>
      </p:sp>
      <p:sp>
        <p:nvSpPr>
          <p:cNvPr id="2" name="Textfeld 1"/>
          <p:cNvSpPr txBox="1"/>
          <p:nvPr/>
        </p:nvSpPr>
        <p:spPr bwMode="auto">
          <a:xfrm>
            <a:off x="952500" y="2244690"/>
            <a:ext cx="10252529" cy="4016484"/>
          </a:xfrm>
          <a:prstGeom prst="rect">
            <a:avLst/>
          </a:prstGeom>
          <a:noFill/>
        </p:spPr>
        <p:txBody>
          <a:bodyPr wrap="square" rtlCol="0">
            <a:spAutoFit/>
          </a:bodyPr>
          <a:lstStyle/>
          <a:p>
            <a:pPr algn="l">
              <a:defRPr/>
            </a:pPr>
            <a:r>
              <a:rPr lang="de-DE" sz="1500" b="0" u="none" strike="noStrike" dirty="0"/>
              <a:t>Das schüchterne, kontaktscheue, den Lehrkräften gegenüber aber sehr anhänglich wirkende Mädchen, </a:t>
            </a:r>
            <a:r>
              <a:rPr lang="de-DE" sz="1500" b="1" u="none" strike="noStrike" dirty="0"/>
              <a:t>Jolina</a:t>
            </a:r>
            <a:r>
              <a:rPr lang="de-DE" sz="1500" b="0" u="none" strike="noStrike" dirty="0"/>
              <a:t>, hat sich in den letzten Jahren mehr und mehr zurückgezogen. Jolina wurde zunehmend freud- und interessensloser. Sie sprach kaum noch mit ihren Klassenkameraden und pflegte nur den Kontakt zu ihrer Klassenlehrerin, Frau Maier. Den anderen in der Klasse unterrichtenden Lehrkräften gegenüber verschloss sie sich ganz. Jolina traute sich immer weniger zu, arbeitet nicht mehr mit und schien das Interesse an jeglichen schulischen Inhalten, Sozialkontakten und anderen Aktivitäten zu verlieren. Sie war nur noch damit beschäftigt, ihre Klassenlehrerin an sich zu binden. Auf das Unterrichtsgeschehen und all die anderen Dinge, die um sie herum passierten, schien sie sich überhaupt nicht mehr konzentrieren zu können. Die Beziehung zwischen Frau Maier und Jolina gestaltete sich zunehmend ambivalent. An einigen Tagen war Jolina sehr offen, zugewandt und anhänglich. Mit Unterstützung von Frau Maier bearbeitete sie sogar einfache Aufgaben und schien ein wenig aufzutauen. An anderen Tagen ignorierte sie Frau Maier völlig und saß wie versteinert an ihrem Platz. Ihrer Klassenlehrerin bereitete dieses Verhalten zunehmend Sorge, ja mittlerweile sogar Angst. Sie wusste nicht, wie sie sich Jolina gegenüber verhalten sollte und versuchte ihr mit mehr Distanz zu begegnen. </a:t>
            </a:r>
            <a:endParaRPr sz="1500" dirty="0"/>
          </a:p>
          <a:p>
            <a:pPr algn="l">
              <a:defRPr/>
            </a:pPr>
            <a:r>
              <a:rPr lang="de-DE" sz="1500" b="0" u="none" strike="noStrike" dirty="0"/>
              <a:t>In den Pausen begann Jolina sich selbst zu verletzen, sich zu ritzen. In großen Druckbuchstaben schrieb sie eines Morgens auf ihren Tisch: „HALT DIE WELT AN, DAMIT ICH AUSSTEIGEN KANN!“. Schließlich ließ ihre Mutter Jolina in eine stationäre Einrichtung der Kinder- und Jugendpsychiatrie einweisen. In der Kinder- und Jugendpsychiatrie wurde bei Jolina eine emotional instabile Persönlichkeitsstörung mit einem unsicher-ambivalenten Bindungsverhalten und selbstverletzenden Verhaltensweisen diagnostiziert. </a:t>
            </a:r>
            <a:endParaRPr sz="1500" dirty="0"/>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4887</Words>
  <Application>Microsoft Office PowerPoint</Application>
  <PresentationFormat>Breitbild</PresentationFormat>
  <Paragraphs>383</Paragraphs>
  <Slides>31</Slides>
  <Notes>30</Notes>
  <HiddenSlides>0</HiddenSlides>
  <MMClips>3</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ＭＳ Ｐゴシック</vt:lpstr>
      <vt:lpstr>Aptos</vt:lpstr>
      <vt:lpstr>Arial</vt:lpstr>
      <vt:lpstr>Calibri</vt:lpstr>
      <vt:lpstr>Calibri Light</vt:lpstr>
      <vt:lpstr>Times New Roman</vt:lpstr>
      <vt:lpstr>Office</vt:lpstr>
      <vt:lpstr>PowerPoint-Präsentation</vt:lpstr>
      <vt:lpstr>Gliederung – Emotionale und soziale Entwicklung</vt:lpstr>
      <vt:lpstr>Fallbeispiel Patrick, 2. Klasse, Grundschule</vt:lpstr>
      <vt:lpstr>Fallbeispiel Patrick: Audio </vt:lpstr>
      <vt:lpstr>Impulsfragen zu Patrick</vt:lpstr>
      <vt:lpstr>Ideen für die Praxis (Patrick)</vt:lpstr>
      <vt:lpstr>Allgemeine Impulsfragen</vt:lpstr>
      <vt:lpstr>Allgemeine Impulsfragen – fachspezifische Antworten (esE)</vt:lpstr>
      <vt:lpstr>Fallbeispiel Jolina, 7. Klasse, Realschule</vt:lpstr>
      <vt:lpstr>Fallbeispiel Jolina: Audio </vt:lpstr>
      <vt:lpstr>Impulsfragen zu Jolina</vt:lpstr>
      <vt:lpstr>Ideen für die Praxis (Jolina)</vt:lpstr>
      <vt:lpstr>Allgemeine Impulsfragen</vt:lpstr>
      <vt:lpstr>Allgemeine Impulsfragen – fachspezifische Antworten (esE)</vt:lpstr>
      <vt:lpstr>Fallbeispiel Tom, 4. Klasse, Grundschule</vt:lpstr>
      <vt:lpstr>Fallbeispiel Tom: Audio </vt:lpstr>
      <vt:lpstr>Impulsfragen zu Tom</vt:lpstr>
      <vt:lpstr>Welche unterschiedlichen Sichtweisen auf Tom könnten Sie sich vorstellen?</vt:lpstr>
      <vt:lpstr>Sichtweisen auf Tom</vt:lpstr>
      <vt:lpstr>Welche Sichtweisen von Tom auf seine Umwelt können Sie sich vorstellen?</vt:lpstr>
      <vt:lpstr>Die Sichtweise von Tom auf seine Umwelt</vt:lpstr>
      <vt:lpstr>Impulsfragen zu den Sichtweisen auf und von Tom</vt:lpstr>
      <vt:lpstr>Antworten zu den Impulsfragen  Sichtweisen auf und von Tom</vt:lpstr>
      <vt:lpstr>Allgemeine Impulsfragen</vt:lpstr>
      <vt:lpstr>Allgemeine Impulsfragen – fachspezifische Antworten (esE)</vt:lpstr>
      <vt:lpstr>Daten und Fakten zum Förderschwerpunkt emotionale und soziale Entwicklung</vt:lpstr>
      <vt:lpstr>Material und Vertiefung - Onlineressourcen </vt:lpstr>
      <vt:lpstr>Material und Vertiefung - Handreichungen </vt:lpstr>
      <vt:lpstr>Material und Vertiefung – ausgewählte Lehrwerke  </vt:lpstr>
      <vt:lpstr>Literaturverzeichnis</vt:lpstr>
      <vt:lpstr>Herausgeberschaft und Lizenzhinweis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Fallbeispiele</dc:title>
  <dc:creator>Andreas Janka</dc:creator>
  <cp:lastModifiedBy>Johanna Brünker</cp:lastModifiedBy>
  <cp:revision>79</cp:revision>
  <dcterms:created xsi:type="dcterms:W3CDTF">2025-02-11T15:14:27Z</dcterms:created>
  <dcterms:modified xsi:type="dcterms:W3CDTF">2026-05-12T12:19:43Z</dcterms:modified>
</cp:coreProperties>
</file>