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425" r:id="rId8"/>
    <p:sldId id="279" r:id="rId9"/>
    <p:sldId id="280" r:id="rId10"/>
    <p:sldId id="264" r:id="rId11"/>
    <p:sldId id="265" r:id="rId12"/>
    <p:sldId id="266" r:id="rId13"/>
    <p:sldId id="267" r:id="rId14"/>
    <p:sldId id="426" r:id="rId15"/>
    <p:sldId id="269" r:id="rId16"/>
    <p:sldId id="278" r:id="rId17"/>
    <p:sldId id="270" r:id="rId18"/>
    <p:sldId id="271" r:id="rId19"/>
    <p:sldId id="272" r:id="rId20"/>
    <p:sldId id="273" r:id="rId21"/>
    <p:sldId id="275" r:id="rId22"/>
    <p:sldId id="274" r:id="rId23"/>
    <p:sldId id="276" r:id="rId24"/>
    <p:sldId id="277" r:id="rId25"/>
    <p:sldId id="432" r:id="rId26"/>
    <p:sldId id="433" r:id="rId27"/>
  </p:sldIdLst>
  <p:sldSz cx="12192000" cy="6858000"/>
  <p:notesSz cx="6888163" cy="10018713"/>
  <p:defaultText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Intro" id="{B63F07C4-9F38-4050-A423-9B30770686CD}">
          <p14:sldIdLst>
            <p14:sldId id="256"/>
            <p14:sldId id="257"/>
          </p14:sldIdLst>
        </p14:section>
        <p14:section name="Fallbeispiel Grundschule" id="{EC03FBC3-3BCC-4E0A-A449-BEAE4EF82B53}">
          <p14:sldIdLst>
            <p14:sldId id="258"/>
            <p14:sldId id="259"/>
            <p14:sldId id="260"/>
            <p14:sldId id="261"/>
            <p14:sldId id="425"/>
            <p14:sldId id="279"/>
            <p14:sldId id="280"/>
          </p14:sldIdLst>
        </p14:section>
        <p14:section name="Fallbeispiel Mittelschule" id="{2DB12C1C-E110-48C2-A2D9-601C064C02DF}">
          <p14:sldIdLst>
            <p14:sldId id="264"/>
            <p14:sldId id="265"/>
            <p14:sldId id="266"/>
            <p14:sldId id="267"/>
            <p14:sldId id="426"/>
            <p14:sldId id="269"/>
            <p14:sldId id="278"/>
          </p14:sldIdLst>
        </p14:section>
        <p14:section name="Informationen und Materialien" id="{71EB2EDF-45BD-4E66-9AE8-90C120229287}">
          <p14:sldIdLst>
            <p14:sldId id="270"/>
            <p14:sldId id="271"/>
            <p14:sldId id="272"/>
            <p14:sldId id="273"/>
            <p14:sldId id="275"/>
            <p14:sldId id="274"/>
            <p14:sldId id="276"/>
            <p14:sldId id="277"/>
            <p14:sldId id="432"/>
            <p14:sldId id="433"/>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 Schwab" initials="FS" lastIdx="5" clrIdx="0">
    <p:extLst>
      <p:ext uri="{19B8F6BF-5375-455C-9EA6-DF929625EA0E}">
        <p15:presenceInfo xmlns:p15="http://schemas.microsoft.com/office/powerpoint/2012/main" userId="9d03d000c89ebf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16" autoAdjust="0"/>
  </p:normalViewPr>
  <p:slideViewPr>
    <p:cSldViewPr snapToGrid="0">
      <p:cViewPr varScale="1">
        <p:scale>
          <a:sx n="76" d="100"/>
          <a:sy n="76" d="100"/>
        </p:scale>
        <p:origin x="586" y="6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612050411" name="Header Placeholder 1"/>
          <p:cNvSpPr>
            <a:spLocks noGrp="1"/>
          </p:cNvSpPr>
          <p:nvPr>
            <p:ph type="hdr" sz="quarter"/>
          </p:nvPr>
        </p:nvSpPr>
        <p:spPr bwMode="auto">
          <a:xfrm>
            <a:off x="0" y="0"/>
            <a:ext cx="2984871" cy="502676"/>
          </a:xfrm>
          <a:prstGeom prst="rect">
            <a:avLst/>
          </a:prstGeom>
        </p:spPr>
        <p:txBody>
          <a:bodyPr vert="horz" lIns="96606" tIns="48303" rIns="96606" bIns="48303" rtlCol="0" anchor="ctr"/>
          <a:lstStyle>
            <a:lvl1pPr algn="l">
              <a:defRPr sz="1300"/>
            </a:lvl1pPr>
          </a:lstStyle>
          <a:p>
            <a:pPr>
              <a:defRPr/>
            </a:pPr>
            <a:endParaRPr/>
          </a:p>
        </p:txBody>
      </p:sp>
      <p:sp>
        <p:nvSpPr>
          <p:cNvPr id="2076891846" name="Date Placeholder 2"/>
          <p:cNvSpPr>
            <a:spLocks noGrp="1"/>
          </p:cNvSpPr>
          <p:nvPr>
            <p:ph type="dt" idx="2"/>
          </p:nvPr>
        </p:nvSpPr>
        <p:spPr bwMode="auto">
          <a:xfrm>
            <a:off x="3901698" y="0"/>
            <a:ext cx="2984871" cy="502676"/>
          </a:xfrm>
          <a:prstGeom prst="rect">
            <a:avLst/>
          </a:prstGeom>
        </p:spPr>
        <p:txBody>
          <a:bodyPr vert="horz" lIns="96606" tIns="48303" rIns="96606" bIns="48303" rtlCol="0" anchor="ctr"/>
          <a:lstStyle>
            <a:lvl1pPr algn="r">
              <a:defRPr sz="1300"/>
            </a:lvl1pPr>
          </a:lstStyle>
          <a:p>
            <a:pPr>
              <a:defRPr/>
            </a:pPr>
            <a:endParaRPr/>
          </a:p>
        </p:txBody>
      </p:sp>
      <p:sp>
        <p:nvSpPr>
          <p:cNvPr id="607806505" name="Date Placeholder 2"/>
          <p:cNvSpPr>
            <a:spLocks noGrp="1"/>
          </p:cNvSpPr>
          <p:nvPr>
            <p:ph type="dt" idx="3"/>
          </p:nvPr>
        </p:nvSpPr>
        <p:spPr bwMode="auto">
          <a:xfrm>
            <a:off x="3901698" y="0"/>
            <a:ext cx="2984871" cy="502676"/>
          </a:xfrm>
          <a:prstGeom prst="rect">
            <a:avLst/>
          </a:prstGeom>
        </p:spPr>
        <p:txBody>
          <a:bodyPr vert="horz" lIns="96606" tIns="48303" rIns="96606" bIns="48303" rtlCol="0" anchor="ctr"/>
          <a:lstStyle>
            <a:lvl1pPr algn="r">
              <a:defRPr sz="1300"/>
            </a:lvl1pPr>
          </a:lstStyle>
          <a:p>
            <a:pPr>
              <a:defRPr/>
            </a:pPr>
            <a:endParaRPr/>
          </a:p>
        </p:txBody>
      </p:sp>
      <p:sp>
        <p:nvSpPr>
          <p:cNvPr id="1829093691" name="Notes Placeholder 4"/>
          <p:cNvSpPr>
            <a:spLocks noGrp="1"/>
          </p:cNvSpPr>
          <p:nvPr>
            <p:ph type="body" sz="quarter" idx="1"/>
          </p:nvPr>
        </p:nvSpPr>
        <p:spPr bwMode="auto">
          <a:xfrm>
            <a:off x="688817" y="4821506"/>
            <a:ext cx="5510530" cy="3944868"/>
          </a:xfrm>
          <a:prstGeom prst="rect">
            <a:avLst/>
          </a:prstGeom>
        </p:spPr>
        <p:txBody>
          <a:bodyPr vert="horz" lIns="96606" tIns="48303" rIns="96606" bIns="48303" rtlCol="0" anchor="ctr"/>
          <a:lstStyle/>
          <a:p>
            <a:pPr>
              <a:defRPr/>
            </a:pPr>
            <a:endParaRPr/>
          </a:p>
        </p:txBody>
      </p:sp>
      <p:sp>
        <p:nvSpPr>
          <p:cNvPr id="1341892296" name="Footer Placeholder 5"/>
          <p:cNvSpPr>
            <a:spLocks noGrp="1"/>
          </p:cNvSpPr>
          <p:nvPr>
            <p:ph type="ftr" sz="quarter" idx="4"/>
          </p:nvPr>
        </p:nvSpPr>
        <p:spPr bwMode="auto">
          <a:xfrm>
            <a:off x="0" y="9516039"/>
            <a:ext cx="2984871" cy="502674"/>
          </a:xfrm>
          <a:prstGeom prst="rect">
            <a:avLst/>
          </a:prstGeom>
        </p:spPr>
        <p:txBody>
          <a:bodyPr vert="horz" lIns="96606" tIns="48303" rIns="96606" bIns="48303" rtlCol="0" anchor="b"/>
          <a:lstStyle>
            <a:lvl1pPr algn="l">
              <a:defRPr sz="1300"/>
            </a:lvl1pPr>
          </a:lstStyle>
          <a:p>
            <a:pPr>
              <a:defRPr/>
            </a:pPr>
            <a:endParaRPr/>
          </a:p>
        </p:txBody>
      </p:sp>
      <p:sp>
        <p:nvSpPr>
          <p:cNvPr id="398244991" name="Slide Number Placeholder 6"/>
          <p:cNvSpPr>
            <a:spLocks noGrp="1"/>
          </p:cNvSpPr>
          <p:nvPr>
            <p:ph type="sldNum" sz="quarter" idx="10"/>
          </p:nvPr>
        </p:nvSpPr>
        <p:spPr bwMode="auto">
          <a:xfrm>
            <a:off x="3901698" y="9516039"/>
            <a:ext cx="2984871" cy="502674"/>
          </a:xfrm>
          <a:prstGeom prst="rect">
            <a:avLst/>
          </a:prstGeom>
        </p:spPr>
        <p:txBody>
          <a:bodyPr vert="horz" lIns="96606" tIns="48303" rIns="96606" bIns="48303" rtlCol="0" anchor="b"/>
          <a:lstStyle>
            <a:lvl1pPr algn="r">
              <a:defRPr sz="13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52957214" name="Slide Image Placeholder 1"/>
          <p:cNvSpPr>
            <a:spLocks noGrp="1" noRot="1" noChangeAspect="1"/>
          </p:cNvSpPr>
          <p:nvPr>
            <p:ph type="sldImg"/>
          </p:nvPr>
        </p:nvSpPr>
        <p:spPr bwMode="auto"/>
      </p:sp>
      <p:sp>
        <p:nvSpPr>
          <p:cNvPr id="961316416" name="Notes Placeholder 2"/>
          <p:cNvSpPr>
            <a:spLocks noGrp="1"/>
          </p:cNvSpPr>
          <p:nvPr>
            <p:ph type="body" idx="1"/>
          </p:nvPr>
        </p:nvSpPr>
        <p:spPr bwMode="auto"/>
        <p:txBody>
          <a:bodyPr/>
          <a:lstStyle/>
          <a:p>
            <a:pPr>
              <a:defRPr/>
            </a:pPr>
            <a:endParaRPr/>
          </a:p>
        </p:txBody>
      </p:sp>
      <p:sp>
        <p:nvSpPr>
          <p:cNvPr id="702482135" name="Slide Number Placeholder 3"/>
          <p:cNvSpPr>
            <a:spLocks noGrp="1"/>
          </p:cNvSpPr>
          <p:nvPr>
            <p:ph type="sldNum" sz="quarter" idx="10"/>
          </p:nvPr>
        </p:nvSpPr>
        <p:spPr bwMode="auto"/>
        <p:txBody>
          <a:bodyPr/>
          <a:lstStyle/>
          <a:p>
            <a:pPr>
              <a:defRPr/>
            </a:pPr>
            <a:fld id="{714F9866-A791-75BE-3809-A3C7C4E011BA}"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87882400" name="Slide Image Placeholder 1"/>
          <p:cNvSpPr>
            <a:spLocks noGrp="1" noRot="1" noChangeAspect="1"/>
          </p:cNvSpPr>
          <p:nvPr>
            <p:ph type="sldImg"/>
          </p:nvPr>
        </p:nvSpPr>
        <p:spPr bwMode="auto"/>
      </p:sp>
      <p:sp>
        <p:nvSpPr>
          <p:cNvPr id="265011272" name="Notes Placeholder 2"/>
          <p:cNvSpPr>
            <a:spLocks noGrp="1"/>
          </p:cNvSpPr>
          <p:nvPr>
            <p:ph type="body" idx="1"/>
          </p:nvPr>
        </p:nvSpPr>
        <p:spPr bwMode="auto"/>
        <p:txBody>
          <a:bodyPr/>
          <a:lstStyle/>
          <a:p>
            <a:pPr>
              <a:defRPr/>
            </a:pPr>
            <a:endParaRPr/>
          </a:p>
        </p:txBody>
      </p:sp>
      <p:sp>
        <p:nvSpPr>
          <p:cNvPr id="1923506858" name="Slide Number Placeholder 3"/>
          <p:cNvSpPr>
            <a:spLocks noGrp="1"/>
          </p:cNvSpPr>
          <p:nvPr>
            <p:ph type="sldNum" sz="quarter" idx="10"/>
          </p:nvPr>
        </p:nvSpPr>
        <p:spPr bwMode="auto"/>
        <p:txBody>
          <a:bodyPr/>
          <a:lstStyle/>
          <a:p>
            <a:pPr>
              <a:defRPr/>
            </a:pPr>
            <a:fld id="{E00366F4-CFE4-81EA-FB5F-E7E97A3DFCF8}"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26255391" name="Slide Image Placeholder 1"/>
          <p:cNvSpPr>
            <a:spLocks noGrp="1" noRot="1" noChangeAspect="1"/>
          </p:cNvSpPr>
          <p:nvPr>
            <p:ph type="sldImg"/>
          </p:nvPr>
        </p:nvSpPr>
        <p:spPr bwMode="auto"/>
      </p:sp>
      <p:sp>
        <p:nvSpPr>
          <p:cNvPr id="1268978312" name="Notes Placeholder 2"/>
          <p:cNvSpPr>
            <a:spLocks noGrp="1"/>
          </p:cNvSpPr>
          <p:nvPr>
            <p:ph type="body" idx="1"/>
          </p:nvPr>
        </p:nvSpPr>
        <p:spPr bwMode="auto"/>
        <p:txBody>
          <a:bodyPr/>
          <a:lstStyle/>
          <a:p>
            <a:pPr>
              <a:defRPr/>
            </a:pPr>
            <a:endParaRPr/>
          </a:p>
        </p:txBody>
      </p:sp>
      <p:sp>
        <p:nvSpPr>
          <p:cNvPr id="454551905" name="Slide Number Placeholder 3"/>
          <p:cNvSpPr>
            <a:spLocks noGrp="1"/>
          </p:cNvSpPr>
          <p:nvPr>
            <p:ph type="sldNum" sz="quarter" idx="10"/>
          </p:nvPr>
        </p:nvSpPr>
        <p:spPr bwMode="auto"/>
        <p:txBody>
          <a:bodyPr/>
          <a:lstStyle/>
          <a:p>
            <a:pPr>
              <a:defRPr/>
            </a:pPr>
            <a:fld id="{E6BF35D5-E48E-745E-859F-D53953EA677D}"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56030945" name="Slide Image Placeholder 1"/>
          <p:cNvSpPr>
            <a:spLocks noGrp="1" noRot="1" noChangeAspect="1"/>
          </p:cNvSpPr>
          <p:nvPr>
            <p:ph type="sldImg"/>
          </p:nvPr>
        </p:nvSpPr>
        <p:spPr bwMode="auto"/>
      </p:sp>
      <p:sp>
        <p:nvSpPr>
          <p:cNvPr id="249252456" name="Notes Placeholder 2"/>
          <p:cNvSpPr>
            <a:spLocks noGrp="1"/>
          </p:cNvSpPr>
          <p:nvPr>
            <p:ph type="body" idx="1"/>
          </p:nvPr>
        </p:nvSpPr>
        <p:spPr bwMode="auto"/>
        <p:txBody>
          <a:bodyPr/>
          <a:lstStyle/>
          <a:p>
            <a:pPr>
              <a:defRPr/>
            </a:pPr>
            <a:endParaRPr/>
          </a:p>
        </p:txBody>
      </p:sp>
      <p:sp>
        <p:nvSpPr>
          <p:cNvPr id="1041440104" name="Slide Number Placeholder 3"/>
          <p:cNvSpPr>
            <a:spLocks noGrp="1"/>
          </p:cNvSpPr>
          <p:nvPr>
            <p:ph type="sldNum" sz="quarter" idx="10"/>
          </p:nvPr>
        </p:nvSpPr>
        <p:spPr bwMode="auto"/>
        <p:txBody>
          <a:bodyPr/>
          <a:lstStyle/>
          <a:p>
            <a:pPr>
              <a:defRPr/>
            </a:pPr>
            <a:fld id="{2218BBD1-01E0-1501-1151-2C8A343DCCB5}"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02938141" name="Slide Image Placeholder 1"/>
          <p:cNvSpPr>
            <a:spLocks noGrp="1" noRot="1" noChangeAspect="1"/>
          </p:cNvSpPr>
          <p:nvPr>
            <p:ph type="sldImg"/>
          </p:nvPr>
        </p:nvSpPr>
        <p:spPr bwMode="auto"/>
      </p:sp>
      <p:sp>
        <p:nvSpPr>
          <p:cNvPr id="316305427" name="Notes Placeholder 2"/>
          <p:cNvSpPr>
            <a:spLocks noGrp="1"/>
          </p:cNvSpPr>
          <p:nvPr>
            <p:ph type="body" idx="1"/>
          </p:nvPr>
        </p:nvSpPr>
        <p:spPr bwMode="auto"/>
        <p:txBody>
          <a:bodyPr/>
          <a:lstStyle/>
          <a:p>
            <a:pPr>
              <a:defRPr/>
            </a:pPr>
            <a:endParaRPr/>
          </a:p>
        </p:txBody>
      </p:sp>
      <p:sp>
        <p:nvSpPr>
          <p:cNvPr id="1185503892" name="Slide Number Placeholder 3"/>
          <p:cNvSpPr>
            <a:spLocks noGrp="1"/>
          </p:cNvSpPr>
          <p:nvPr>
            <p:ph type="sldNum" sz="quarter" idx="10"/>
          </p:nvPr>
        </p:nvSpPr>
        <p:spPr bwMode="auto"/>
        <p:txBody>
          <a:bodyPr/>
          <a:lstStyle/>
          <a:p>
            <a:pPr>
              <a:defRPr/>
            </a:pPr>
            <a:fld id="{D6267190-6C3A-F453-CA9D-8DBD153B62DD}"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42C9-05FB-7BB8-29EA-9119A8FF895A}"/>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CF74692B-9916-5770-2412-0069B81CDB74}"/>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0785A1EA-DFF1-2B3E-36DB-9C906ABC63B6}"/>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21AF816A-2580-32E3-041B-48281EEF0E1D}"/>
              </a:ext>
            </a:extLst>
          </p:cNvPr>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6879F43-84B9-5292-0EF3-7A2B0216BD6A}" type="slidenum">
              <a:rPr kumimoji="0" sz="1200" b="0" i="0" u="none" strike="noStrike" kern="0" cap="none" spc="0" normalizeH="0" baseline="0" noProof="0">
                <a:ln>
                  <a:noFill/>
                </a:ln>
                <a:solidFill>
                  <a:prstClr val="black"/>
                </a:solidFill>
                <a:effectLst/>
                <a:uLnTx/>
                <a:uFillTx/>
                <a:latin typeface="Aptos"/>
                <a:cs typeface="Arial"/>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sz="1200" b="0" i="0" u="none" strike="noStrike" kern="0" cap="none" spc="0" normalizeH="0" baseline="0" noProof="0">
              <a:ln>
                <a:noFill/>
              </a:ln>
              <a:solidFill>
                <a:prstClr val="black"/>
              </a:solidFill>
              <a:effectLst/>
              <a:uLnTx/>
              <a:uFillTx/>
              <a:latin typeface="Aptos"/>
              <a:cs typeface="Arial"/>
            </a:endParaRPr>
          </a:p>
        </p:txBody>
      </p:sp>
    </p:spTree>
    <p:extLst>
      <p:ext uri="{BB962C8B-B14F-4D97-AF65-F5344CB8AC3E}">
        <p14:creationId xmlns:p14="http://schemas.microsoft.com/office/powerpoint/2010/main" val="1209189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0531832" name="Slide Image Placeholder 1"/>
          <p:cNvSpPr>
            <a:spLocks noGrp="1" noRot="1" noChangeAspect="1"/>
          </p:cNvSpPr>
          <p:nvPr>
            <p:ph type="sldImg"/>
          </p:nvPr>
        </p:nvSpPr>
        <p:spPr bwMode="auto"/>
      </p:sp>
      <p:sp>
        <p:nvSpPr>
          <p:cNvPr id="663239335" name="Notes Placeholder 2"/>
          <p:cNvSpPr>
            <a:spLocks noGrp="1"/>
          </p:cNvSpPr>
          <p:nvPr>
            <p:ph type="body" idx="1"/>
          </p:nvPr>
        </p:nvSpPr>
        <p:spPr bwMode="auto"/>
        <p:txBody>
          <a:bodyPr/>
          <a:lstStyle/>
          <a:p>
            <a:pPr>
              <a:defRPr/>
            </a:pPr>
            <a:endParaRPr/>
          </a:p>
        </p:txBody>
      </p:sp>
      <p:sp>
        <p:nvSpPr>
          <p:cNvPr id="1521789235" name="Slide Number Placeholder 3"/>
          <p:cNvSpPr>
            <a:spLocks noGrp="1"/>
          </p:cNvSpPr>
          <p:nvPr>
            <p:ph type="sldNum" sz="quarter" idx="10"/>
          </p:nvPr>
        </p:nvSpPr>
        <p:spPr bwMode="auto"/>
        <p:txBody>
          <a:bodyPr/>
          <a:lstStyle/>
          <a:p>
            <a:pPr>
              <a:defRPr/>
            </a:pPr>
            <a:fld id="{482FC4E8-C1EB-4F1A-6655-9F7EB56E18C0}"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0531832" name="Slide Image Placeholder 1"/>
          <p:cNvSpPr>
            <a:spLocks noGrp="1" noRot="1" noChangeAspect="1"/>
          </p:cNvSpPr>
          <p:nvPr>
            <p:ph type="sldImg"/>
          </p:nvPr>
        </p:nvSpPr>
        <p:spPr bwMode="auto"/>
      </p:sp>
      <p:sp>
        <p:nvSpPr>
          <p:cNvPr id="663239335" name="Notes Placeholder 2"/>
          <p:cNvSpPr>
            <a:spLocks noGrp="1"/>
          </p:cNvSpPr>
          <p:nvPr>
            <p:ph type="body" idx="1"/>
          </p:nvPr>
        </p:nvSpPr>
        <p:spPr bwMode="auto"/>
        <p:txBody>
          <a:bodyPr/>
          <a:lstStyle/>
          <a:p>
            <a:pPr>
              <a:defRPr/>
            </a:pPr>
            <a:endParaRPr/>
          </a:p>
        </p:txBody>
      </p:sp>
      <p:sp>
        <p:nvSpPr>
          <p:cNvPr id="1521789235" name="Slide Number Placeholder 3"/>
          <p:cNvSpPr>
            <a:spLocks noGrp="1"/>
          </p:cNvSpPr>
          <p:nvPr>
            <p:ph type="sldNum" sz="quarter" idx="10"/>
          </p:nvPr>
        </p:nvSpPr>
        <p:spPr bwMode="auto"/>
        <p:txBody>
          <a:bodyPr/>
          <a:lstStyle/>
          <a:p>
            <a:pPr>
              <a:defRPr/>
            </a:pPr>
            <a:fld id="{482FC4E8-C1EB-4F1A-6655-9F7EB56E18C0}" type="slidenum">
              <a:rPr/>
              <a:t>16</a:t>
            </a:fld>
            <a:endParaRPr/>
          </a:p>
        </p:txBody>
      </p:sp>
    </p:spTree>
    <p:extLst>
      <p:ext uri="{BB962C8B-B14F-4D97-AF65-F5344CB8AC3E}">
        <p14:creationId xmlns:p14="http://schemas.microsoft.com/office/powerpoint/2010/main" val="554821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00027706" name="Slide Image Placeholder 1"/>
          <p:cNvSpPr>
            <a:spLocks noGrp="1" noRot="1" noChangeAspect="1"/>
          </p:cNvSpPr>
          <p:nvPr>
            <p:ph type="sldImg"/>
          </p:nvPr>
        </p:nvSpPr>
        <p:spPr bwMode="auto"/>
      </p:sp>
      <p:sp>
        <p:nvSpPr>
          <p:cNvPr id="1889466589" name="Notes Placeholder 2"/>
          <p:cNvSpPr>
            <a:spLocks noGrp="1"/>
          </p:cNvSpPr>
          <p:nvPr>
            <p:ph type="body" idx="1"/>
          </p:nvPr>
        </p:nvSpPr>
        <p:spPr bwMode="auto"/>
        <p:txBody>
          <a:bodyPr/>
          <a:lstStyle/>
          <a:p>
            <a:pPr>
              <a:defRPr/>
            </a:pPr>
            <a:endParaRPr/>
          </a:p>
        </p:txBody>
      </p:sp>
      <p:sp>
        <p:nvSpPr>
          <p:cNvPr id="153510700" name="Slide Number Placeholder 3"/>
          <p:cNvSpPr>
            <a:spLocks noGrp="1"/>
          </p:cNvSpPr>
          <p:nvPr>
            <p:ph type="sldNum" sz="quarter" idx="10"/>
          </p:nvPr>
        </p:nvSpPr>
        <p:spPr bwMode="auto"/>
        <p:txBody>
          <a:bodyPr/>
          <a:lstStyle/>
          <a:p>
            <a:pPr>
              <a:defRPr/>
            </a:pPr>
            <a:fld id="{986E7439-43FB-1098-B6D6-AF7FB0BF3B39}"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38451563" name="Folienbildplatzhalter 1"/>
          <p:cNvSpPr>
            <a:spLocks noGrp="1" noRot="1" noChangeAspect="1"/>
          </p:cNvSpPr>
          <p:nvPr>
            <p:ph type="sldImg"/>
          </p:nvPr>
        </p:nvSpPr>
        <p:spPr bwMode="auto"/>
      </p:sp>
      <p:sp>
        <p:nvSpPr>
          <p:cNvPr id="778342889" name="Notizenplatzhalter 2"/>
          <p:cNvSpPr>
            <a:spLocks noGrp="1"/>
          </p:cNvSpPr>
          <p:nvPr>
            <p:ph type="body" idx="1"/>
          </p:nvPr>
        </p:nvSpPr>
        <p:spPr bwMode="auto"/>
        <p:txBody>
          <a:bodyPr/>
          <a:lstStyle/>
          <a:p>
            <a:pPr>
              <a:defRPr/>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65400660" name="Folienbildplatzhalter 1"/>
          <p:cNvSpPr>
            <a:spLocks noGrp="1" noRot="1" noChangeAspect="1"/>
          </p:cNvSpPr>
          <p:nvPr>
            <p:ph type="sldImg"/>
          </p:nvPr>
        </p:nvSpPr>
        <p:spPr bwMode="auto"/>
      </p:sp>
      <p:sp>
        <p:nvSpPr>
          <p:cNvPr id="1623000374" name="Notizenplatzhalter 2"/>
          <p:cNvSpPr>
            <a:spLocks noGrp="1"/>
          </p:cNvSpPr>
          <p:nvPr>
            <p:ph type="body" idx="1"/>
          </p:nvPr>
        </p:nvSpPr>
        <p:spPr bwMode="auto"/>
        <p:txBody>
          <a:bodyPr/>
          <a:lstStyle/>
          <a:p>
            <a:pPr>
              <a:defRPr/>
            </a:pPr>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1305095" name="Slide Image Placeholder 1"/>
          <p:cNvSpPr>
            <a:spLocks noGrp="1" noRot="1" noChangeAspect="1"/>
          </p:cNvSpPr>
          <p:nvPr>
            <p:ph type="sldImg"/>
          </p:nvPr>
        </p:nvSpPr>
        <p:spPr bwMode="auto"/>
      </p:sp>
      <p:sp>
        <p:nvSpPr>
          <p:cNvPr id="1873594989" name="Notes Placeholder 2"/>
          <p:cNvSpPr>
            <a:spLocks noGrp="1"/>
          </p:cNvSpPr>
          <p:nvPr>
            <p:ph type="body" idx="1"/>
          </p:nvPr>
        </p:nvSpPr>
        <p:spPr bwMode="auto"/>
        <p:txBody>
          <a:bodyPr/>
          <a:lstStyle/>
          <a:p>
            <a:pPr>
              <a:defRPr/>
            </a:pPr>
            <a:endParaRPr/>
          </a:p>
        </p:txBody>
      </p:sp>
      <p:sp>
        <p:nvSpPr>
          <p:cNvPr id="1160565462" name="Slide Number Placeholder 3"/>
          <p:cNvSpPr>
            <a:spLocks noGrp="1"/>
          </p:cNvSpPr>
          <p:nvPr>
            <p:ph type="sldNum" sz="quarter" idx="10"/>
          </p:nvPr>
        </p:nvSpPr>
        <p:spPr bwMode="auto"/>
        <p:txBody>
          <a:bodyPr/>
          <a:lstStyle/>
          <a:p>
            <a:pPr>
              <a:defRPr/>
            </a:pPr>
            <a:fld id="{4D002F51-DB8B-51EF-9B3F-AA5B0E59718D}"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15353353" name="Slide Image Placeholder 1"/>
          <p:cNvSpPr>
            <a:spLocks noGrp="1" noRot="1" noChangeAspect="1"/>
          </p:cNvSpPr>
          <p:nvPr>
            <p:ph type="sldImg"/>
          </p:nvPr>
        </p:nvSpPr>
        <p:spPr bwMode="auto"/>
      </p:sp>
      <p:sp>
        <p:nvSpPr>
          <p:cNvPr id="1665030465" name="Notes Placeholder 2"/>
          <p:cNvSpPr>
            <a:spLocks noGrp="1"/>
          </p:cNvSpPr>
          <p:nvPr>
            <p:ph type="body" idx="1"/>
          </p:nvPr>
        </p:nvSpPr>
        <p:spPr bwMode="auto"/>
        <p:txBody>
          <a:bodyPr/>
          <a:lstStyle/>
          <a:p>
            <a:pPr>
              <a:defRPr/>
            </a:pPr>
            <a:endParaRPr dirty="0"/>
          </a:p>
        </p:txBody>
      </p:sp>
      <p:sp>
        <p:nvSpPr>
          <p:cNvPr id="1447105421" name="Slide Number Placeholder 3"/>
          <p:cNvSpPr>
            <a:spLocks noGrp="1"/>
          </p:cNvSpPr>
          <p:nvPr>
            <p:ph type="sldNum" sz="quarter" idx="10"/>
          </p:nvPr>
        </p:nvSpPr>
        <p:spPr bwMode="auto"/>
        <p:txBody>
          <a:bodyPr/>
          <a:lstStyle/>
          <a:p>
            <a:pPr>
              <a:defRPr/>
            </a:pPr>
            <a:fld id="{986E7439-43FB-1098-B6D6-AF7FB0BF3B39}"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67354198" name="Slide Image Placeholder 1"/>
          <p:cNvSpPr>
            <a:spLocks noGrp="1" noRot="1" noChangeAspect="1"/>
          </p:cNvSpPr>
          <p:nvPr>
            <p:ph type="sldImg"/>
          </p:nvPr>
        </p:nvSpPr>
        <p:spPr bwMode="auto"/>
      </p:sp>
      <p:sp>
        <p:nvSpPr>
          <p:cNvPr id="746252228" name="Notes Placeholder 2"/>
          <p:cNvSpPr>
            <a:spLocks noGrp="1"/>
          </p:cNvSpPr>
          <p:nvPr>
            <p:ph type="body" idx="1"/>
          </p:nvPr>
        </p:nvSpPr>
        <p:spPr bwMode="auto"/>
        <p:txBody>
          <a:bodyPr/>
          <a:lstStyle/>
          <a:p>
            <a:pPr>
              <a:defRPr/>
            </a:pPr>
            <a:endParaRPr/>
          </a:p>
        </p:txBody>
      </p:sp>
      <p:sp>
        <p:nvSpPr>
          <p:cNvPr id="1607612907" name="Slide Number Placeholder 3"/>
          <p:cNvSpPr>
            <a:spLocks noGrp="1"/>
          </p:cNvSpPr>
          <p:nvPr>
            <p:ph type="sldNum" sz="quarter" idx="10"/>
          </p:nvPr>
        </p:nvSpPr>
        <p:spPr bwMode="auto"/>
        <p:txBody>
          <a:bodyPr/>
          <a:lstStyle/>
          <a:p>
            <a:pPr>
              <a:defRPr/>
            </a:pPr>
            <a:fld id="{E809A470-B296-D104-C5F2-34DD75E9C7A1}"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71242739" name="Slide Image Placeholder 1"/>
          <p:cNvSpPr>
            <a:spLocks noGrp="1" noRot="1" noChangeAspect="1"/>
          </p:cNvSpPr>
          <p:nvPr>
            <p:ph type="sldImg"/>
          </p:nvPr>
        </p:nvSpPr>
        <p:spPr bwMode="auto"/>
      </p:sp>
      <p:sp>
        <p:nvSpPr>
          <p:cNvPr id="1673002889" name="Notes Placeholder 2"/>
          <p:cNvSpPr>
            <a:spLocks noGrp="1"/>
          </p:cNvSpPr>
          <p:nvPr>
            <p:ph type="body" idx="1"/>
          </p:nvPr>
        </p:nvSpPr>
        <p:spPr bwMode="auto"/>
        <p:txBody>
          <a:bodyPr/>
          <a:lstStyle/>
          <a:p>
            <a:pPr>
              <a:defRPr/>
            </a:pPr>
            <a:endParaRPr/>
          </a:p>
        </p:txBody>
      </p:sp>
      <p:sp>
        <p:nvSpPr>
          <p:cNvPr id="1310519493" name="Slide Number Placeholder 3"/>
          <p:cNvSpPr>
            <a:spLocks noGrp="1"/>
          </p:cNvSpPr>
          <p:nvPr>
            <p:ph type="sldNum" sz="quarter" idx="10"/>
          </p:nvPr>
        </p:nvSpPr>
        <p:spPr bwMode="auto"/>
        <p:txBody>
          <a:bodyPr/>
          <a:lstStyle/>
          <a:p>
            <a:pPr>
              <a:defRPr/>
            </a:pPr>
            <a:fld id="{E809A470-B296-D104-C5F2-34DD75E9C7A1}"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50813126" name="Slide Image Placeholder 1"/>
          <p:cNvSpPr>
            <a:spLocks noGrp="1" noRot="1" noChangeAspect="1"/>
          </p:cNvSpPr>
          <p:nvPr>
            <p:ph type="sldImg"/>
          </p:nvPr>
        </p:nvSpPr>
        <p:spPr bwMode="auto"/>
      </p:sp>
      <p:sp>
        <p:nvSpPr>
          <p:cNvPr id="1804547900" name="Notes Placeholder 2"/>
          <p:cNvSpPr>
            <a:spLocks noGrp="1"/>
          </p:cNvSpPr>
          <p:nvPr>
            <p:ph type="body" idx="1"/>
          </p:nvPr>
        </p:nvSpPr>
        <p:spPr bwMode="auto"/>
        <p:txBody>
          <a:bodyPr/>
          <a:lstStyle/>
          <a:p>
            <a:pPr>
              <a:defRPr/>
            </a:pPr>
            <a:endParaRPr/>
          </a:p>
        </p:txBody>
      </p:sp>
      <p:sp>
        <p:nvSpPr>
          <p:cNvPr id="1204728771" name="Slide Number Placeholder 3"/>
          <p:cNvSpPr>
            <a:spLocks noGrp="1"/>
          </p:cNvSpPr>
          <p:nvPr>
            <p:ph type="sldNum" sz="quarter" idx="10"/>
          </p:nvPr>
        </p:nvSpPr>
        <p:spPr bwMode="auto"/>
        <p:txBody>
          <a:bodyPr/>
          <a:lstStyle/>
          <a:p>
            <a:pPr>
              <a:defRPr/>
            </a:pPr>
            <a:fld id="{4C7D3B85-4225-295A-6CD6-3F3ADF77AF7B}"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65672874" name="Slide Image Placeholder 1"/>
          <p:cNvSpPr>
            <a:spLocks noGrp="1" noRot="1" noChangeAspect="1"/>
          </p:cNvSpPr>
          <p:nvPr>
            <p:ph type="sldImg"/>
          </p:nvPr>
        </p:nvSpPr>
        <p:spPr bwMode="auto"/>
      </p:sp>
      <p:sp>
        <p:nvSpPr>
          <p:cNvPr id="672697991" name="Notes Placeholder 2"/>
          <p:cNvSpPr>
            <a:spLocks noGrp="1"/>
          </p:cNvSpPr>
          <p:nvPr>
            <p:ph type="body" idx="1"/>
          </p:nvPr>
        </p:nvSpPr>
        <p:spPr bwMode="auto"/>
        <p:txBody>
          <a:bodyPr/>
          <a:lstStyle/>
          <a:p>
            <a:pPr>
              <a:defRPr/>
            </a:pPr>
            <a:endParaRPr/>
          </a:p>
        </p:txBody>
      </p:sp>
      <p:sp>
        <p:nvSpPr>
          <p:cNvPr id="1126039073" name="Slide Number Placeholder 3"/>
          <p:cNvSpPr>
            <a:spLocks noGrp="1"/>
          </p:cNvSpPr>
          <p:nvPr>
            <p:ph type="sldNum" sz="quarter" idx="10"/>
          </p:nvPr>
        </p:nvSpPr>
        <p:spPr bwMode="auto"/>
        <p:txBody>
          <a:bodyPr/>
          <a:lstStyle/>
          <a:p>
            <a:pPr>
              <a:defRPr/>
            </a:pPr>
            <a:fld id="{A943EBCB-68AD-8F18-19F1-8FB6E2EE6341}"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56326248" name="Slide Image Placeholder 1"/>
          <p:cNvSpPr>
            <a:spLocks noGrp="1" noRot="1" noChangeAspect="1"/>
          </p:cNvSpPr>
          <p:nvPr>
            <p:ph type="sldImg"/>
          </p:nvPr>
        </p:nvSpPr>
        <p:spPr bwMode="auto"/>
      </p:sp>
      <p:sp>
        <p:nvSpPr>
          <p:cNvPr id="1464440791" name="Notes Placeholder 2"/>
          <p:cNvSpPr>
            <a:spLocks noGrp="1"/>
          </p:cNvSpPr>
          <p:nvPr>
            <p:ph type="body" idx="1"/>
          </p:nvPr>
        </p:nvSpPr>
        <p:spPr bwMode="auto"/>
        <p:txBody>
          <a:bodyPr/>
          <a:lstStyle/>
          <a:p>
            <a:pPr>
              <a:defRPr/>
            </a:pPr>
            <a:endParaRPr/>
          </a:p>
        </p:txBody>
      </p:sp>
      <p:sp>
        <p:nvSpPr>
          <p:cNvPr id="511610270" name="Slide Number Placeholder 3"/>
          <p:cNvSpPr>
            <a:spLocks noGrp="1"/>
          </p:cNvSpPr>
          <p:nvPr>
            <p:ph type="sldNum" sz="quarter" idx="10"/>
          </p:nvPr>
        </p:nvSpPr>
        <p:spPr bwMode="auto"/>
        <p:txBody>
          <a:bodyPr/>
          <a:lstStyle/>
          <a:p>
            <a:pPr>
              <a:defRPr/>
            </a:pPr>
            <a:fld id="{6BE0E477-127F-CB7A-1960-DF2B3F4EB270}" type="slidenum">
              <a:rPr/>
              <a:t>25</a:t>
            </a:fld>
            <a:endParaRPr/>
          </a:p>
        </p:txBody>
      </p:sp>
    </p:spTree>
    <p:extLst>
      <p:ext uri="{BB962C8B-B14F-4D97-AF65-F5344CB8AC3E}">
        <p14:creationId xmlns:p14="http://schemas.microsoft.com/office/powerpoint/2010/main" val="2021621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56326248" name="Slide Image Placeholder 1"/>
          <p:cNvSpPr>
            <a:spLocks noGrp="1" noRot="1" noChangeAspect="1"/>
          </p:cNvSpPr>
          <p:nvPr>
            <p:ph type="sldImg"/>
          </p:nvPr>
        </p:nvSpPr>
        <p:spPr bwMode="auto"/>
      </p:sp>
      <p:sp>
        <p:nvSpPr>
          <p:cNvPr id="1464440791" name="Notes Placeholder 2"/>
          <p:cNvSpPr>
            <a:spLocks noGrp="1"/>
          </p:cNvSpPr>
          <p:nvPr>
            <p:ph type="body" idx="1"/>
          </p:nvPr>
        </p:nvSpPr>
        <p:spPr bwMode="auto"/>
        <p:txBody>
          <a:bodyPr/>
          <a:lstStyle/>
          <a:p>
            <a:pPr>
              <a:defRPr/>
            </a:pPr>
            <a:endParaRPr dirty="0"/>
          </a:p>
        </p:txBody>
      </p:sp>
      <p:sp>
        <p:nvSpPr>
          <p:cNvPr id="511610270" name="Slide Number Placeholder 3"/>
          <p:cNvSpPr>
            <a:spLocks noGrp="1"/>
          </p:cNvSpPr>
          <p:nvPr>
            <p:ph type="sldNum" sz="quarter" idx="10"/>
          </p:nvPr>
        </p:nvSpPr>
        <p:spPr bwMode="auto"/>
        <p:txBody>
          <a:bodyPr/>
          <a:lstStyle/>
          <a:p>
            <a:pPr>
              <a:defRPr/>
            </a:pPr>
            <a:fld id="{6BE0E477-127F-CB7A-1960-DF2B3F4EB270}" type="slidenum">
              <a:rPr/>
              <a:t>26</a:t>
            </a:fld>
            <a:endParaRPr/>
          </a:p>
        </p:txBody>
      </p:sp>
    </p:spTree>
    <p:extLst>
      <p:ext uri="{BB962C8B-B14F-4D97-AF65-F5344CB8AC3E}">
        <p14:creationId xmlns:p14="http://schemas.microsoft.com/office/powerpoint/2010/main" val="244423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6535059" name="Slide Image Placeholder 1"/>
          <p:cNvSpPr>
            <a:spLocks noGrp="1" noRot="1" noChangeAspect="1"/>
          </p:cNvSpPr>
          <p:nvPr>
            <p:ph type="sldImg"/>
          </p:nvPr>
        </p:nvSpPr>
        <p:spPr bwMode="auto"/>
      </p:sp>
      <p:sp>
        <p:nvSpPr>
          <p:cNvPr id="209037784" name="Notes Placeholder 2"/>
          <p:cNvSpPr>
            <a:spLocks noGrp="1"/>
          </p:cNvSpPr>
          <p:nvPr>
            <p:ph type="body" idx="1"/>
          </p:nvPr>
        </p:nvSpPr>
        <p:spPr bwMode="auto"/>
        <p:txBody>
          <a:bodyPr/>
          <a:lstStyle/>
          <a:p>
            <a:pPr>
              <a:defRPr/>
            </a:pPr>
            <a:endParaRPr/>
          </a:p>
        </p:txBody>
      </p:sp>
      <p:sp>
        <p:nvSpPr>
          <p:cNvPr id="405500275" name="Slide Number Placeholder 3"/>
          <p:cNvSpPr>
            <a:spLocks noGrp="1"/>
          </p:cNvSpPr>
          <p:nvPr>
            <p:ph type="sldNum" sz="quarter" idx="10"/>
          </p:nvPr>
        </p:nvSpPr>
        <p:spPr bwMode="auto"/>
        <p:txBody>
          <a:bodyPr/>
          <a:lstStyle/>
          <a:p>
            <a:pPr>
              <a:defRPr/>
            </a:pPr>
            <a:fld id="{9D280397-8459-228B-1A72-4CB3877CD477}"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27324400" name="Slide Image Placeholder 1"/>
          <p:cNvSpPr>
            <a:spLocks noGrp="1" noRot="1" noChangeAspect="1"/>
          </p:cNvSpPr>
          <p:nvPr>
            <p:ph type="sldImg"/>
          </p:nvPr>
        </p:nvSpPr>
        <p:spPr bwMode="auto"/>
      </p:sp>
      <p:sp>
        <p:nvSpPr>
          <p:cNvPr id="550698908" name="Notes Placeholder 2"/>
          <p:cNvSpPr>
            <a:spLocks noGrp="1"/>
          </p:cNvSpPr>
          <p:nvPr>
            <p:ph type="body" idx="1"/>
          </p:nvPr>
        </p:nvSpPr>
        <p:spPr bwMode="auto"/>
        <p:txBody>
          <a:bodyPr/>
          <a:lstStyle/>
          <a:p>
            <a:pPr>
              <a:defRPr/>
            </a:pPr>
            <a:endParaRPr/>
          </a:p>
        </p:txBody>
      </p:sp>
      <p:sp>
        <p:nvSpPr>
          <p:cNvPr id="54284880" name="Slide Number Placeholder 3"/>
          <p:cNvSpPr>
            <a:spLocks noGrp="1"/>
          </p:cNvSpPr>
          <p:nvPr>
            <p:ph type="sldNum" sz="quarter" idx="10"/>
          </p:nvPr>
        </p:nvSpPr>
        <p:spPr bwMode="auto"/>
        <p:txBody>
          <a:bodyPr/>
          <a:lstStyle/>
          <a:p>
            <a:pPr>
              <a:defRPr/>
            </a:pPr>
            <a:fld id="{75239162-60D4-A58B-40E7-CECCA9158179}"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56326248" name="Slide Image Placeholder 1"/>
          <p:cNvSpPr>
            <a:spLocks noGrp="1" noRot="1" noChangeAspect="1"/>
          </p:cNvSpPr>
          <p:nvPr>
            <p:ph type="sldImg"/>
          </p:nvPr>
        </p:nvSpPr>
        <p:spPr bwMode="auto"/>
      </p:sp>
      <p:sp>
        <p:nvSpPr>
          <p:cNvPr id="1464440791" name="Notes Placeholder 2"/>
          <p:cNvSpPr>
            <a:spLocks noGrp="1"/>
          </p:cNvSpPr>
          <p:nvPr>
            <p:ph type="body" idx="1"/>
          </p:nvPr>
        </p:nvSpPr>
        <p:spPr bwMode="auto"/>
        <p:txBody>
          <a:bodyPr/>
          <a:lstStyle/>
          <a:p>
            <a:pPr>
              <a:defRPr/>
            </a:pPr>
            <a:endParaRPr/>
          </a:p>
        </p:txBody>
      </p:sp>
      <p:sp>
        <p:nvSpPr>
          <p:cNvPr id="511610270" name="Slide Number Placeholder 3"/>
          <p:cNvSpPr>
            <a:spLocks noGrp="1"/>
          </p:cNvSpPr>
          <p:nvPr>
            <p:ph type="sldNum" sz="quarter" idx="10"/>
          </p:nvPr>
        </p:nvSpPr>
        <p:spPr bwMode="auto"/>
        <p:txBody>
          <a:bodyPr/>
          <a:lstStyle/>
          <a:p>
            <a:pPr>
              <a:defRPr/>
            </a:pPr>
            <a:fld id="{6BE0E477-127F-CB7A-1960-DF2B3F4EB270}"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48692949" name="Slide Image Placeholder 1"/>
          <p:cNvSpPr>
            <a:spLocks noGrp="1" noRot="1" noChangeAspect="1"/>
          </p:cNvSpPr>
          <p:nvPr>
            <p:ph type="sldImg"/>
          </p:nvPr>
        </p:nvSpPr>
        <p:spPr bwMode="auto"/>
      </p:sp>
      <p:sp>
        <p:nvSpPr>
          <p:cNvPr id="1189538762" name="Notes Placeholder 2"/>
          <p:cNvSpPr>
            <a:spLocks noGrp="1"/>
          </p:cNvSpPr>
          <p:nvPr>
            <p:ph type="body" idx="1"/>
          </p:nvPr>
        </p:nvSpPr>
        <p:spPr bwMode="auto"/>
        <p:txBody>
          <a:bodyPr/>
          <a:lstStyle/>
          <a:p>
            <a:pPr>
              <a:defRPr/>
            </a:pPr>
            <a:endParaRPr/>
          </a:p>
        </p:txBody>
      </p:sp>
      <p:sp>
        <p:nvSpPr>
          <p:cNvPr id="1413875369" name="Slide Number Placeholder 3"/>
          <p:cNvSpPr>
            <a:spLocks noGrp="1"/>
          </p:cNvSpPr>
          <p:nvPr>
            <p:ph type="sldNum" sz="quarter" idx="10"/>
          </p:nvPr>
        </p:nvSpPr>
        <p:spPr bwMode="auto"/>
        <p:txBody>
          <a:bodyPr/>
          <a:lstStyle/>
          <a:p>
            <a:pPr>
              <a:defRPr/>
            </a:pPr>
            <a:fld id="{692E4123-F3BC-2EC9-E21A-670699FAC753}"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42C9-05FB-7BB8-29EA-9119A8FF895A}"/>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CF74692B-9916-5770-2412-0069B81CDB74}"/>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0785A1EA-DFF1-2B3E-36DB-9C906ABC63B6}"/>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21AF816A-2580-32E3-041B-48281EEF0E1D}"/>
              </a:ext>
            </a:extLst>
          </p:cNvPr>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6879F43-84B9-5292-0EF3-7A2B0216BD6A}" type="slidenum">
              <a:rPr kumimoji="0" sz="1200" b="0" i="0" u="none" strike="noStrike" kern="0" cap="none" spc="0" normalizeH="0" baseline="0" noProof="0">
                <a:ln>
                  <a:noFill/>
                </a:ln>
                <a:solidFill>
                  <a:prstClr val="black"/>
                </a:solidFill>
                <a:effectLst/>
                <a:uLnTx/>
                <a:uFillTx/>
                <a:latin typeface="Aptos"/>
                <a:cs typeface="Arial"/>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sz="1200" b="0" i="0" u="none" strike="noStrike" kern="0" cap="none" spc="0" normalizeH="0" baseline="0" noProof="0">
              <a:ln>
                <a:noFill/>
              </a:ln>
              <a:solidFill>
                <a:prstClr val="black"/>
              </a:solidFill>
              <a:effectLst/>
              <a:uLnTx/>
              <a:uFillTx/>
              <a:latin typeface="Aptos"/>
              <a:cs typeface="Arial"/>
            </a:endParaRPr>
          </a:p>
        </p:txBody>
      </p:sp>
    </p:spTree>
    <p:extLst>
      <p:ext uri="{BB962C8B-B14F-4D97-AF65-F5344CB8AC3E}">
        <p14:creationId xmlns:p14="http://schemas.microsoft.com/office/powerpoint/2010/main" val="120918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0531832" name="Slide Image Placeholder 1"/>
          <p:cNvSpPr>
            <a:spLocks noGrp="1" noRot="1" noChangeAspect="1"/>
          </p:cNvSpPr>
          <p:nvPr>
            <p:ph type="sldImg"/>
          </p:nvPr>
        </p:nvSpPr>
        <p:spPr bwMode="auto"/>
      </p:sp>
      <p:sp>
        <p:nvSpPr>
          <p:cNvPr id="663239335" name="Notes Placeholder 2"/>
          <p:cNvSpPr>
            <a:spLocks noGrp="1"/>
          </p:cNvSpPr>
          <p:nvPr>
            <p:ph type="body" idx="1"/>
          </p:nvPr>
        </p:nvSpPr>
        <p:spPr bwMode="auto"/>
        <p:txBody>
          <a:bodyPr/>
          <a:lstStyle/>
          <a:p>
            <a:pPr>
              <a:defRPr/>
            </a:pPr>
            <a:endParaRPr/>
          </a:p>
        </p:txBody>
      </p:sp>
      <p:sp>
        <p:nvSpPr>
          <p:cNvPr id="1521789235" name="Slide Number Placeholder 3"/>
          <p:cNvSpPr>
            <a:spLocks noGrp="1"/>
          </p:cNvSpPr>
          <p:nvPr>
            <p:ph type="sldNum" sz="quarter" idx="10"/>
          </p:nvPr>
        </p:nvSpPr>
        <p:spPr bwMode="auto"/>
        <p:txBody>
          <a:bodyPr/>
          <a:lstStyle/>
          <a:p>
            <a:pPr>
              <a:defRPr/>
            </a:pPr>
            <a:fld id="{482FC4E8-C1EB-4F1A-6655-9F7EB56E18C0}" type="slidenum">
              <a:rPr/>
              <a:t>8</a:t>
            </a:fld>
            <a:endParaRPr/>
          </a:p>
        </p:txBody>
      </p:sp>
    </p:spTree>
    <p:extLst>
      <p:ext uri="{BB962C8B-B14F-4D97-AF65-F5344CB8AC3E}">
        <p14:creationId xmlns:p14="http://schemas.microsoft.com/office/powerpoint/2010/main" val="184486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0531832" name="Slide Image Placeholder 1"/>
          <p:cNvSpPr>
            <a:spLocks noGrp="1" noRot="1" noChangeAspect="1"/>
          </p:cNvSpPr>
          <p:nvPr>
            <p:ph type="sldImg"/>
          </p:nvPr>
        </p:nvSpPr>
        <p:spPr bwMode="auto"/>
      </p:sp>
      <p:sp>
        <p:nvSpPr>
          <p:cNvPr id="663239335" name="Notes Placeholder 2"/>
          <p:cNvSpPr>
            <a:spLocks noGrp="1"/>
          </p:cNvSpPr>
          <p:nvPr>
            <p:ph type="body" idx="1"/>
          </p:nvPr>
        </p:nvSpPr>
        <p:spPr bwMode="auto"/>
        <p:txBody>
          <a:bodyPr/>
          <a:lstStyle/>
          <a:p>
            <a:pPr>
              <a:defRPr/>
            </a:pPr>
            <a:endParaRPr/>
          </a:p>
        </p:txBody>
      </p:sp>
      <p:sp>
        <p:nvSpPr>
          <p:cNvPr id="1521789235" name="Slide Number Placeholder 3"/>
          <p:cNvSpPr>
            <a:spLocks noGrp="1"/>
          </p:cNvSpPr>
          <p:nvPr>
            <p:ph type="sldNum" sz="quarter" idx="10"/>
          </p:nvPr>
        </p:nvSpPr>
        <p:spPr bwMode="auto"/>
        <p:txBody>
          <a:bodyPr/>
          <a:lstStyle/>
          <a:p>
            <a:pPr>
              <a:defRPr/>
            </a:pPr>
            <a:fld id="{482FC4E8-C1EB-4F1A-6655-9F7EB56E18C0}" type="slidenum">
              <a:rPr/>
              <a:t>9</a:t>
            </a:fld>
            <a:endParaRPr/>
          </a:p>
        </p:txBody>
      </p:sp>
    </p:spTree>
    <p:extLst>
      <p:ext uri="{BB962C8B-B14F-4D97-AF65-F5344CB8AC3E}">
        <p14:creationId xmlns:p14="http://schemas.microsoft.com/office/powerpoint/2010/main" val="53657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088637290"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1098632314"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120837087" name="Datumsplatzhalter 3"/>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1293470665" name="Fußzeilenplatzhalter 4"/>
          <p:cNvSpPr>
            <a:spLocks noGrp="1"/>
          </p:cNvSpPr>
          <p:nvPr>
            <p:ph type="ftr" sz="quarter" idx="11"/>
          </p:nvPr>
        </p:nvSpPr>
        <p:spPr bwMode="auto"/>
        <p:txBody>
          <a:bodyPr/>
          <a:lstStyle/>
          <a:p>
            <a:pPr>
              <a:defRPr/>
            </a:pPr>
            <a:endParaRPr lang="de-DE"/>
          </a:p>
        </p:txBody>
      </p:sp>
      <p:sp>
        <p:nvSpPr>
          <p:cNvPr id="1316921166"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896942845" name="Titel 1"/>
          <p:cNvSpPr>
            <a:spLocks noGrp="1"/>
          </p:cNvSpPr>
          <p:nvPr>
            <p:ph type="title"/>
          </p:nvPr>
        </p:nvSpPr>
        <p:spPr bwMode="auto"/>
        <p:txBody>
          <a:bodyPr/>
          <a:lstStyle/>
          <a:p>
            <a:pPr>
              <a:defRPr/>
            </a:pPr>
            <a:r>
              <a:rPr lang="de-DE"/>
              <a:t>Mastertitelformat bearbeiten</a:t>
            </a:r>
            <a:endParaRPr/>
          </a:p>
        </p:txBody>
      </p:sp>
      <p:sp>
        <p:nvSpPr>
          <p:cNvPr id="2112492738"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587844298" name="Datumsplatzhalter 3"/>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395397727" name="Fußzeilenplatzhalter 4"/>
          <p:cNvSpPr>
            <a:spLocks noGrp="1"/>
          </p:cNvSpPr>
          <p:nvPr>
            <p:ph type="ftr" sz="quarter" idx="11"/>
          </p:nvPr>
        </p:nvSpPr>
        <p:spPr bwMode="auto"/>
        <p:txBody>
          <a:bodyPr/>
          <a:lstStyle/>
          <a:p>
            <a:pPr>
              <a:defRPr/>
            </a:pPr>
            <a:endParaRPr lang="de-DE"/>
          </a:p>
        </p:txBody>
      </p:sp>
      <p:sp>
        <p:nvSpPr>
          <p:cNvPr id="1772178149"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674443139"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800161721"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241212463" name="Datumsplatzhalter 3"/>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309554609" name="Fußzeilenplatzhalter 4"/>
          <p:cNvSpPr>
            <a:spLocks noGrp="1"/>
          </p:cNvSpPr>
          <p:nvPr>
            <p:ph type="ftr" sz="quarter" idx="11"/>
          </p:nvPr>
        </p:nvSpPr>
        <p:spPr bwMode="auto"/>
        <p:txBody>
          <a:bodyPr/>
          <a:lstStyle/>
          <a:p>
            <a:pPr>
              <a:defRPr/>
            </a:pPr>
            <a:endParaRPr lang="de-DE"/>
          </a:p>
        </p:txBody>
      </p:sp>
      <p:sp>
        <p:nvSpPr>
          <p:cNvPr id="716222786"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155661744" name="Titel 1"/>
          <p:cNvSpPr>
            <a:spLocks noGrp="1"/>
          </p:cNvSpPr>
          <p:nvPr>
            <p:ph type="title"/>
          </p:nvPr>
        </p:nvSpPr>
        <p:spPr bwMode="auto"/>
        <p:txBody>
          <a:bodyPr/>
          <a:lstStyle/>
          <a:p>
            <a:pPr>
              <a:defRPr/>
            </a:pPr>
            <a:r>
              <a:rPr lang="de-DE"/>
              <a:t>Mastertitelformat bearbeiten</a:t>
            </a:r>
            <a:endParaRPr/>
          </a:p>
        </p:txBody>
      </p:sp>
      <p:sp>
        <p:nvSpPr>
          <p:cNvPr id="663213261"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367834981" name="Datumsplatzhalter 3"/>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102023267" name="Fußzeilenplatzhalter 4"/>
          <p:cNvSpPr>
            <a:spLocks noGrp="1"/>
          </p:cNvSpPr>
          <p:nvPr>
            <p:ph type="ftr" sz="quarter" idx="11"/>
          </p:nvPr>
        </p:nvSpPr>
        <p:spPr bwMode="auto"/>
        <p:txBody>
          <a:bodyPr/>
          <a:lstStyle/>
          <a:p>
            <a:pPr>
              <a:defRPr/>
            </a:pPr>
            <a:endParaRPr lang="de-DE"/>
          </a:p>
        </p:txBody>
      </p:sp>
      <p:sp>
        <p:nvSpPr>
          <p:cNvPr id="307075439"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081252575"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1571105258"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14929350" name="Datumsplatzhalter 3"/>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1409358736" name="Fußzeilenplatzhalter 4"/>
          <p:cNvSpPr>
            <a:spLocks noGrp="1"/>
          </p:cNvSpPr>
          <p:nvPr>
            <p:ph type="ftr" sz="quarter" idx="11"/>
          </p:nvPr>
        </p:nvSpPr>
        <p:spPr bwMode="auto"/>
        <p:txBody>
          <a:bodyPr/>
          <a:lstStyle/>
          <a:p>
            <a:pPr>
              <a:defRPr/>
            </a:pPr>
            <a:endParaRPr lang="de-DE"/>
          </a:p>
        </p:txBody>
      </p:sp>
      <p:sp>
        <p:nvSpPr>
          <p:cNvPr id="1516729976"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943238213" name="Titel 1"/>
          <p:cNvSpPr>
            <a:spLocks noGrp="1"/>
          </p:cNvSpPr>
          <p:nvPr>
            <p:ph type="title"/>
          </p:nvPr>
        </p:nvSpPr>
        <p:spPr bwMode="auto"/>
        <p:txBody>
          <a:bodyPr/>
          <a:lstStyle/>
          <a:p>
            <a:pPr>
              <a:defRPr/>
            </a:pPr>
            <a:r>
              <a:rPr lang="de-DE"/>
              <a:t>Mastertitelformat bearbeiten</a:t>
            </a:r>
            <a:endParaRPr/>
          </a:p>
        </p:txBody>
      </p:sp>
      <p:sp>
        <p:nvSpPr>
          <p:cNvPr id="341547300"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63742057"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44124409" name="Datumsplatzhalter 4"/>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1885256074" name="Fußzeilenplatzhalter 5"/>
          <p:cNvSpPr>
            <a:spLocks noGrp="1"/>
          </p:cNvSpPr>
          <p:nvPr>
            <p:ph type="ftr" sz="quarter" idx="11"/>
          </p:nvPr>
        </p:nvSpPr>
        <p:spPr bwMode="auto"/>
        <p:txBody>
          <a:bodyPr/>
          <a:lstStyle/>
          <a:p>
            <a:pPr>
              <a:defRPr/>
            </a:pPr>
            <a:endParaRPr lang="de-DE"/>
          </a:p>
        </p:txBody>
      </p:sp>
      <p:sp>
        <p:nvSpPr>
          <p:cNvPr id="343140356"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1648782135"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1881389709"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241495509"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39830950"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1451886553"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799752253" name="Datumsplatzhalter 6"/>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1511300443" name="Fußzeilenplatzhalter 7"/>
          <p:cNvSpPr>
            <a:spLocks noGrp="1"/>
          </p:cNvSpPr>
          <p:nvPr>
            <p:ph type="ftr" sz="quarter" idx="11"/>
          </p:nvPr>
        </p:nvSpPr>
        <p:spPr bwMode="auto"/>
        <p:txBody>
          <a:bodyPr/>
          <a:lstStyle/>
          <a:p>
            <a:pPr>
              <a:defRPr/>
            </a:pPr>
            <a:endParaRPr lang="de-DE"/>
          </a:p>
        </p:txBody>
      </p:sp>
      <p:sp>
        <p:nvSpPr>
          <p:cNvPr id="874116165" name="Foliennummernplatzhalter 8"/>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709463458" name="Titel 1"/>
          <p:cNvSpPr>
            <a:spLocks noGrp="1"/>
          </p:cNvSpPr>
          <p:nvPr>
            <p:ph type="title"/>
          </p:nvPr>
        </p:nvSpPr>
        <p:spPr bwMode="auto"/>
        <p:txBody>
          <a:bodyPr/>
          <a:lstStyle/>
          <a:p>
            <a:pPr>
              <a:defRPr/>
            </a:pPr>
            <a:r>
              <a:rPr lang="de-DE"/>
              <a:t>Mastertitelformat bearbeiten</a:t>
            </a:r>
            <a:endParaRPr/>
          </a:p>
        </p:txBody>
      </p:sp>
      <p:sp>
        <p:nvSpPr>
          <p:cNvPr id="1384798684" name="Datumsplatzhalter 2"/>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1042266524" name="Fußzeilenplatzhalter 3"/>
          <p:cNvSpPr>
            <a:spLocks noGrp="1"/>
          </p:cNvSpPr>
          <p:nvPr>
            <p:ph type="ftr" sz="quarter" idx="11"/>
          </p:nvPr>
        </p:nvSpPr>
        <p:spPr bwMode="auto"/>
        <p:txBody>
          <a:bodyPr/>
          <a:lstStyle/>
          <a:p>
            <a:pPr>
              <a:defRPr/>
            </a:pPr>
            <a:endParaRPr lang="de-DE"/>
          </a:p>
        </p:txBody>
      </p:sp>
      <p:sp>
        <p:nvSpPr>
          <p:cNvPr id="2020240014" name="Foliennummernplatzhalter 4"/>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852472590" name="Datumsplatzhalter 1"/>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1020622425" name="Fußzeilenplatzhalter 2"/>
          <p:cNvSpPr>
            <a:spLocks noGrp="1"/>
          </p:cNvSpPr>
          <p:nvPr>
            <p:ph type="ftr" sz="quarter" idx="11"/>
          </p:nvPr>
        </p:nvSpPr>
        <p:spPr bwMode="auto"/>
        <p:txBody>
          <a:bodyPr/>
          <a:lstStyle/>
          <a:p>
            <a:pPr>
              <a:defRPr/>
            </a:pPr>
            <a:endParaRPr lang="de-DE"/>
          </a:p>
        </p:txBody>
      </p:sp>
      <p:sp>
        <p:nvSpPr>
          <p:cNvPr id="15820444" name="Foliennummernplatzhalter 3"/>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679926105"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1704658589"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2065298236"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1577445666" name="Datumsplatzhalter 4"/>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292122557" name="Fußzeilenplatzhalter 5"/>
          <p:cNvSpPr>
            <a:spLocks noGrp="1"/>
          </p:cNvSpPr>
          <p:nvPr>
            <p:ph type="ftr" sz="quarter" idx="11"/>
          </p:nvPr>
        </p:nvSpPr>
        <p:spPr bwMode="auto"/>
        <p:txBody>
          <a:bodyPr/>
          <a:lstStyle/>
          <a:p>
            <a:pPr>
              <a:defRPr/>
            </a:pPr>
            <a:endParaRPr lang="de-DE"/>
          </a:p>
        </p:txBody>
      </p:sp>
      <p:sp>
        <p:nvSpPr>
          <p:cNvPr id="17248166"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739309939"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2106638130"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878734630"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1203984393" name="Datumsplatzhalter 4"/>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1232525575" name="Fußzeilenplatzhalter 5"/>
          <p:cNvSpPr>
            <a:spLocks noGrp="1"/>
          </p:cNvSpPr>
          <p:nvPr>
            <p:ph type="ftr" sz="quarter" idx="11"/>
          </p:nvPr>
        </p:nvSpPr>
        <p:spPr bwMode="auto"/>
        <p:txBody>
          <a:bodyPr/>
          <a:lstStyle/>
          <a:p>
            <a:pPr>
              <a:defRPr/>
            </a:pPr>
            <a:endParaRPr lang="de-DE"/>
          </a:p>
        </p:txBody>
      </p:sp>
      <p:sp>
        <p:nvSpPr>
          <p:cNvPr id="1083351751"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577776535"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1426902559"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824640513"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AEEDB60-BAD9-4F3B-94C8-B8A1845BA0E1}" type="datetimeFigureOut">
              <a:rPr lang="de-DE"/>
              <a:t>12.05.2026</a:t>
            </a:fld>
            <a:endParaRPr lang="de-DE"/>
          </a:p>
        </p:txBody>
      </p:sp>
      <p:sp>
        <p:nvSpPr>
          <p:cNvPr id="177355605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1812457750"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DA3D63-00D0-44B3-94DB-BCB9419842D0}"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a:lnSpc>
          <a:spcPct val="90000"/>
        </a:lnSpc>
        <a:spcBef>
          <a:spcPts val="0"/>
        </a:spcBef>
        <a:buNone/>
        <a:defRPr sz="440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image" Target="../media/image2.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idl.lehrerbildung-at-lmu.mzl.uni-muenchen.de/foerderschwerpunkte/sprache/index.html" TargetMode="External"/><Relationship Id="rId3" Type="http://schemas.openxmlformats.org/officeDocument/2006/relationships/hyperlink" Target="https://www.youtube.com/watch?v=EprKr16sROA" TargetMode="External"/><Relationship Id="rId7" Type="http://schemas.openxmlformats.org/officeDocument/2006/relationships/hyperlink" Target="https://www.dgs-ev.de/fileadmin/Broschueren_zur_Sprachfoerderung/Sprachfoerderung_in_der_Schule_4_Aufl_2023.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fs-ob.de/handreichung-sprachliche-rituale/" TargetMode="External"/><Relationship Id="rId11" Type="http://schemas.openxmlformats.org/officeDocument/2006/relationships/image" Target="../media/image2.jpg"/><Relationship Id="rId5" Type="http://schemas.openxmlformats.org/officeDocument/2006/relationships/hyperlink" Target="https://fs-ob.de/karteikarten-sprachverstandnis/" TargetMode="External"/><Relationship Id="rId10" Type="http://schemas.openxmlformats.org/officeDocument/2006/relationships/hyperlink" Target="https://karin-reber.de/" TargetMode="External"/><Relationship Id="rId4" Type="http://schemas.openxmlformats.org/officeDocument/2006/relationships/hyperlink" Target="https://www.edu.lmu.de/basis-inklusion/90min_sprint/checkliste_inklusion.pdf" TargetMode="External"/><Relationship Id="rId9" Type="http://schemas.openxmlformats.org/officeDocument/2006/relationships/hyperlink" Target="https://www.isb.bayern.de/schularten/foerderschulen/fz-und-fs/sprache/qualitaetsstandards-zur-sprachfoerderung-an-bayerischen-foerderschul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isb.bayern.de/schularten/foerderschulen/fz-und-fs/sprache/qualitaetsstandards-zur-sprachfoerderung-an-bayerischen-foerderschulen/"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mailto:basis.schwab@fau.de"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2.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fs-ob.de/wp-content/uploads/2025/04/Sprachliche-Rituale_S-Team-und-DaZ-2025_onlin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48360749" name="Grafik 4"/>
          <p:cNvPicPr>
            <a:picLocks noChangeAspect="1"/>
          </p:cNvPicPr>
          <p:nvPr/>
        </p:nvPicPr>
        <p:blipFill rotWithShape="1">
          <a:blip r:embed="rId3"/>
          <a:srcRect l="1" r="63880"/>
          <a:stretch/>
        </p:blipFill>
        <p:spPr bwMode="auto">
          <a:xfrm>
            <a:off x="-45847" y="0"/>
            <a:ext cx="4537479" cy="6858000"/>
          </a:xfrm>
          <a:prstGeom prst="rect">
            <a:avLst/>
          </a:prstGeom>
        </p:spPr>
      </p:pic>
      <p:pic>
        <p:nvPicPr>
          <p:cNvPr id="258678630" name="Inhaltsplatzhalter 4"/>
          <p:cNvPicPr>
            <a:picLocks noChangeAspect="1"/>
          </p:cNvPicPr>
          <p:nvPr/>
        </p:nvPicPr>
        <p:blipFill rotWithShape="1">
          <a:blip r:embed="rId4"/>
          <a:stretch/>
        </p:blipFill>
        <p:spPr bwMode="auto">
          <a:xfrm>
            <a:off x="9941161" y="274759"/>
            <a:ext cx="1979485" cy="1058145"/>
          </a:xfrm>
          <a:prstGeom prst="rect">
            <a:avLst/>
          </a:prstGeom>
        </p:spPr>
      </p:pic>
      <p:grpSp>
        <p:nvGrpSpPr>
          <p:cNvPr id="807476677" name="Gruppieren 26"/>
          <p:cNvGrpSpPr/>
          <p:nvPr/>
        </p:nvGrpSpPr>
        <p:grpSpPr bwMode="auto">
          <a:xfrm>
            <a:off x="5681107" y="5608264"/>
            <a:ext cx="4929685" cy="994406"/>
            <a:chOff x="5310717" y="5646392"/>
            <a:chExt cx="4929685" cy="994406"/>
          </a:xfrm>
        </p:grpSpPr>
        <p:pic>
          <p:nvPicPr>
            <p:cNvPr id="8196" name="Picture 4" descr="Die Professur"/>
            <p:cNvPicPr>
              <a:picLocks noChangeAspect="1" noChangeArrowheads="1"/>
            </p:cNvPicPr>
            <p:nvPr/>
          </p:nvPicPr>
          <p:blipFill rotWithShape="1">
            <a:blip r:embed="rId5"/>
            <a:stretch/>
          </p:blipFill>
          <p:spPr bwMode="auto">
            <a:xfrm>
              <a:off x="5310717" y="6194652"/>
              <a:ext cx="927457" cy="288000"/>
            </a:xfrm>
            <a:prstGeom prst="rect">
              <a:avLst/>
            </a:prstGeom>
            <a:noFill/>
          </p:spPr>
        </p:pic>
        <p:pic>
          <p:nvPicPr>
            <p:cNvPr id="8200" name="Picture 8" descr="https://upload.wikimedia.org/wikipedia/commons/thumb/4/4e/Universit%C3%A4t_W%C3%BCrzburg_Logo.svg/2560px-Universit%C3%A4t_W%C3%BCrzburg_Logo.svg.png"/>
            <p:cNvPicPr>
              <a:picLocks noChangeAspect="1" noChangeArrowheads="1"/>
            </p:cNvPicPr>
            <p:nvPr/>
          </p:nvPicPr>
          <p:blipFill rotWithShape="1">
            <a:blip r:embed="rId6"/>
            <a:stretch/>
          </p:blipFill>
          <p:spPr bwMode="auto">
            <a:xfrm>
              <a:off x="6745415" y="6233751"/>
              <a:ext cx="657699" cy="288000"/>
            </a:xfrm>
            <a:prstGeom prst="rect">
              <a:avLst/>
            </a:prstGeom>
            <a:noFill/>
          </p:spPr>
        </p:pic>
        <p:pic>
          <p:nvPicPr>
            <p:cNvPr id="8202" name="Picture 10" descr="KU Logo und Siegel – KU"/>
            <p:cNvPicPr>
              <a:picLocks noChangeAspect="1" noChangeArrowheads="1"/>
            </p:cNvPicPr>
            <p:nvPr/>
          </p:nvPicPr>
          <p:blipFill rotWithShape="1">
            <a:blip r:embed="rId7"/>
            <a:stretch/>
          </p:blipFill>
          <p:spPr bwMode="auto">
            <a:xfrm>
              <a:off x="5351437" y="5878455"/>
              <a:ext cx="1282844" cy="207470"/>
            </a:xfrm>
            <a:prstGeom prst="rect">
              <a:avLst/>
            </a:prstGeom>
            <a:noFill/>
          </p:spPr>
        </p:pic>
        <p:pic>
          <p:nvPicPr>
            <p:cNvPr id="24" name="Grafik 23"/>
            <p:cNvPicPr>
              <a:picLocks noChangeAspect="1"/>
            </p:cNvPicPr>
            <p:nvPr/>
          </p:nvPicPr>
          <p:blipFill rotWithShape="1">
            <a:blip r:embed="rId8"/>
            <a:stretch/>
          </p:blipFill>
          <p:spPr bwMode="auto">
            <a:xfrm>
              <a:off x="6680789" y="5786867"/>
              <a:ext cx="1656461" cy="321547"/>
            </a:xfrm>
            <a:prstGeom prst="rect">
              <a:avLst/>
            </a:prstGeom>
          </p:spPr>
        </p:pic>
        <p:pic>
          <p:nvPicPr>
            <p:cNvPr id="25" name="Grafik 24"/>
            <p:cNvPicPr>
              <a:picLocks noChangeAspect="1"/>
            </p:cNvPicPr>
            <p:nvPr/>
          </p:nvPicPr>
          <p:blipFill rotWithShape="1">
            <a:blip r:embed="rId9"/>
            <a:stretch/>
          </p:blipFill>
          <p:spPr bwMode="auto">
            <a:xfrm>
              <a:off x="9580188" y="6205219"/>
              <a:ext cx="660214" cy="346892"/>
            </a:xfrm>
            <a:prstGeom prst="rect">
              <a:avLst/>
            </a:prstGeom>
          </p:spPr>
        </p:pic>
        <p:pic>
          <p:nvPicPr>
            <p:cNvPr id="8210" name="Picture 18" descr="Datei:Universität Regensburg logo.svg"/>
            <p:cNvPicPr>
              <a:picLocks noChangeAspect="1" noChangeArrowheads="1"/>
            </p:cNvPicPr>
            <p:nvPr/>
          </p:nvPicPr>
          <p:blipFill rotWithShape="1">
            <a:blip r:embed="rId10"/>
            <a:stretch/>
          </p:blipFill>
          <p:spPr bwMode="auto">
            <a:xfrm>
              <a:off x="6235866" y="6212488"/>
              <a:ext cx="932073" cy="428310"/>
            </a:xfrm>
            <a:prstGeom prst="rect">
              <a:avLst/>
            </a:prstGeom>
            <a:noFill/>
          </p:spPr>
        </p:pic>
        <p:pic>
          <p:nvPicPr>
            <p:cNvPr id="8212" name="Picture 20" descr="Datei:Otto-Friedrich-Universität Bamberg logo.svg"/>
            <p:cNvPicPr>
              <a:picLocks noChangeAspect="1" noChangeArrowheads="1"/>
            </p:cNvPicPr>
            <p:nvPr/>
          </p:nvPicPr>
          <p:blipFill rotWithShape="1">
            <a:blip r:embed="rId11"/>
            <a:stretch/>
          </p:blipFill>
          <p:spPr bwMode="auto">
            <a:xfrm>
              <a:off x="9567445" y="5646392"/>
              <a:ext cx="661810" cy="661810"/>
            </a:xfrm>
            <a:prstGeom prst="rect">
              <a:avLst/>
            </a:prstGeom>
            <a:noFill/>
          </p:spPr>
        </p:pic>
        <p:pic>
          <p:nvPicPr>
            <p:cNvPr id="8214" name="Picture 22" descr="Datei:Universität Bayreuth.svg"/>
            <p:cNvPicPr>
              <a:picLocks noChangeAspect="1" noChangeArrowheads="1"/>
            </p:cNvPicPr>
            <p:nvPr/>
          </p:nvPicPr>
          <p:blipFill rotWithShape="1">
            <a:blip r:embed="rId12"/>
            <a:stretch/>
          </p:blipFill>
          <p:spPr bwMode="auto">
            <a:xfrm>
              <a:off x="7505287" y="6229768"/>
              <a:ext cx="932073" cy="288000"/>
            </a:xfrm>
            <a:prstGeom prst="rect">
              <a:avLst/>
            </a:prstGeom>
            <a:noFill/>
          </p:spPr>
        </p:pic>
        <p:pic>
          <p:nvPicPr>
            <p:cNvPr id="8216" name="Picture 24" descr="Datei:Uni Passau-Logo.svg"/>
            <p:cNvPicPr>
              <a:picLocks noChangeAspect="1" noChangeArrowheads="1"/>
            </p:cNvPicPr>
            <p:nvPr/>
          </p:nvPicPr>
          <p:blipFill rotWithShape="1">
            <a:blip r:embed="rId13"/>
            <a:stretch/>
          </p:blipFill>
          <p:spPr bwMode="auto">
            <a:xfrm>
              <a:off x="8465569" y="6220272"/>
              <a:ext cx="1080000" cy="288000"/>
            </a:xfrm>
            <a:prstGeom prst="rect">
              <a:avLst/>
            </a:prstGeom>
            <a:noFill/>
          </p:spPr>
        </p:pic>
        <p:pic>
          <p:nvPicPr>
            <p:cNvPr id="8220" name="Picture 28" descr="Datei:TU Muenchen Logo.svg"/>
            <p:cNvPicPr>
              <a:picLocks noChangeAspect="1" noChangeArrowheads="1"/>
            </p:cNvPicPr>
            <p:nvPr/>
          </p:nvPicPr>
          <p:blipFill rotWithShape="1">
            <a:blip r:embed="rId14"/>
            <a:stretch/>
          </p:blipFill>
          <p:spPr bwMode="auto">
            <a:xfrm>
              <a:off x="8404363" y="5786867"/>
              <a:ext cx="887780" cy="288000"/>
            </a:xfrm>
            <a:prstGeom prst="rect">
              <a:avLst/>
            </a:prstGeom>
            <a:noFill/>
          </p:spPr>
        </p:pic>
      </p:grpSp>
      <p:sp>
        <p:nvSpPr>
          <p:cNvPr id="1173165673" name="Titel 1"/>
          <p:cNvSpPr txBox="1"/>
          <p:nvPr/>
        </p:nvSpPr>
        <p:spPr bwMode="auto">
          <a:xfrm>
            <a:off x="4633066" y="2539289"/>
            <a:ext cx="7417294" cy="1859708"/>
          </a:xfrm>
          <a:prstGeom prst="rect">
            <a:avLst/>
          </a:prstGeom>
        </p:spPr>
        <p:txBody>
          <a:bodyPr vert="horz" lIns="91440" tIns="45720" rIns="91440" bIns="45720" rtlCol="0" anchor="ctr">
            <a:normAutofit fontScale="55000" lnSpcReduction="20000"/>
          </a:bodyPr>
          <a:lstStyle>
            <a:lvl1pPr algn="l" defTabSz="914400" rtl="0">
              <a:lnSpc>
                <a:spcPct val="90000"/>
              </a:lnSpc>
              <a:spcBef>
                <a:spcPts val="0"/>
              </a:spcBef>
              <a:buNone/>
              <a:defRPr sz="4400">
                <a:solidFill>
                  <a:schemeClr val="tx1"/>
                </a:solidFill>
                <a:latin typeface="+mj-lt"/>
                <a:ea typeface="+mj-ea"/>
                <a:cs typeface="+mj-cs"/>
              </a:defRPr>
            </a:lvl1pPr>
          </a:lstStyle>
          <a:p>
            <a:pPr>
              <a:defRPr/>
            </a:pPr>
            <a:r>
              <a:rPr lang="de-DE" sz="7600" b="1">
                <a:latin typeface="Segoe UI"/>
                <a:cs typeface="Segoe UI"/>
              </a:rPr>
              <a:t>Förderschwerpunkt Sprache</a:t>
            </a:r>
            <a:endParaRPr/>
          </a:p>
          <a:p>
            <a:pPr>
              <a:defRPr/>
            </a:pPr>
            <a:endParaRPr lang="de-DE" b="1">
              <a:latin typeface="Segoe UI"/>
              <a:cs typeface="Segoe UI"/>
            </a:endParaRPr>
          </a:p>
          <a:p>
            <a:pPr>
              <a:lnSpc>
                <a:spcPct val="120000"/>
              </a:lnSpc>
              <a:defRPr/>
            </a:pPr>
            <a:r>
              <a:rPr lang="de-DE" sz="5900">
                <a:latin typeface="Segoe UI"/>
                <a:cs typeface="Segoe UI"/>
              </a:rPr>
              <a:t>Fallbeispiele und pädagogische Impulse für den inklusiven Unterricht</a:t>
            </a:r>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88534180" name="Titel 1"/>
          <p:cNvSpPr>
            <a:spLocks noGrp="1"/>
          </p:cNvSpPr>
          <p:nvPr>
            <p:ph type="title"/>
          </p:nvPr>
        </p:nvSpPr>
        <p:spPr bwMode="auto">
          <a:xfrm>
            <a:off x="838200" y="365125"/>
            <a:ext cx="8979568" cy="1325563"/>
          </a:xfrm>
        </p:spPr>
        <p:txBody>
          <a:bodyPr>
            <a:normAutofit/>
          </a:bodyPr>
          <a:lstStyle/>
          <a:p>
            <a:pPr>
              <a:defRPr/>
            </a:pPr>
            <a:r>
              <a:rPr lang="de-DE"/>
              <a:t>Fallbeispiel: Noah, 9. Klasse,</a:t>
            </a:r>
            <a:br>
              <a:rPr lang="de-DE"/>
            </a:br>
            <a:r>
              <a:rPr lang="de-DE"/>
              <a:t>Mittelschule</a:t>
            </a:r>
            <a:endParaRPr/>
          </a:p>
        </p:txBody>
      </p:sp>
      <p:pic>
        <p:nvPicPr>
          <p:cNvPr id="2141337117" name="Inhaltsplatzhalter 4"/>
          <p:cNvPicPr>
            <a:picLocks noGrp="1" noChangeAspect="1"/>
          </p:cNvPicPr>
          <p:nvPr>
            <p:ph idx="1"/>
          </p:nvPr>
        </p:nvPicPr>
        <p:blipFill rotWithShape="1">
          <a:blip r:embed="rId3"/>
          <a:stretch/>
        </p:blipFill>
        <p:spPr bwMode="auto">
          <a:xfrm>
            <a:off x="9941162" y="217202"/>
            <a:ext cx="1979485" cy="1058145"/>
          </a:xfrm>
        </p:spPr>
      </p:pic>
      <p:sp>
        <p:nvSpPr>
          <p:cNvPr id="868065208" name="Textfeld 3"/>
          <p:cNvSpPr txBox="1"/>
          <p:nvPr/>
        </p:nvSpPr>
        <p:spPr bwMode="auto">
          <a:xfrm>
            <a:off x="838200" y="2032000"/>
            <a:ext cx="10699750" cy="4801314"/>
          </a:xfrm>
          <a:prstGeom prst="rect">
            <a:avLst/>
          </a:prstGeom>
          <a:noFill/>
        </p:spPr>
        <p:txBody>
          <a:bodyPr wrap="square" rtlCol="0">
            <a:spAutoFit/>
          </a:bodyPr>
          <a:lstStyle/>
          <a:p>
            <a:pPr>
              <a:defRPr/>
            </a:pPr>
            <a:r>
              <a:rPr lang="de-DE" dirty="0"/>
              <a:t>Noah ist 14 Jahre alt und besucht die neunte Klasse einer Mittelschule. Er wuchs einsprachig deutsch auf. In sozialen Situationen verhält er sich aufgeschlossen und freundlich. In schulischen Kontexten zeigt er erhebliche sprachliche Defizite. </a:t>
            </a:r>
            <a:endParaRPr dirty="0"/>
          </a:p>
          <a:p>
            <a:pPr>
              <a:defRPr/>
            </a:pPr>
            <a:r>
              <a:rPr lang="de-DE" dirty="0"/>
              <a:t>Sein Sprachverständnis ist stark eingeschränkt. Dies zeigt sich insbesondere beim Verständnis komplexerer Anweisungen im Unterricht. Er benötigt oft eine Vereinfachung der Sprache oder visuelle Unterstützung, um Aufgabenstellungen zu erfassen. </a:t>
            </a:r>
            <a:endParaRPr dirty="0"/>
          </a:p>
          <a:p>
            <a:pPr>
              <a:defRPr/>
            </a:pPr>
            <a:r>
              <a:rPr lang="de-DE" dirty="0"/>
              <a:t>Auch sein Leseverständnis ist gering. Er liest zwar auf einer grundlegenden Ebene, kann aber den Sinnzusammenhang von Texten oft nicht erfassen oder relevante Informationen extrahieren.</a:t>
            </a:r>
            <a:endParaRPr dirty="0"/>
          </a:p>
          <a:p>
            <a:pPr>
              <a:defRPr/>
            </a:pPr>
            <a:r>
              <a:rPr lang="de-DE" dirty="0"/>
              <a:t>Noah verfügt über einen geringen Wortschatz, der es ihm erschwert, sich präzise auszudrücken oder am Fachunterricht aktiv teilzunehmen. Im Bereich der Grammatik zeigen sich deutliche Probleme: Seine Sätze sind oft syntaktisch vereinfacht, unvollständig oder weisen grammatikalische Fehler auf (z.B. falsche </a:t>
            </a:r>
            <a:r>
              <a:rPr lang="de-DE" dirty="0" err="1"/>
              <a:t>Tempusformen</a:t>
            </a:r>
            <a:r>
              <a:rPr lang="de-DE" dirty="0"/>
              <a:t>). Dies beeinträchtigt sowohl seine mündliche als auch seine schriftliche Ausdrucksfähigkeit erheblich. In schriftlichen Arbeiten fallen zudem Probleme mit der Satzstruktur und dem logischen Aufbau des Textes auf.</a:t>
            </a:r>
            <a:endParaRPr dirty="0"/>
          </a:p>
          <a:p>
            <a:pPr>
              <a:defRPr/>
            </a:pPr>
            <a:r>
              <a:rPr lang="de-DE" dirty="0"/>
              <a:t>Bei sprachlicher Überforderung reagiert Noah häufig mit sozialem Rückzug. Wenn er sich unter Druck gesetzt fühlt, kann es auch vorkommen, dass er für ein bis zwei Wochen der Schule fernbleibt.</a:t>
            </a:r>
            <a:endParaRPr dirty="0"/>
          </a:p>
          <a:p>
            <a:pPr>
              <a:defRPr/>
            </a:pPr>
            <a:r>
              <a:rPr lang="de-DE" dirty="0"/>
              <a:t>Noah ist ein sportbegeisterter Jugendlicher. Er erzählt gerne von Sportereignissen, die er online verfolgt hat und spielt selber aktiv im Fußballverein.</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8114542" name="Titel 1"/>
          <p:cNvSpPr>
            <a:spLocks noGrp="1"/>
          </p:cNvSpPr>
          <p:nvPr>
            <p:ph type="title"/>
          </p:nvPr>
        </p:nvSpPr>
        <p:spPr bwMode="auto"/>
        <p:txBody>
          <a:bodyPr/>
          <a:lstStyle/>
          <a:p>
            <a:pPr>
              <a:defRPr/>
            </a:pPr>
            <a:r>
              <a:rPr lang="de-DE"/>
              <a:t>Fallbeispiel: Noah, 9. Klasse,</a:t>
            </a:r>
            <a:br>
              <a:rPr lang="de-DE"/>
            </a:br>
            <a:r>
              <a:rPr lang="de-DE"/>
              <a:t>Mittelschule</a:t>
            </a:r>
            <a:endParaRPr/>
          </a:p>
        </p:txBody>
      </p:sp>
      <p:sp>
        <p:nvSpPr>
          <p:cNvPr id="1393480515" name="Textfeld 4"/>
          <p:cNvSpPr txBox="1"/>
          <p:nvPr/>
        </p:nvSpPr>
        <p:spPr bwMode="auto">
          <a:xfrm>
            <a:off x="4314263" y="5167311"/>
            <a:ext cx="3563471" cy="369332"/>
          </a:xfrm>
          <a:prstGeom prst="rect">
            <a:avLst/>
          </a:prstGeom>
          <a:noFill/>
        </p:spPr>
        <p:txBody>
          <a:bodyPr wrap="square" rtlCol="0">
            <a:spAutoFit/>
          </a:bodyPr>
          <a:lstStyle/>
          <a:p>
            <a:pPr lvl="0">
              <a:defRPr/>
            </a:pPr>
            <a:r>
              <a:rPr lang="de-DE"/>
              <a:t>generiert mit KI-Tools von fobizz</a:t>
            </a:r>
            <a:endParaRPr/>
          </a:p>
        </p:txBody>
      </p:sp>
      <p:pic>
        <p:nvPicPr>
          <p:cNvPr id="1231502838" name="Inhaltsplatzhalter 4"/>
          <p:cNvPicPr>
            <a:picLocks noChangeAspect="1"/>
          </p:cNvPicPr>
          <p:nvPr/>
        </p:nvPicPr>
        <p:blipFill rotWithShape="1">
          <a:blip r:embed="rId5"/>
          <a:stretch/>
        </p:blipFill>
        <p:spPr bwMode="auto">
          <a:xfrm>
            <a:off x="9941162" y="217202"/>
            <a:ext cx="1979485" cy="1058145"/>
          </a:xfrm>
          <a:prstGeom prst="rect">
            <a:avLst/>
          </a:prstGeom>
        </p:spPr>
      </p:pic>
      <p:pic>
        <p:nvPicPr>
          <p:cNvPr id="7" name="Noah 21.04">
            <a:hlinkClick r:id="" action="ppaction://media"/>
            <a:extLst>
              <a:ext uri="{FF2B5EF4-FFF2-40B4-BE49-F238E27FC236}">
                <a16:creationId xmlns:a16="http://schemas.microsoft.com/office/drawing/2014/main" id="{D31074B5-7C6A-4930-A6AF-3E4B1281810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bwMode="auto">
          <a:xfrm>
            <a:off x="4655995" y="1988999"/>
            <a:ext cx="2880006" cy="2880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95533411" name="Titel 1"/>
          <p:cNvSpPr>
            <a:spLocks noGrp="1"/>
          </p:cNvSpPr>
          <p:nvPr>
            <p:ph type="title"/>
          </p:nvPr>
        </p:nvSpPr>
        <p:spPr bwMode="auto"/>
        <p:txBody>
          <a:bodyPr/>
          <a:lstStyle/>
          <a:p>
            <a:pPr>
              <a:defRPr/>
            </a:pPr>
            <a:r>
              <a:rPr lang="de-DE"/>
              <a:t>Impulsfragen zu Noah</a:t>
            </a:r>
            <a:endParaRPr/>
          </a:p>
        </p:txBody>
      </p:sp>
      <p:sp>
        <p:nvSpPr>
          <p:cNvPr id="1686224781" name="Inhaltsplatzhalter 2"/>
          <p:cNvSpPr>
            <a:spLocks noGrp="1"/>
          </p:cNvSpPr>
          <p:nvPr>
            <p:ph idx="1"/>
          </p:nvPr>
        </p:nvSpPr>
        <p:spPr bwMode="auto"/>
        <p:txBody>
          <a:bodyPr>
            <a:normAutofit/>
          </a:bodyPr>
          <a:lstStyle/>
          <a:p>
            <a:pPr marL="0" indent="0">
              <a:buNone/>
              <a:defRPr/>
            </a:pPr>
            <a:r>
              <a:rPr lang="de-DE" sz="1600" b="1" dirty="0"/>
              <a:t>Kommunikation &amp; Beziehungsarbeit</a:t>
            </a:r>
            <a:endParaRPr lang="de-DE" sz="1600" dirty="0"/>
          </a:p>
          <a:p>
            <a:pPr>
              <a:defRPr/>
            </a:pPr>
            <a:r>
              <a:rPr lang="de-DE" sz="1600" dirty="0"/>
              <a:t>Noah zieht sich zurück und schämt sich für seine Defizite. Wie kann die Lehrkraft ihm Feedback geben (Korrekturverhalten), ohne ihn bloßzustellen?</a:t>
            </a:r>
            <a:endParaRPr sz="1600" dirty="0"/>
          </a:p>
          <a:p>
            <a:pPr>
              <a:defRPr/>
            </a:pPr>
            <a:r>
              <a:rPr lang="de-DE" sz="1600" dirty="0"/>
              <a:t>Wie schafft die Lehrkraft eine vertrauensvolle Atmosphäre, in der Noah sich traut, Verständnisfragen zu stellen?</a:t>
            </a:r>
            <a:endParaRPr sz="1600" dirty="0"/>
          </a:p>
          <a:p>
            <a:pPr marL="0" indent="0">
              <a:buNone/>
              <a:defRPr/>
            </a:pPr>
            <a:r>
              <a:rPr lang="de-DE" sz="1600" b="1" dirty="0"/>
              <a:t>Unterrichtsorganisation &amp; Arbeitsgedächtnis</a:t>
            </a:r>
            <a:endParaRPr lang="de-DE" sz="1600" dirty="0"/>
          </a:p>
          <a:p>
            <a:pPr>
              <a:defRPr/>
            </a:pPr>
            <a:r>
              <a:rPr lang="de-DE" sz="1600" dirty="0"/>
              <a:t>Noah hat Probleme, langen Instruktionen zu folgen. Wie können Arbeitsaufträge und komplexe Texte so modifiziert werden, dass sein Arbeitsgedächtnis entlastet wird?</a:t>
            </a:r>
            <a:endParaRPr sz="1600" dirty="0"/>
          </a:p>
          <a:p>
            <a:pPr>
              <a:defRPr/>
            </a:pPr>
            <a:r>
              <a:rPr lang="de-DE" sz="1600" dirty="0"/>
              <a:t>Welche Phasen des Unterrichts stellen für Noah vermutlich die größte Hürde dar und wie könnte man diese strukturieren?</a:t>
            </a:r>
            <a:endParaRPr sz="1600" dirty="0"/>
          </a:p>
          <a:p>
            <a:pPr marL="0" indent="0">
              <a:buNone/>
              <a:defRPr/>
            </a:pPr>
            <a:r>
              <a:rPr lang="de-DE" sz="1600" b="1" dirty="0"/>
              <a:t>Visuelle Unterstützung &amp; Strategien</a:t>
            </a:r>
            <a:endParaRPr lang="de-DE" sz="1600" dirty="0"/>
          </a:p>
          <a:p>
            <a:pPr>
              <a:defRPr/>
            </a:pPr>
            <a:r>
              <a:rPr lang="de-DE" sz="1600" dirty="0"/>
              <a:t>Woran kann sich Noah orientieren, wenn er den verbalen Input der Lehrkraft akustisch oder inhaltlich nicht vollständig erfasst hat?</a:t>
            </a:r>
            <a:endParaRPr sz="1600" dirty="0"/>
          </a:p>
          <a:p>
            <a:pPr>
              <a:defRPr/>
            </a:pPr>
            <a:r>
              <a:rPr lang="de-DE" sz="1600" dirty="0"/>
              <a:t>Welche Visualisierungen (</a:t>
            </a:r>
            <a:r>
              <a:rPr lang="de-DE" sz="1600" dirty="0" err="1"/>
              <a:t>Scaffolding</a:t>
            </a:r>
            <a:r>
              <a:rPr lang="de-DE" sz="1600" dirty="0"/>
              <a:t>) helfen ihm, Fachtexte zu erschließen, ohne dass das Material ‚kindlich‘ wirkt?</a:t>
            </a:r>
            <a:endParaRPr sz="1600" dirty="0"/>
          </a:p>
          <a:p>
            <a:pPr>
              <a:defRPr/>
            </a:pPr>
            <a:endParaRPr lang="de-DE" sz="1600" dirty="0"/>
          </a:p>
        </p:txBody>
      </p:sp>
      <p:pic>
        <p:nvPicPr>
          <p:cNvPr id="223589611" name="Inhaltsplatzhalter 4"/>
          <p:cNvPicPr>
            <a:picLocks noChangeAspect="1"/>
          </p:cNvPicPr>
          <p:nvPr/>
        </p:nvPicPr>
        <p:blipFill rotWithShape="1">
          <a:blip r:embed="rId3"/>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49837219" name="Titel 1"/>
          <p:cNvSpPr>
            <a:spLocks noGrp="1"/>
          </p:cNvSpPr>
          <p:nvPr>
            <p:ph type="title"/>
          </p:nvPr>
        </p:nvSpPr>
        <p:spPr bwMode="auto"/>
        <p:txBody>
          <a:bodyPr/>
          <a:lstStyle/>
          <a:p>
            <a:pPr>
              <a:defRPr/>
            </a:pPr>
            <a:r>
              <a:rPr lang="de-DE"/>
              <a:t>Ideen für die Praxis (Noah)</a:t>
            </a:r>
            <a:endParaRPr/>
          </a:p>
        </p:txBody>
      </p:sp>
      <p:sp>
        <p:nvSpPr>
          <p:cNvPr id="1942223122" name="Inhaltsplatzhalter 2"/>
          <p:cNvSpPr>
            <a:spLocks noGrp="1"/>
          </p:cNvSpPr>
          <p:nvPr>
            <p:ph idx="1"/>
          </p:nvPr>
        </p:nvSpPr>
        <p:spPr bwMode="auto">
          <a:xfrm>
            <a:off x="838200" y="1602105"/>
            <a:ext cx="10515600" cy="4351338"/>
          </a:xfrm>
        </p:spPr>
        <p:txBody>
          <a:bodyPr>
            <a:noAutofit/>
          </a:bodyPr>
          <a:lstStyle/>
          <a:p>
            <a:pPr marL="0" lvl="0" indent="0">
              <a:spcAft>
                <a:spcPts val="0"/>
              </a:spcAft>
              <a:buFont typeface="Arial"/>
              <a:buNone/>
              <a:defRPr/>
            </a:pPr>
            <a:r>
              <a:rPr lang="de-DE" sz="1400" b="1" dirty="0"/>
              <a:t>Kommunikation &amp; Beziehungsarbeit</a:t>
            </a:r>
            <a:endParaRPr dirty="0"/>
          </a:p>
          <a:p>
            <a:pPr>
              <a:defRPr/>
            </a:pPr>
            <a:r>
              <a:rPr lang="de-DE" sz="1400" dirty="0"/>
              <a:t>Positives Kommunikationsklima: Die Lehrkraft sollte ein angstfreies Klima schaffen, in dem Noahs Beiträge wertgeschätzt und nicht explizit verbessert werden. (</a:t>
            </a:r>
            <a:r>
              <a:rPr lang="de-DE" sz="1400" dirty="0">
                <a:sym typeface="Wingdings" panose="05000000000000000000" pitchFamily="2" charset="2"/>
              </a:rPr>
              <a:t> </a:t>
            </a:r>
            <a:r>
              <a:rPr lang="de-DE" sz="1400" u="sng" dirty="0">
                <a:hlinkClick r:id="rId3" action="ppaction://hlinksldjump"/>
              </a:rPr>
              <a:t>Exkurs Modellierungstechniken</a:t>
            </a:r>
            <a:r>
              <a:rPr lang="de-DE" sz="1400" dirty="0"/>
              <a:t>)</a:t>
            </a:r>
            <a:endParaRPr dirty="0"/>
          </a:p>
          <a:p>
            <a:pPr>
              <a:spcAft>
                <a:spcPts val="0"/>
              </a:spcAft>
              <a:buFont typeface="Arial"/>
              <a:buChar char="•"/>
              <a:defRPr/>
            </a:pPr>
            <a:r>
              <a:rPr lang="de-DE" sz="1400" dirty="0"/>
              <a:t>Vertrauen: Druck rausnehmen durch alternative Kommunikationswege (z. B. schriftliche Notizen, Dialog-Journal) und feste „Frage-Rituale“ für die ganze Klasse, damit Nachfragen normalisiert wird.</a:t>
            </a:r>
            <a:endParaRPr dirty="0"/>
          </a:p>
          <a:p>
            <a:pPr>
              <a:spcAft>
                <a:spcPts val="0"/>
              </a:spcAft>
              <a:buFont typeface="Arial"/>
              <a:buChar char="•"/>
              <a:defRPr/>
            </a:pPr>
            <a:r>
              <a:rPr lang="de-DE" sz="1400" dirty="0"/>
              <a:t>Handlungsbegleitendes Sprechen: Die Lehrkraft kann ihre eigenen Handlungen oder die der </a:t>
            </a:r>
            <a:r>
              <a:rPr lang="de-DE" sz="1400" dirty="0" err="1"/>
              <a:t>Schüler:innen</a:t>
            </a:r>
            <a:r>
              <a:rPr lang="de-DE" sz="1400" dirty="0"/>
              <a:t> sprachlich begleiten, um Noah einen Sprechmodus zu bieten, dem ihr das Verständnis erleichtert und als Sprachvorbild dient.</a:t>
            </a:r>
            <a:endParaRPr dirty="0"/>
          </a:p>
          <a:p>
            <a:pPr marL="0" lvl="0" indent="0">
              <a:spcAft>
                <a:spcPts val="0"/>
              </a:spcAft>
              <a:buFont typeface="Arial"/>
              <a:buNone/>
              <a:defRPr/>
            </a:pPr>
            <a:r>
              <a:rPr lang="de-DE" sz="1400" b="1" dirty="0"/>
              <a:t>Unterrichtsorganisation &amp; Arbeitsgedächtnis</a:t>
            </a:r>
            <a:endParaRPr dirty="0"/>
          </a:p>
          <a:p>
            <a:pPr lvl="0">
              <a:spcAft>
                <a:spcPts val="0"/>
              </a:spcAft>
              <a:buFont typeface="Arial"/>
              <a:buChar char="•"/>
              <a:defRPr/>
            </a:pPr>
            <a:r>
              <a:rPr lang="de-DE" sz="1400" dirty="0"/>
              <a:t>Instruktionen: Anweisungen extrem kürzen (max. 2–3 Schritte) und immer schriftlich fixieren (Tafel/Smartboard), damit Noah sie jederzeit nachlesen kann (Entlastung).</a:t>
            </a:r>
            <a:endParaRPr dirty="0"/>
          </a:p>
          <a:p>
            <a:pPr lvl="0">
              <a:spcAft>
                <a:spcPts val="0"/>
              </a:spcAft>
              <a:buFont typeface="Arial"/>
              <a:buChar char="•"/>
              <a:defRPr/>
            </a:pPr>
            <a:r>
              <a:rPr lang="de-DE" sz="1400" dirty="0"/>
              <a:t>Struktur: Die Instruktionsphase ist die größte Hürde. Blickkontakt und Fokus sicherstellen.</a:t>
            </a:r>
            <a:endParaRPr dirty="0"/>
          </a:p>
          <a:p>
            <a:pPr>
              <a:spcAft>
                <a:spcPts val="0"/>
              </a:spcAft>
              <a:buFont typeface="Arial"/>
              <a:buChar char="•"/>
              <a:defRPr/>
            </a:pPr>
            <a:r>
              <a:rPr lang="de-DE" sz="1400" dirty="0"/>
              <a:t>Klärung von Begriffen: Unbekannte Begriffe auf Arbeitsblättern aktiv und multisensorisch klären.</a:t>
            </a:r>
            <a:endParaRPr dirty="0"/>
          </a:p>
          <a:p>
            <a:pPr>
              <a:spcAft>
                <a:spcPts val="0"/>
              </a:spcAft>
              <a:buFont typeface="Arial"/>
              <a:buChar char="•"/>
              <a:defRPr/>
            </a:pPr>
            <a:r>
              <a:rPr lang="de-DE" sz="1400" dirty="0"/>
              <a:t>Nachfragehaltung schulen</a:t>
            </a:r>
            <a:r>
              <a:rPr lang="de-DE" sz="1400" b="1" dirty="0"/>
              <a:t>:</a:t>
            </a:r>
            <a:r>
              <a:rPr lang="de-DE" sz="1400" dirty="0"/>
              <a:t> Die Lehrkraft etabliert eine feste Fragezeit nach Arbeitsaufträgen und ermutigt Noah, Nachfragestrategien zu entwickeln (</a:t>
            </a:r>
            <a:r>
              <a:rPr lang="de-DE" sz="1400" dirty="0" err="1"/>
              <a:t>Comprehension</a:t>
            </a:r>
            <a:r>
              <a:rPr lang="de-DE" sz="1400" dirty="0"/>
              <a:t> Monitoring).</a:t>
            </a:r>
            <a:endParaRPr dirty="0"/>
          </a:p>
          <a:p>
            <a:pPr marL="0" lvl="0" indent="0">
              <a:spcAft>
                <a:spcPts val="0"/>
              </a:spcAft>
              <a:buFont typeface="Arial"/>
              <a:buNone/>
              <a:defRPr/>
            </a:pPr>
            <a:r>
              <a:rPr lang="de-DE" sz="1400" b="1" dirty="0"/>
              <a:t>Visuelle Unterstützung &amp; Strategien</a:t>
            </a:r>
            <a:endParaRPr dirty="0"/>
          </a:p>
          <a:p>
            <a:pPr lvl="0">
              <a:spcAft>
                <a:spcPts val="0"/>
              </a:spcAft>
              <a:buFont typeface="Arial"/>
              <a:buChar char="•"/>
              <a:defRPr/>
            </a:pPr>
            <a:r>
              <a:rPr lang="de-DE" sz="1400" dirty="0"/>
              <a:t>Orientierung: Nutzung von Wortspeichern (Glossar) und visualisierten Abläufen im Raum. Klare Ritualisierung gibt Sicherheit.</a:t>
            </a:r>
            <a:endParaRPr dirty="0"/>
          </a:p>
          <a:p>
            <a:pPr lvl="0">
              <a:spcAft>
                <a:spcPts val="0"/>
              </a:spcAft>
              <a:buFont typeface="Arial"/>
              <a:buChar char="•"/>
              <a:defRPr/>
            </a:pPr>
            <a:r>
              <a:rPr lang="de-DE" sz="1400" dirty="0"/>
              <a:t>Fachtexte (</a:t>
            </a:r>
            <a:r>
              <a:rPr lang="de-DE" sz="1400" dirty="0" err="1"/>
              <a:t>Scaffolding</a:t>
            </a:r>
            <a:r>
              <a:rPr lang="de-DE" sz="1400" dirty="0"/>
              <a:t>): Anwendung der „Dualen Kodierung“ (Paivio): Text mit abstrakten Grafiken, Diagrammen oder Mindmaps kombinieren. Wichtig: Keine „niedlichen“ Bilder, sondern sachliche Infografiken nutzen, um dem Alter (9. Klasse) gerecht zu werden.</a:t>
            </a:r>
            <a:endParaRPr dirty="0"/>
          </a:p>
          <a:p>
            <a:pPr marL="0" indent="0">
              <a:buNone/>
              <a:defRPr/>
            </a:pPr>
            <a:r>
              <a:rPr lang="de-DE" sz="1400" dirty="0"/>
              <a:t> </a:t>
            </a:r>
            <a:endParaRPr dirty="0"/>
          </a:p>
        </p:txBody>
      </p:sp>
      <p:pic>
        <p:nvPicPr>
          <p:cNvPr id="1027628821" name="Inhaltsplatzhalter 4"/>
          <p:cNvPicPr>
            <a:picLocks noChangeAspect="1"/>
          </p:cNvPicPr>
          <p:nvPr/>
        </p:nvPicPr>
        <p:blipFill rotWithShape="1">
          <a:blip r:embed="rId4"/>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0869B58-C1F8-B9BD-799F-E3E39ED234E3}"/>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440756DA-7EFF-962B-052E-75B9784CFB48}"/>
              </a:ext>
            </a:extLst>
          </p:cNvPr>
          <p:cNvSpPr>
            <a:spLocks noGrp="1"/>
          </p:cNvSpPr>
          <p:nvPr>
            <p:ph type="title"/>
          </p:nvPr>
        </p:nvSpPr>
        <p:spPr bwMode="auto">
          <a:xfrm>
            <a:off x="838200" y="365125"/>
            <a:ext cx="8979568" cy="1325563"/>
          </a:xfrm>
        </p:spPr>
        <p:txBody>
          <a:bodyPr/>
          <a:lstStyle/>
          <a:p>
            <a:pPr>
              <a:defRPr/>
            </a:pPr>
            <a:r>
              <a:rPr lang="de-DE" dirty="0"/>
              <a:t>Allgemeine Impulsfragen</a:t>
            </a:r>
            <a:endParaRPr dirty="0"/>
          </a:p>
        </p:txBody>
      </p:sp>
      <p:pic>
        <p:nvPicPr>
          <p:cNvPr id="5" name="Inhaltsplatzhalter 4">
            <a:extLst>
              <a:ext uri="{FF2B5EF4-FFF2-40B4-BE49-F238E27FC236}">
                <a16:creationId xmlns:a16="http://schemas.microsoft.com/office/drawing/2014/main" id="{09BF9BC9-2B67-0943-3D08-EB14F9A95977}"/>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420B5198-79F8-130B-7B08-E51B731AAFAE}"/>
              </a:ext>
            </a:extLst>
          </p:cNvPr>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eaLnBrk="1" fontAlgn="auto" latinLnBrk="0" hangingPunct="1">
              <a:lnSpc>
                <a:spcPct val="100000"/>
              </a:lnSpc>
              <a:spcBef>
                <a:spcPts val="0"/>
              </a:spcBef>
              <a:spcAft>
                <a:spcPts val="0"/>
              </a:spcAft>
              <a:buClrTx/>
              <a:buSzTx/>
              <a:buFont typeface="Arial"/>
              <a:buChar char="•"/>
              <a:tabLst/>
              <a:defRPr/>
            </a:pPr>
            <a:endParaRPr kumimoji="0" lang="de-DE" sz="1800" b="0" i="0" u="none" strike="noStrike" kern="0" cap="none" spc="0" normalizeH="0" baseline="0" noProof="0" dirty="0">
              <a:ln>
                <a:noFill/>
              </a:ln>
              <a:solidFill>
                <a:prstClr val="black"/>
              </a:solidFill>
              <a:effectLst/>
              <a:uLnTx/>
              <a:uFillTx/>
              <a:latin typeface="Calibri"/>
              <a:cs typeface="Arial"/>
            </a:endParaRP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endParaRPr kumimoji="0" sz="1800" b="0" i="0" u="none" strike="noStrike" kern="0" cap="none" spc="0" normalizeH="0" baseline="0" noProof="0" dirty="0">
              <a:ln>
                <a:noFill/>
              </a:ln>
              <a:solidFill>
                <a:prstClr val="black"/>
              </a:solidFill>
              <a:effectLst/>
              <a:uLnTx/>
              <a:uFillTx/>
              <a:latin typeface="Calibri"/>
              <a:cs typeface="Arial"/>
            </a:endParaRPr>
          </a:p>
        </p:txBody>
      </p:sp>
      <p:sp>
        <p:nvSpPr>
          <p:cNvPr id="7" name="Inhaltsplatzhalter 2">
            <a:extLst>
              <a:ext uri="{FF2B5EF4-FFF2-40B4-BE49-F238E27FC236}">
                <a16:creationId xmlns:a16="http://schemas.microsoft.com/office/drawing/2014/main" id="{3584EFA3-C394-491B-B508-AE17F7BC301F}"/>
              </a:ext>
            </a:extLst>
          </p:cNvPr>
          <p:cNvSpPr txBox="1">
            <a:spLocks/>
          </p:cNvSpPr>
          <p:nvPr/>
        </p:nvSpPr>
        <p:spPr bwMode="auto">
          <a:xfrm>
            <a:off x="838200" y="1690688"/>
            <a:ext cx="10515600" cy="4351338"/>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600"/>
              </a:spcBef>
              <a:buFont typeface="Arial"/>
              <a:buNone/>
              <a:defRPr/>
            </a:pPr>
            <a:r>
              <a:rPr lang="de-DE" sz="1400" b="1" dirty="0"/>
              <a:t>Blick auf den/die </a:t>
            </a:r>
            <a:r>
              <a:rPr lang="de-DE" sz="1400" b="1" dirty="0" err="1"/>
              <a:t>Schüler:in</a:t>
            </a:r>
            <a:endParaRPr lang="de-DE" sz="1400" b="1" dirty="0"/>
          </a:p>
          <a:p>
            <a:pPr>
              <a:lnSpc>
                <a:spcPct val="100000"/>
              </a:lnSpc>
              <a:spcBef>
                <a:spcPts val="600"/>
              </a:spcBef>
              <a:defRPr/>
            </a:pPr>
            <a:r>
              <a:rPr lang="de-DE" sz="1400" dirty="0"/>
              <a:t>Welche internen und externen Ressourcen bringt der/die </a:t>
            </a:r>
            <a:r>
              <a:rPr lang="de-DE" sz="1400" dirty="0" err="1"/>
              <a:t>Schüler:in</a:t>
            </a:r>
            <a:r>
              <a:rPr lang="de-DE" sz="1400" dirty="0"/>
              <a:t> für sich und die Klassengemeinschaft mit?</a:t>
            </a:r>
            <a:endParaRPr lang="de-DE" dirty="0"/>
          </a:p>
          <a:p>
            <a:pPr marL="0" indent="0">
              <a:lnSpc>
                <a:spcPct val="100000"/>
              </a:lnSpc>
              <a:spcBef>
                <a:spcPts val="600"/>
              </a:spcBef>
              <a:buFont typeface="Arial"/>
              <a:buNone/>
              <a:defRPr/>
            </a:pPr>
            <a:r>
              <a:rPr lang="de-DE" sz="1400" b="1" dirty="0"/>
              <a:t>Unterricht</a:t>
            </a:r>
            <a:endParaRPr lang="de-DE" dirty="0"/>
          </a:p>
          <a:p>
            <a:pPr>
              <a:lnSpc>
                <a:spcPct val="100000"/>
              </a:lnSpc>
              <a:spcBef>
                <a:spcPts val="600"/>
              </a:spcBef>
              <a:defRPr/>
            </a:pPr>
            <a:r>
              <a:rPr lang="de-DE" sz="1400" dirty="0"/>
              <a:t>In welchen Phasen des Schultags fühlt sich der/die </a:t>
            </a:r>
            <a:r>
              <a:rPr lang="de-DE" sz="1400" dirty="0" err="1"/>
              <a:t>Schüler:in</a:t>
            </a:r>
            <a:r>
              <a:rPr lang="de-DE" sz="1400" dirty="0"/>
              <a:t> wohl und zeigt positive Verhaltensweisen?</a:t>
            </a:r>
            <a:endParaRPr lang="de-DE" dirty="0"/>
          </a:p>
          <a:p>
            <a:pPr>
              <a:lnSpc>
                <a:spcPct val="100000"/>
              </a:lnSpc>
              <a:spcBef>
                <a:spcPts val="600"/>
              </a:spcBef>
              <a:defRPr/>
            </a:pPr>
            <a:r>
              <a:rPr lang="de-DE" sz="1400" dirty="0"/>
              <a:t>Welche Barrieren oder Probleme könnten für den/die </a:t>
            </a:r>
            <a:r>
              <a:rPr lang="de-DE" sz="1400" dirty="0" err="1"/>
              <a:t>Schüler:in</a:t>
            </a:r>
            <a:r>
              <a:rPr lang="de-DE" sz="1400" dirty="0"/>
              <a:t> im Unterricht auftreten?</a:t>
            </a:r>
            <a:endParaRPr lang="de-DE" dirty="0"/>
          </a:p>
          <a:p>
            <a:pPr marL="0" indent="0">
              <a:lnSpc>
                <a:spcPct val="100000"/>
              </a:lnSpc>
              <a:spcBef>
                <a:spcPts val="600"/>
              </a:spcBef>
              <a:buFont typeface="Arial"/>
              <a:buNone/>
              <a:defRPr/>
            </a:pPr>
            <a:r>
              <a:rPr lang="de-DE" sz="1400" b="1" dirty="0" err="1"/>
              <a:t>Classroom</a:t>
            </a:r>
            <a:r>
              <a:rPr lang="de-DE" sz="1400" b="1" dirty="0"/>
              <a:t>-Management</a:t>
            </a:r>
            <a:endParaRPr lang="de-DE" dirty="0"/>
          </a:p>
          <a:p>
            <a:pPr>
              <a:lnSpc>
                <a:spcPct val="100000"/>
              </a:lnSpc>
              <a:spcBef>
                <a:spcPts val="600"/>
              </a:spcBef>
              <a:defRPr/>
            </a:pPr>
            <a:r>
              <a:rPr lang="de-DE" sz="1400" dirty="0"/>
              <a:t>Welche Elemente des Classroom-Managements wären in der obigen Situation besonders hilfreich?</a:t>
            </a:r>
            <a:endParaRPr lang="de-DE" dirty="0"/>
          </a:p>
          <a:p>
            <a:pPr marL="0" indent="0">
              <a:lnSpc>
                <a:spcPct val="100000"/>
              </a:lnSpc>
              <a:spcBef>
                <a:spcPts val="600"/>
              </a:spcBef>
              <a:buFont typeface="Arial"/>
              <a:buNone/>
              <a:defRPr/>
            </a:pPr>
            <a:r>
              <a:rPr lang="de-DE" sz="1400" b="1" dirty="0"/>
              <a:t>Beobachtung/Diagnostik</a:t>
            </a:r>
            <a:endParaRPr lang="de-DE" dirty="0"/>
          </a:p>
          <a:p>
            <a:pPr>
              <a:lnSpc>
                <a:spcPct val="100000"/>
              </a:lnSpc>
              <a:spcBef>
                <a:spcPts val="600"/>
              </a:spcBef>
              <a:defRPr/>
            </a:pPr>
            <a:r>
              <a:rPr lang="de-DE" sz="1400" dirty="0">
                <a:solidFill>
                  <a:prstClr val="black"/>
                </a:solidFill>
              </a:rPr>
              <a:t>Welche Formen der Diagnose stehen der Lehrkraft zur Verfügung?</a:t>
            </a:r>
          </a:p>
          <a:p>
            <a:pPr>
              <a:lnSpc>
                <a:spcPct val="100000"/>
              </a:lnSpc>
              <a:spcBef>
                <a:spcPts val="600"/>
              </a:spcBef>
              <a:defRPr/>
            </a:pPr>
            <a:r>
              <a:rPr lang="de-DE" sz="1400" dirty="0"/>
              <a:t>Auf welchen Kompetenzstufen befindet sich der/die </a:t>
            </a:r>
            <a:r>
              <a:rPr lang="de-DE" sz="1400" dirty="0" err="1"/>
              <a:t>Schüler:in</a:t>
            </a:r>
            <a:r>
              <a:rPr lang="de-DE" sz="1400" dirty="0"/>
              <a:t>? Wie könnten nächste Fördermaßnahmen aussehen?</a:t>
            </a:r>
            <a:endParaRPr lang="de-DE" dirty="0"/>
          </a:p>
          <a:p>
            <a:pPr marL="0" indent="0">
              <a:lnSpc>
                <a:spcPct val="100000"/>
              </a:lnSpc>
              <a:spcBef>
                <a:spcPts val="600"/>
              </a:spcBef>
              <a:buFont typeface="Arial"/>
              <a:buNone/>
              <a:defRPr/>
            </a:pPr>
            <a:r>
              <a:rPr lang="de-DE" sz="1400" b="1" dirty="0" err="1"/>
              <a:t>Lehrkraft-Schüler:in-Beziehung</a:t>
            </a:r>
            <a:endParaRPr lang="de-DE" sz="1400" b="1" dirty="0"/>
          </a:p>
          <a:p>
            <a:pPr>
              <a:lnSpc>
                <a:spcPct val="100000"/>
              </a:lnSpc>
              <a:spcBef>
                <a:spcPts val="600"/>
              </a:spcBef>
              <a:defRPr/>
            </a:pPr>
            <a:r>
              <a:rPr lang="de-DE" sz="1400" dirty="0"/>
              <a:t>Wie könnte die Lehrkraft die Beziehung zu dem/der </a:t>
            </a:r>
            <a:r>
              <a:rPr lang="de-DE" sz="1400" dirty="0" err="1"/>
              <a:t>Schüler:in</a:t>
            </a:r>
            <a:r>
              <a:rPr lang="de-DE" sz="1400" dirty="0"/>
              <a:t> stärken?</a:t>
            </a:r>
            <a:endParaRPr lang="de-DE" dirty="0"/>
          </a:p>
          <a:p>
            <a:pPr marL="0" indent="0">
              <a:lnSpc>
                <a:spcPct val="100000"/>
              </a:lnSpc>
              <a:spcBef>
                <a:spcPts val="600"/>
              </a:spcBef>
              <a:buFont typeface="Arial"/>
              <a:buNone/>
              <a:defRPr/>
            </a:pPr>
            <a:r>
              <a:rPr lang="de-DE" sz="1400" b="1" dirty="0"/>
              <a:t>Klassengemeinschaft</a:t>
            </a:r>
            <a:endParaRPr lang="de-DE" dirty="0"/>
          </a:p>
          <a:p>
            <a:pPr>
              <a:lnSpc>
                <a:spcPct val="100000"/>
              </a:lnSpc>
              <a:spcBef>
                <a:spcPts val="600"/>
              </a:spcBef>
              <a:defRPr/>
            </a:pPr>
            <a:r>
              <a:rPr lang="de-DE" sz="1400" dirty="0"/>
              <a:t>Wie kann ein positives Klassenklima gefördert werden?</a:t>
            </a:r>
            <a:endParaRPr lang="de-DE" dirty="0"/>
          </a:p>
          <a:p>
            <a:pPr>
              <a:lnSpc>
                <a:spcPct val="100000"/>
              </a:lnSpc>
              <a:spcBef>
                <a:spcPts val="600"/>
              </a:spcBef>
              <a:defRPr/>
            </a:pPr>
            <a:r>
              <a:rPr lang="de-DE" sz="1400" dirty="0"/>
              <a:t>Wie könnten Lehrkraft und Klasse den/die </a:t>
            </a:r>
            <a:r>
              <a:rPr lang="de-DE" sz="1400" dirty="0" err="1"/>
              <a:t>Schüler:in</a:t>
            </a:r>
            <a:r>
              <a:rPr lang="de-DE" sz="1400" dirty="0"/>
              <a:t> unterstützen?</a:t>
            </a:r>
            <a:endParaRPr lang="de-DE" dirty="0"/>
          </a:p>
          <a:p>
            <a:pPr marL="0" indent="0">
              <a:lnSpc>
                <a:spcPct val="100000"/>
              </a:lnSpc>
              <a:spcBef>
                <a:spcPts val="600"/>
              </a:spcBef>
              <a:buFont typeface="Arial"/>
              <a:buNone/>
              <a:defRPr/>
            </a:pPr>
            <a:r>
              <a:rPr lang="de-DE" sz="1400" b="1" dirty="0"/>
              <a:t>Unterstützungssysteme</a:t>
            </a:r>
            <a:endParaRPr lang="de-DE" dirty="0"/>
          </a:p>
          <a:p>
            <a:pPr>
              <a:lnSpc>
                <a:spcPct val="100000"/>
              </a:lnSpc>
              <a:spcBef>
                <a:spcPts val="600"/>
              </a:spcBef>
              <a:defRPr/>
            </a:pPr>
            <a:r>
              <a:rPr lang="de-DE" sz="1400" dirty="0"/>
              <a:t>Welche Unterstützungssysteme könnte die Lehrkraft aktivieren bzw. für den/die </a:t>
            </a:r>
            <a:r>
              <a:rPr lang="de-DE" sz="1400" dirty="0" err="1"/>
              <a:t>Schüler:in</a:t>
            </a:r>
            <a:r>
              <a:rPr lang="de-DE" sz="1400" dirty="0"/>
              <a:t> nutzbar machen?</a:t>
            </a:r>
            <a:endParaRPr lang="de-DE" dirty="0"/>
          </a:p>
        </p:txBody>
      </p:sp>
    </p:spTree>
    <p:extLst>
      <p:ext uri="{BB962C8B-B14F-4D97-AF65-F5344CB8AC3E}">
        <p14:creationId xmlns:p14="http://schemas.microsoft.com/office/powerpoint/2010/main" val="2862408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878311" name="Inhaltsplatzhalter 6"/>
          <p:cNvSpPr txBox="1">
            <a:spLocks noGrp="1"/>
          </p:cNvSpPr>
          <p:nvPr>
            <p:ph idx="1"/>
          </p:nvPr>
        </p:nvSpPr>
        <p:spPr bwMode="auto">
          <a:xfrm>
            <a:off x="426720" y="2117408"/>
            <a:ext cx="11493927" cy="4031873"/>
          </a:xfrm>
          <a:prstGeom prst="rect">
            <a:avLst/>
          </a:prstGeom>
          <a:noFill/>
        </p:spPr>
        <p:txBody>
          <a:bodyPr wrap="square">
            <a:spAutoFit/>
          </a:bodyPr>
          <a:lstStyle/>
          <a:p>
            <a:pPr marL="0" lvl="0" indent="0">
              <a:lnSpc>
                <a:spcPct val="100000"/>
              </a:lnSpc>
              <a:spcBef>
                <a:spcPts val="0"/>
              </a:spcBef>
              <a:spcAft>
                <a:spcPts val="0"/>
              </a:spcAft>
              <a:buNone/>
              <a:defRPr/>
            </a:pPr>
            <a:r>
              <a:rPr lang="de-DE" sz="1600" b="1" dirty="0"/>
              <a:t>Blick auf den Lernenden</a:t>
            </a:r>
            <a:endParaRPr dirty="0"/>
          </a:p>
          <a:p>
            <a:pPr>
              <a:lnSpc>
                <a:spcPct val="100000"/>
              </a:lnSpc>
              <a:spcBef>
                <a:spcPts val="0"/>
              </a:spcBef>
              <a:defRPr/>
            </a:pPr>
            <a:r>
              <a:rPr lang="de-DE" sz="1600" dirty="0"/>
              <a:t>Stärken nutzen: Fokus auf außerschulische Interessen, praktische Fähigkeiten und Hilfsbereitschaft legen.</a:t>
            </a:r>
            <a:endParaRPr dirty="0"/>
          </a:p>
          <a:p>
            <a:pPr>
              <a:lnSpc>
                <a:spcPct val="100000"/>
              </a:lnSpc>
              <a:spcBef>
                <a:spcPts val="0"/>
              </a:spcBef>
              <a:defRPr/>
            </a:pPr>
            <a:r>
              <a:rPr lang="de-DE" sz="1600" dirty="0"/>
              <a:t>Wohlbefinden: Handlungsaktive, visuell gestützte Phasen ohne direkten Sprech- oder Vorlesedruck schaffen.</a:t>
            </a:r>
            <a:br>
              <a:rPr lang="de-DE" sz="1600" dirty="0"/>
            </a:br>
            <a:r>
              <a:rPr lang="de-DE" sz="400" dirty="0"/>
              <a:t> </a:t>
            </a:r>
            <a:endParaRPr sz="400" dirty="0"/>
          </a:p>
          <a:p>
            <a:pPr marL="0" indent="0">
              <a:lnSpc>
                <a:spcPct val="100000"/>
              </a:lnSpc>
              <a:spcBef>
                <a:spcPts val="0"/>
              </a:spcBef>
              <a:buNone/>
              <a:defRPr/>
            </a:pPr>
            <a:r>
              <a:rPr lang="de-DE" sz="1600" b="1" dirty="0"/>
              <a:t>Unterricht</a:t>
            </a:r>
            <a:r>
              <a:rPr lang="de-DE" sz="1600" dirty="0"/>
              <a:t> </a:t>
            </a:r>
            <a:endParaRPr dirty="0"/>
          </a:p>
          <a:p>
            <a:pPr>
              <a:lnSpc>
                <a:spcPct val="100000"/>
              </a:lnSpc>
              <a:spcBef>
                <a:spcPts val="0"/>
              </a:spcBef>
              <a:defRPr/>
            </a:pPr>
            <a:r>
              <a:rPr lang="de-DE" sz="1600" dirty="0"/>
              <a:t>Barrieren abbauen: Rein auditive Instruktionen, und offene Sprech-/Schreibanlässe durch Vorstrukturierung und </a:t>
            </a:r>
            <a:r>
              <a:rPr lang="de-DE" sz="1600" dirty="0" err="1"/>
              <a:t>Scaffolding</a:t>
            </a:r>
            <a:r>
              <a:rPr lang="de-DE" sz="1600" dirty="0"/>
              <a:t> entlasten.</a:t>
            </a:r>
            <a:endParaRPr dirty="0"/>
          </a:p>
          <a:p>
            <a:pPr>
              <a:lnSpc>
                <a:spcPct val="100000"/>
              </a:lnSpc>
              <a:spcBef>
                <a:spcPts val="0"/>
              </a:spcBef>
              <a:defRPr/>
            </a:pPr>
            <a:r>
              <a:rPr lang="de-DE" sz="1600" dirty="0"/>
              <a:t>Wortschatzarbeit integrieren: Fachbegriffe in allen Fächern gezielt vorentlasten und visuell zugänglich machen (z. B. durch Wortspeicher).</a:t>
            </a:r>
            <a:endParaRPr dirty="0"/>
          </a:p>
          <a:p>
            <a:pPr marL="0" indent="0">
              <a:lnSpc>
                <a:spcPct val="100000"/>
              </a:lnSpc>
              <a:spcBef>
                <a:spcPts val="0"/>
              </a:spcBef>
              <a:buNone/>
              <a:defRPr/>
            </a:pPr>
            <a:r>
              <a:rPr lang="de-DE" sz="400" dirty="0"/>
              <a:t> </a:t>
            </a:r>
            <a:br>
              <a:rPr lang="de-DE" sz="1600" dirty="0"/>
            </a:br>
            <a:r>
              <a:rPr lang="de-DE" sz="400" dirty="0"/>
              <a:t> </a:t>
            </a:r>
            <a:r>
              <a:rPr lang="de-DE" sz="1600" b="1" dirty="0"/>
              <a:t>Classroom-Management</a:t>
            </a:r>
            <a:endParaRPr dirty="0"/>
          </a:p>
          <a:p>
            <a:pPr>
              <a:lnSpc>
                <a:spcPct val="100000"/>
              </a:lnSpc>
              <a:spcBef>
                <a:spcPts val="0"/>
              </a:spcBef>
              <a:defRPr/>
            </a:pPr>
            <a:r>
              <a:rPr lang="de-DE" sz="1600" dirty="0"/>
              <a:t>Fokus &amp; Instruktion: Vor dem Sprechen Ruhe und Blickkontakt herstellen. Anweisungen kurz halten und visualisieren.</a:t>
            </a:r>
            <a:endParaRPr dirty="0"/>
          </a:p>
          <a:p>
            <a:pPr>
              <a:lnSpc>
                <a:spcPct val="100000"/>
              </a:lnSpc>
              <a:spcBef>
                <a:spcPts val="0"/>
              </a:spcBef>
              <a:defRPr/>
            </a:pPr>
            <a:r>
              <a:rPr lang="de-DE" sz="1600" dirty="0"/>
              <a:t>Sicherheit durch Struktur: Feste Rituale etablieren </a:t>
            </a:r>
          </a:p>
          <a:p>
            <a:pPr>
              <a:lnSpc>
                <a:spcPct val="100000"/>
              </a:lnSpc>
              <a:spcBef>
                <a:spcPts val="0"/>
              </a:spcBef>
              <a:defRPr/>
            </a:pPr>
            <a:r>
              <a:rPr lang="de-DE" sz="1600" dirty="0"/>
              <a:t>Hilfesystem: Verabredete nonverbale Signale, wenn der Lernende Unterstützung anfordern möchte.</a:t>
            </a:r>
            <a:endParaRPr lang="de-DE" sz="800" dirty="0"/>
          </a:p>
          <a:p>
            <a:pPr marL="0" indent="0">
              <a:lnSpc>
                <a:spcPct val="100000"/>
              </a:lnSpc>
              <a:spcBef>
                <a:spcPts val="0"/>
              </a:spcBef>
              <a:buNone/>
              <a:defRPr/>
            </a:pPr>
            <a:r>
              <a:rPr lang="de-DE" sz="800" dirty="0"/>
              <a:t> </a:t>
            </a:r>
            <a:endParaRPr dirty="0"/>
          </a:p>
          <a:p>
            <a:pPr marL="0" indent="0">
              <a:lnSpc>
                <a:spcPct val="100000"/>
              </a:lnSpc>
              <a:spcBef>
                <a:spcPts val="0"/>
              </a:spcBef>
              <a:buNone/>
              <a:defRPr/>
            </a:pPr>
            <a:r>
              <a:rPr lang="de-DE" sz="1600" b="1" dirty="0"/>
              <a:t>Beobachtung/Diagnostik</a:t>
            </a:r>
            <a:endParaRPr dirty="0"/>
          </a:p>
          <a:p>
            <a:pPr>
              <a:lnSpc>
                <a:spcPct val="100000"/>
              </a:lnSpc>
              <a:spcBef>
                <a:spcPts val="0"/>
              </a:spcBef>
              <a:defRPr/>
            </a:pPr>
            <a:r>
              <a:rPr lang="de-DE" sz="1600" dirty="0"/>
              <a:t>Qualitative Analyse: Fehler (z. B. beim Schreiben) nicht nur zählen, sondern als Hinweis auf Wahrnehmungslücken deuten.</a:t>
            </a:r>
            <a:endParaRPr dirty="0"/>
          </a:p>
          <a:p>
            <a:pPr>
              <a:lnSpc>
                <a:spcPct val="100000"/>
              </a:lnSpc>
              <a:spcBef>
                <a:spcPts val="0"/>
              </a:spcBef>
              <a:defRPr/>
            </a:pPr>
            <a:r>
              <a:rPr lang="de-DE" sz="1600" dirty="0"/>
              <a:t>Leistungsbewertung: Trennung von fachlicher Leistung und sprachlicher Richtigkeit (Nachteilsausgleich/Notenschutz).</a:t>
            </a:r>
          </a:p>
        </p:txBody>
      </p:sp>
      <p:pic>
        <p:nvPicPr>
          <p:cNvPr id="1009649612" name="Inhaltsplatzhalter 4"/>
          <p:cNvPicPr>
            <a:picLocks noChangeAspect="1"/>
          </p:cNvPicPr>
          <p:nvPr/>
        </p:nvPicPr>
        <p:blipFill rotWithShape="1">
          <a:blip r:embed="rId3"/>
          <a:stretch/>
        </p:blipFill>
        <p:spPr bwMode="auto">
          <a:xfrm>
            <a:off x="9941162" y="217202"/>
            <a:ext cx="1979485" cy="1058145"/>
          </a:xfrm>
          <a:prstGeom prst="rect">
            <a:avLst/>
          </a:prstGeom>
        </p:spPr>
      </p:pic>
      <p:sp>
        <p:nvSpPr>
          <p:cNvPr id="8" name="Titel 1">
            <a:extLst>
              <a:ext uri="{FF2B5EF4-FFF2-40B4-BE49-F238E27FC236}">
                <a16:creationId xmlns:a16="http://schemas.microsoft.com/office/drawing/2014/main" id="{D36EEC1C-9B9A-4797-9B33-6F2B03874E64}"/>
              </a:ext>
            </a:extLst>
          </p:cNvPr>
          <p:cNvSpPr>
            <a:spLocks noGrp="1"/>
          </p:cNvSpPr>
          <p:nvPr>
            <p:ph type="title"/>
          </p:nvPr>
        </p:nvSpPr>
        <p:spPr bwMode="auto">
          <a:xfrm>
            <a:off x="838200" y="365125"/>
            <a:ext cx="10515600" cy="1829435"/>
          </a:xfrm>
        </p:spPr>
        <p:txBody>
          <a:bodyPr>
            <a:normAutofit/>
          </a:bodyPr>
          <a:lstStyle/>
          <a:p>
            <a:pPr>
              <a:defRPr/>
            </a:pPr>
            <a:r>
              <a:rPr lang="de-DE" dirty="0"/>
              <a:t>Allgemeine Impulsfragen – </a:t>
            </a:r>
            <a:br>
              <a:rPr lang="de-DE" dirty="0"/>
            </a:br>
            <a:r>
              <a:rPr lang="de-DE" dirty="0"/>
              <a:t>fachspezifische Antworten (Sprache) – Teil 1</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0394172" name="Titel 1"/>
          <p:cNvSpPr>
            <a:spLocks noGrp="1"/>
          </p:cNvSpPr>
          <p:nvPr>
            <p:ph type="title"/>
          </p:nvPr>
        </p:nvSpPr>
        <p:spPr bwMode="auto">
          <a:xfrm>
            <a:off x="838200" y="365125"/>
            <a:ext cx="10515600" cy="1829435"/>
          </a:xfrm>
        </p:spPr>
        <p:txBody>
          <a:bodyPr>
            <a:normAutofit/>
          </a:bodyPr>
          <a:lstStyle/>
          <a:p>
            <a:pPr>
              <a:defRPr/>
            </a:pPr>
            <a:r>
              <a:rPr lang="de-DE" dirty="0"/>
              <a:t>Allgemeine Impulsfragen – </a:t>
            </a:r>
            <a:br>
              <a:rPr lang="de-DE" dirty="0"/>
            </a:br>
            <a:r>
              <a:rPr lang="de-DE" dirty="0"/>
              <a:t>fachspezifische Antworten (Sprache) – Teil 2</a:t>
            </a:r>
            <a:endParaRPr dirty="0"/>
          </a:p>
        </p:txBody>
      </p:sp>
      <p:sp>
        <p:nvSpPr>
          <p:cNvPr id="104878311" name="Inhaltsplatzhalter 6"/>
          <p:cNvSpPr txBox="1">
            <a:spLocks noGrp="1"/>
          </p:cNvSpPr>
          <p:nvPr>
            <p:ph idx="1"/>
          </p:nvPr>
        </p:nvSpPr>
        <p:spPr bwMode="auto">
          <a:xfrm>
            <a:off x="426720" y="2169577"/>
            <a:ext cx="11493927" cy="2308324"/>
          </a:xfrm>
          <a:prstGeom prst="rect">
            <a:avLst/>
          </a:prstGeom>
          <a:noFill/>
        </p:spPr>
        <p:txBody>
          <a:bodyPr wrap="square">
            <a:spAutoFit/>
          </a:bodyPr>
          <a:lstStyle/>
          <a:p>
            <a:pPr marL="0" indent="0">
              <a:lnSpc>
                <a:spcPct val="100000"/>
              </a:lnSpc>
              <a:spcBef>
                <a:spcPts val="0"/>
              </a:spcBef>
              <a:buNone/>
              <a:defRPr/>
            </a:pPr>
            <a:r>
              <a:rPr lang="de-DE" sz="1600" b="1" dirty="0" err="1"/>
              <a:t>Lehrkraft-Schüler:in-Beziehung</a:t>
            </a:r>
            <a:endParaRPr lang="de-DE" sz="1600" b="1" dirty="0"/>
          </a:p>
          <a:p>
            <a:pPr>
              <a:lnSpc>
                <a:spcPct val="100000"/>
              </a:lnSpc>
              <a:spcBef>
                <a:spcPts val="0"/>
              </a:spcBef>
              <a:defRPr/>
            </a:pPr>
            <a:r>
              <a:rPr lang="de-DE" sz="1600" dirty="0"/>
              <a:t>Druckminimierung: Angstfreies Klima schaffen durch alternative Kommunikationswege und Antworten abwarten (5 Sekunden-Regel).</a:t>
            </a:r>
          </a:p>
          <a:p>
            <a:pPr marL="0" indent="0">
              <a:lnSpc>
                <a:spcPct val="100000"/>
              </a:lnSpc>
              <a:spcBef>
                <a:spcPts val="0"/>
              </a:spcBef>
              <a:buNone/>
              <a:defRPr/>
            </a:pPr>
            <a:r>
              <a:rPr lang="de-DE" sz="800" dirty="0"/>
              <a:t> </a:t>
            </a:r>
            <a:endParaRPr lang="de-DE" sz="1600" dirty="0"/>
          </a:p>
          <a:p>
            <a:pPr marL="0" indent="0">
              <a:lnSpc>
                <a:spcPct val="100000"/>
              </a:lnSpc>
              <a:spcBef>
                <a:spcPts val="0"/>
              </a:spcBef>
              <a:buNone/>
              <a:defRPr/>
            </a:pPr>
            <a:r>
              <a:rPr lang="de-DE" sz="1600" b="1" dirty="0"/>
              <a:t>Klassengemeinschaft</a:t>
            </a:r>
            <a:endParaRPr dirty="0"/>
          </a:p>
          <a:p>
            <a:pPr>
              <a:lnSpc>
                <a:spcPct val="100000"/>
              </a:lnSpc>
              <a:spcBef>
                <a:spcPts val="0"/>
              </a:spcBef>
              <a:defRPr/>
            </a:pPr>
            <a:r>
              <a:rPr lang="de-DE" sz="1600" dirty="0"/>
              <a:t>Soziale Stärkung: Vergabe von Ämtern zur sozialen Stärkung.</a:t>
            </a:r>
          </a:p>
          <a:p>
            <a:pPr marL="0" indent="0">
              <a:lnSpc>
                <a:spcPct val="100000"/>
              </a:lnSpc>
              <a:spcBef>
                <a:spcPts val="0"/>
              </a:spcBef>
              <a:buNone/>
              <a:defRPr/>
            </a:pPr>
            <a:r>
              <a:rPr lang="de-DE" sz="800" dirty="0"/>
              <a:t> </a:t>
            </a:r>
            <a:endParaRPr dirty="0"/>
          </a:p>
          <a:p>
            <a:pPr marL="0" indent="0">
              <a:lnSpc>
                <a:spcPct val="100000"/>
              </a:lnSpc>
              <a:spcBef>
                <a:spcPts val="0"/>
              </a:spcBef>
              <a:buNone/>
              <a:defRPr/>
            </a:pPr>
            <a:r>
              <a:rPr lang="de-DE" sz="1600" b="1" dirty="0"/>
              <a:t>Unterstützungssysteme </a:t>
            </a:r>
            <a:endParaRPr dirty="0"/>
          </a:p>
          <a:p>
            <a:pPr>
              <a:lnSpc>
                <a:spcPct val="100000"/>
              </a:lnSpc>
              <a:spcBef>
                <a:spcPts val="0"/>
              </a:spcBef>
              <a:defRPr/>
            </a:pPr>
            <a:r>
              <a:rPr lang="de-DE" sz="1600" dirty="0"/>
              <a:t>Intern: Schulsozialarbeit/Schulpsychologie (besonders bei Rückzug/Vermeidung) und Beratungslehrkräfte.</a:t>
            </a:r>
            <a:endParaRPr dirty="0"/>
          </a:p>
          <a:p>
            <a:pPr>
              <a:lnSpc>
                <a:spcPct val="100000"/>
              </a:lnSpc>
              <a:spcBef>
                <a:spcPts val="0"/>
              </a:spcBef>
              <a:defRPr/>
            </a:pPr>
            <a:r>
              <a:rPr lang="de-DE" sz="1600" dirty="0"/>
              <a:t>Extern: MSD Sprache, Logopädie (Transfer von Therapieinhalten), Elternhaus (Beratung zu sprachfreien Alltagsspielen).</a:t>
            </a:r>
            <a:endParaRPr dirty="0"/>
          </a:p>
          <a:p>
            <a:pPr>
              <a:lnSpc>
                <a:spcPct val="100000"/>
              </a:lnSpc>
              <a:spcBef>
                <a:spcPts val="0"/>
              </a:spcBef>
              <a:defRPr/>
            </a:pPr>
            <a:r>
              <a:rPr lang="de-DE" sz="1600" dirty="0"/>
              <a:t>Technisch: Digitale Hilfsmittel (Text-</a:t>
            </a:r>
            <a:r>
              <a:rPr lang="de-DE" sz="1600" dirty="0" err="1"/>
              <a:t>to</a:t>
            </a:r>
            <a:r>
              <a:rPr lang="de-DE" sz="1600" dirty="0"/>
              <a:t>-Speech, interaktive PDFs, Übersetzungs-Tools).</a:t>
            </a:r>
            <a:endParaRPr dirty="0"/>
          </a:p>
        </p:txBody>
      </p:sp>
      <p:pic>
        <p:nvPicPr>
          <p:cNvPr id="1009649612" name="Inhaltsplatzhalter 4"/>
          <p:cNvPicPr>
            <a:picLocks noChangeAspect="1"/>
          </p:cNvPicPr>
          <p:nvPr/>
        </p:nvPicPr>
        <p:blipFill rotWithShape="1">
          <a:blip r:embed="rId3"/>
          <a:stretch/>
        </p:blipFill>
        <p:spPr bwMode="auto">
          <a:xfrm>
            <a:off x="9941162" y="217202"/>
            <a:ext cx="1979485" cy="1058145"/>
          </a:xfrm>
          <a:prstGeom prst="rect">
            <a:avLst/>
          </a:prstGeom>
        </p:spPr>
      </p:pic>
    </p:spTree>
    <p:extLst>
      <p:ext uri="{BB962C8B-B14F-4D97-AF65-F5344CB8AC3E}">
        <p14:creationId xmlns:p14="http://schemas.microsoft.com/office/powerpoint/2010/main" val="1175774463"/>
      </p:ext>
    </p:extLst>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41150872" name="Titel 1"/>
          <p:cNvSpPr>
            <a:spLocks noGrp="1"/>
          </p:cNvSpPr>
          <p:nvPr>
            <p:ph type="title"/>
          </p:nvPr>
        </p:nvSpPr>
        <p:spPr bwMode="auto">
          <a:xfrm>
            <a:off x="838200" y="365125"/>
            <a:ext cx="8979568" cy="1325563"/>
          </a:xfrm>
        </p:spPr>
        <p:txBody>
          <a:bodyPr>
            <a:normAutofit/>
          </a:bodyPr>
          <a:lstStyle/>
          <a:p>
            <a:pPr>
              <a:defRPr/>
            </a:pPr>
            <a:r>
              <a:rPr lang="de-DE" dirty="0"/>
              <a:t>Exkurs: Modellierungstechniken</a:t>
            </a:r>
            <a:endParaRPr dirty="0"/>
          </a:p>
        </p:txBody>
      </p:sp>
      <p:pic>
        <p:nvPicPr>
          <p:cNvPr id="1219477498" name="Inhaltsplatzhalter 4"/>
          <p:cNvPicPr>
            <a:picLocks noGrp="1" noChangeAspect="1"/>
          </p:cNvPicPr>
          <p:nvPr>
            <p:ph idx="1"/>
          </p:nvPr>
        </p:nvPicPr>
        <p:blipFill rotWithShape="1">
          <a:blip r:embed="rId3"/>
          <a:stretch/>
        </p:blipFill>
        <p:spPr bwMode="auto">
          <a:xfrm>
            <a:off x="9941162" y="217202"/>
            <a:ext cx="1979485" cy="1058145"/>
          </a:xfrm>
        </p:spPr>
      </p:pic>
      <p:sp>
        <p:nvSpPr>
          <p:cNvPr id="277630217" name="Inhaltsplatzhalter 2"/>
          <p:cNvSpPr txBox="1"/>
          <p:nvPr/>
        </p:nvSpPr>
        <p:spPr bwMode="auto">
          <a:xfrm>
            <a:off x="838200" y="1825625"/>
            <a:ext cx="10515600" cy="4351338"/>
          </a:xfrm>
          <a:prstGeom prst="rect">
            <a:avLst/>
          </a:prstGeom>
        </p:spPr>
        <p:txBody>
          <a:bodyPr vert="horz" lIns="91440" tIns="45720" rIns="91440" bIns="45720" rtlCol="0">
            <a:normAutofit fontScale="85000" lnSpcReduction="20000"/>
          </a:bodyPr>
          <a:lst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0"/>
              </a:spcBef>
              <a:spcAft>
                <a:spcPts val="0"/>
              </a:spcAft>
              <a:buFont typeface="Arial"/>
              <a:buNone/>
              <a:defRPr/>
            </a:pPr>
            <a:endParaRPr lang="de-DE" dirty="0"/>
          </a:p>
          <a:p>
            <a:pPr marL="0" indent="0">
              <a:lnSpc>
                <a:spcPct val="100000"/>
              </a:lnSpc>
              <a:spcBef>
                <a:spcPts val="0"/>
              </a:spcBef>
              <a:spcAft>
                <a:spcPts val="0"/>
              </a:spcAft>
              <a:buFont typeface="Arial"/>
              <a:buNone/>
              <a:defRPr/>
            </a:pPr>
            <a:endParaRPr lang="de-DE" dirty="0"/>
          </a:p>
          <a:p>
            <a:pPr marL="0" indent="0">
              <a:lnSpc>
                <a:spcPct val="100000"/>
              </a:lnSpc>
              <a:spcBef>
                <a:spcPts val="0"/>
              </a:spcBef>
              <a:spcAft>
                <a:spcPts val="0"/>
              </a:spcAft>
              <a:buFont typeface="Arial"/>
              <a:buNone/>
              <a:defRPr/>
            </a:pPr>
            <a:endParaRPr lang="de-DE" dirty="0"/>
          </a:p>
          <a:p>
            <a:pPr marL="0" indent="0">
              <a:lnSpc>
                <a:spcPct val="100000"/>
              </a:lnSpc>
              <a:spcBef>
                <a:spcPts val="0"/>
              </a:spcBef>
              <a:spcAft>
                <a:spcPts val="0"/>
              </a:spcAft>
              <a:buFont typeface="Arial"/>
              <a:buNone/>
              <a:defRPr/>
            </a:pPr>
            <a:endParaRPr lang="de-DE" dirty="0"/>
          </a:p>
          <a:p>
            <a:pPr marL="0" indent="0">
              <a:lnSpc>
                <a:spcPct val="100000"/>
              </a:lnSpc>
              <a:spcBef>
                <a:spcPts val="0"/>
              </a:spcBef>
              <a:spcAft>
                <a:spcPts val="0"/>
              </a:spcAft>
              <a:buFont typeface="Arial"/>
              <a:buNone/>
              <a:defRPr/>
            </a:pPr>
            <a:endParaRPr lang="de-DE" dirty="0"/>
          </a:p>
          <a:p>
            <a:pPr marL="0" indent="0">
              <a:lnSpc>
                <a:spcPct val="100000"/>
              </a:lnSpc>
              <a:spcBef>
                <a:spcPts val="0"/>
              </a:spcBef>
              <a:spcAft>
                <a:spcPts val="0"/>
              </a:spcAft>
              <a:buFont typeface="Arial"/>
              <a:buNone/>
              <a:defRPr/>
            </a:pPr>
            <a:endParaRPr lang="de-DE" dirty="0"/>
          </a:p>
          <a:p>
            <a:pPr marL="0" indent="0">
              <a:lnSpc>
                <a:spcPct val="100000"/>
              </a:lnSpc>
              <a:spcBef>
                <a:spcPts val="0"/>
              </a:spcBef>
              <a:spcAft>
                <a:spcPts val="0"/>
              </a:spcAft>
              <a:buFont typeface="Arial"/>
              <a:buNone/>
              <a:defRPr/>
            </a:pPr>
            <a:r>
              <a:rPr lang="de-DE" dirty="0"/>
              <a:t>Die Haltung</a:t>
            </a:r>
            <a:endParaRPr dirty="0"/>
          </a:p>
          <a:p>
            <a:pPr lvl="1">
              <a:lnSpc>
                <a:spcPct val="100000"/>
              </a:lnSpc>
              <a:spcBef>
                <a:spcPts val="0"/>
              </a:spcBef>
              <a:spcAft>
                <a:spcPts val="0"/>
              </a:spcAft>
              <a:buFont typeface="Symbol"/>
              <a:buChar char="-"/>
              <a:defRPr/>
            </a:pPr>
            <a:r>
              <a:rPr lang="de-DE" dirty="0"/>
              <a:t> Inhalt vor Form</a:t>
            </a:r>
            <a:endParaRPr dirty="0"/>
          </a:p>
          <a:p>
            <a:pPr lvl="1">
              <a:lnSpc>
                <a:spcPct val="100000"/>
              </a:lnSpc>
              <a:spcBef>
                <a:spcPts val="0"/>
              </a:spcBef>
              <a:spcAft>
                <a:spcPts val="0"/>
              </a:spcAft>
              <a:buFont typeface="Symbol"/>
              <a:buChar char="-"/>
              <a:defRPr/>
            </a:pPr>
            <a:r>
              <a:rPr lang="de-DE" dirty="0"/>
              <a:t> Bestätigen statt Verbessern</a:t>
            </a:r>
            <a:endParaRPr dirty="0"/>
          </a:p>
          <a:p>
            <a:pPr marL="0" indent="0">
              <a:lnSpc>
                <a:spcPct val="100000"/>
              </a:lnSpc>
              <a:spcBef>
                <a:spcPts val="0"/>
              </a:spcBef>
              <a:spcAft>
                <a:spcPts val="0"/>
              </a:spcAft>
              <a:buFont typeface="Arial"/>
              <a:buNone/>
              <a:defRPr/>
            </a:pPr>
            <a:br>
              <a:rPr lang="de-DE" dirty="0"/>
            </a:br>
            <a:r>
              <a:rPr lang="de-DE" dirty="0"/>
              <a:t>Der Anwendungsbereich</a:t>
            </a:r>
            <a:endParaRPr dirty="0"/>
          </a:p>
          <a:p>
            <a:pPr lvl="1">
              <a:lnSpc>
                <a:spcPct val="100000"/>
              </a:lnSpc>
              <a:spcBef>
                <a:spcPts val="0"/>
              </a:spcBef>
              <a:spcAft>
                <a:spcPts val="0"/>
              </a:spcAft>
              <a:buFont typeface="Symbol"/>
              <a:buChar char="-"/>
              <a:defRPr/>
            </a:pPr>
            <a:r>
              <a:rPr lang="de-DE" dirty="0"/>
              <a:t> Wortschatz: „Dings“ </a:t>
            </a:r>
            <a:r>
              <a:rPr lang="de-DE" dirty="0">
                <a:sym typeface="Wingdings" panose="05000000000000000000" pitchFamily="2" charset="2"/>
              </a:rPr>
              <a:t></a:t>
            </a:r>
            <a:r>
              <a:rPr lang="de-DE" dirty="0"/>
              <a:t> „Mikroskop“.</a:t>
            </a:r>
            <a:endParaRPr dirty="0"/>
          </a:p>
          <a:p>
            <a:pPr lvl="1">
              <a:lnSpc>
                <a:spcPct val="100000"/>
              </a:lnSpc>
              <a:spcBef>
                <a:spcPts val="0"/>
              </a:spcBef>
              <a:spcAft>
                <a:spcPts val="0"/>
              </a:spcAft>
              <a:buFont typeface="Symbol"/>
              <a:buChar char="-"/>
              <a:defRPr/>
            </a:pPr>
            <a:r>
              <a:rPr lang="de-DE" dirty="0"/>
              <a:t> Grammatik: „Ich gegangen“ </a:t>
            </a:r>
            <a:r>
              <a:rPr lang="de-DE" dirty="0">
                <a:sym typeface="Wingdings" panose="05000000000000000000" pitchFamily="2" charset="2"/>
              </a:rPr>
              <a:t></a:t>
            </a:r>
            <a:r>
              <a:rPr lang="de-DE" dirty="0"/>
              <a:t> „Ich bin gegangen“.</a:t>
            </a:r>
            <a:endParaRPr dirty="0"/>
          </a:p>
          <a:p>
            <a:pPr lvl="1">
              <a:lnSpc>
                <a:spcPct val="100000"/>
              </a:lnSpc>
              <a:spcBef>
                <a:spcPts val="0"/>
              </a:spcBef>
              <a:spcAft>
                <a:spcPts val="0"/>
              </a:spcAft>
              <a:buFont typeface="Symbol"/>
              <a:buChar char="-"/>
              <a:defRPr/>
            </a:pPr>
            <a:r>
              <a:rPr lang="de-DE" dirty="0"/>
              <a:t> Pragmatik/Handlung: Aus einem Wortschwall wird eine strukturierte Erzählung.</a:t>
            </a:r>
            <a:endParaRPr dirty="0"/>
          </a:p>
        </p:txBody>
      </p:sp>
      <p:pic>
        <p:nvPicPr>
          <p:cNvPr id="1643246768" name="Grafik 8"/>
          <p:cNvPicPr>
            <a:picLocks noChangeAspect="1"/>
          </p:cNvPicPr>
          <p:nvPr/>
        </p:nvPicPr>
        <p:blipFill rotWithShape="1">
          <a:blip r:embed="rId4"/>
          <a:stretch/>
        </p:blipFill>
        <p:spPr bwMode="auto">
          <a:xfrm>
            <a:off x="6522720" y="1384161"/>
            <a:ext cx="4968240" cy="2712154"/>
          </a:xfrm>
          <a:prstGeom prst="rect">
            <a:avLst/>
          </a:prstGeom>
        </p:spPr>
      </p:pic>
      <p:sp>
        <p:nvSpPr>
          <p:cNvPr id="223152329" name="Textfeld 9"/>
          <p:cNvSpPr txBox="1"/>
          <p:nvPr/>
        </p:nvSpPr>
        <p:spPr bwMode="auto">
          <a:xfrm>
            <a:off x="838198" y="5900069"/>
            <a:ext cx="4625051" cy="276999"/>
          </a:xfrm>
          <a:prstGeom prst="rect">
            <a:avLst/>
          </a:prstGeom>
          <a:noFill/>
        </p:spPr>
        <p:txBody>
          <a:bodyPr wrap="square" rtlCol="0">
            <a:spAutoFit/>
          </a:bodyPr>
          <a:lstStyle/>
          <a:p>
            <a:pPr>
              <a:defRPr/>
            </a:pPr>
            <a:r>
              <a:rPr lang="de-DE" sz="1200">
                <a:latin typeface="FAUSans Office"/>
                <a:cs typeface="FAUSans Office"/>
              </a:rPr>
              <a:t>Quelle: Reber &amp; Schönauer-Schneider, 2011</a:t>
            </a:r>
            <a:endParaRPr/>
          </a:p>
        </p:txBody>
      </p:sp>
      <p:sp>
        <p:nvSpPr>
          <p:cNvPr id="935422192" name="Textfeld 10"/>
          <p:cNvSpPr txBox="1"/>
          <p:nvPr/>
        </p:nvSpPr>
        <p:spPr bwMode="auto">
          <a:xfrm>
            <a:off x="7566949" y="4001294"/>
            <a:ext cx="4625051" cy="276999"/>
          </a:xfrm>
          <a:prstGeom prst="rect">
            <a:avLst/>
          </a:prstGeom>
          <a:noFill/>
        </p:spPr>
        <p:txBody>
          <a:bodyPr wrap="square" rtlCol="0">
            <a:spAutoFit/>
          </a:bodyPr>
          <a:lstStyle/>
          <a:p>
            <a:pPr>
              <a:defRPr/>
            </a:pPr>
            <a:r>
              <a:rPr lang="de-DE" sz="1200">
                <a:latin typeface="FAUSans Office"/>
                <a:cs typeface="FAUSans Office"/>
              </a:rPr>
              <a:t>ai-generated with www.gemini.com</a:t>
            </a:r>
            <a:endParaRPr/>
          </a:p>
        </p:txBody>
      </p:sp>
      <p:sp>
        <p:nvSpPr>
          <p:cNvPr id="1913372537" name="Rechteck: abgerundete Ecken 1"/>
          <p:cNvSpPr/>
          <p:nvPr/>
        </p:nvSpPr>
        <p:spPr bwMode="auto">
          <a:xfrm>
            <a:off x="589280" y="1428929"/>
            <a:ext cx="5506720" cy="1834832"/>
          </a:xfrm>
          <a:prstGeom prst="roundRect">
            <a:avLst>
              <a:gd name="adj"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de-DE" dirty="0">
              <a:solidFill>
                <a:schemeClr val="tx1"/>
              </a:solidFill>
            </a:endParaRPr>
          </a:p>
          <a:p>
            <a:pPr algn="ctr">
              <a:spcBef>
                <a:spcPts val="0"/>
              </a:spcBef>
              <a:spcAft>
                <a:spcPts val="0"/>
              </a:spcAft>
              <a:defRPr/>
            </a:pPr>
            <a:r>
              <a:rPr lang="de-DE" dirty="0">
                <a:solidFill>
                  <a:schemeClr val="tx1"/>
                </a:solidFill>
              </a:rPr>
              <a:t>Bei Modellierungstechniken greift</a:t>
            </a:r>
            <a:br>
              <a:rPr lang="de-DE" dirty="0">
                <a:solidFill>
                  <a:schemeClr val="tx1"/>
                </a:solidFill>
              </a:rPr>
            </a:br>
            <a:r>
              <a:rPr lang="de-DE" dirty="0">
                <a:solidFill>
                  <a:schemeClr val="tx1"/>
                </a:solidFill>
              </a:rPr>
              <a:t>die Lehrkraft eine fehlerhafte Äußerung des/der </a:t>
            </a:r>
            <a:br>
              <a:rPr lang="de-DE" dirty="0">
                <a:solidFill>
                  <a:schemeClr val="tx1"/>
                </a:solidFill>
              </a:rPr>
            </a:br>
            <a:r>
              <a:rPr lang="de-DE" dirty="0" err="1">
                <a:solidFill>
                  <a:schemeClr val="tx1"/>
                </a:solidFill>
              </a:rPr>
              <a:t>Schüler:in</a:t>
            </a:r>
            <a:r>
              <a:rPr lang="de-DE" dirty="0">
                <a:solidFill>
                  <a:schemeClr val="tx1"/>
                </a:solidFill>
              </a:rPr>
              <a:t> inhaltlich auf und wiederholt sie im direkten Dialog beiläufig in der korrekten </a:t>
            </a:r>
            <a:br>
              <a:rPr lang="de-DE" dirty="0">
                <a:solidFill>
                  <a:schemeClr val="tx1"/>
                </a:solidFill>
              </a:rPr>
            </a:br>
            <a:r>
              <a:rPr lang="de-DE" dirty="0">
                <a:solidFill>
                  <a:schemeClr val="tx1"/>
                </a:solidFill>
              </a:rPr>
              <a:t>sprachlichen Form, ohne den Fehler explizit zu thematisieren oder zu kritisieren.</a:t>
            </a:r>
            <a:endParaRPr dirty="0"/>
          </a:p>
          <a:p>
            <a:pPr algn="ctr">
              <a:spcBef>
                <a:spcPts val="0"/>
              </a:spcBef>
              <a:spcAft>
                <a:spcPts val="0"/>
              </a:spcAft>
              <a:defRPr/>
            </a:pPr>
            <a:endParaRPr lang="de-DE" dirty="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80224620" name="Titel 1"/>
          <p:cNvSpPr>
            <a:spLocks noGrp="1"/>
          </p:cNvSpPr>
          <p:nvPr>
            <p:ph type="title"/>
          </p:nvPr>
        </p:nvSpPr>
        <p:spPr bwMode="auto"/>
        <p:txBody>
          <a:bodyPr>
            <a:normAutofit/>
          </a:bodyPr>
          <a:lstStyle/>
          <a:p>
            <a:pPr>
              <a:defRPr/>
            </a:pPr>
            <a:r>
              <a:rPr lang="de-DE" sz="3600"/>
              <a:t>Modellierungstechniken vor der Äußerung </a:t>
            </a:r>
            <a:br>
              <a:rPr lang="de-DE" sz="3600"/>
            </a:br>
            <a:r>
              <a:rPr lang="de-DE" sz="3600"/>
              <a:t>(Prävention)</a:t>
            </a:r>
            <a:endParaRPr/>
          </a:p>
        </p:txBody>
      </p:sp>
      <p:graphicFrame>
        <p:nvGraphicFramePr>
          <p:cNvPr id="1201267678" name="Inhaltsplatzhalter 3"/>
          <p:cNvGraphicFramePr>
            <a:graphicFrameLocks noGrp="1"/>
          </p:cNvGraphicFramePr>
          <p:nvPr>
            <p:ph idx="1"/>
          </p:nvPr>
        </p:nvGraphicFramePr>
        <p:xfrm>
          <a:off x="838198" y="1782869"/>
          <a:ext cx="10515597" cy="3441156"/>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0000"/>
                    </a:ext>
                  </a:extLst>
                </a:gridCol>
                <a:gridCol w="3505199">
                  <a:extLst>
                    <a:ext uri="{9D8B030D-6E8A-4147-A177-3AD203B41FA5}">
                      <a16:colId xmlns:a16="http://schemas.microsoft.com/office/drawing/2014/main" val="20001"/>
                    </a:ext>
                  </a:extLst>
                </a:gridCol>
                <a:gridCol w="3505199">
                  <a:extLst>
                    <a:ext uri="{9D8B030D-6E8A-4147-A177-3AD203B41FA5}">
                      <a16:colId xmlns:a16="http://schemas.microsoft.com/office/drawing/2014/main" val="20002"/>
                    </a:ext>
                  </a:extLst>
                </a:gridCol>
              </a:tblGrid>
              <a:tr h="480314">
                <a:tc>
                  <a:txBody>
                    <a:bodyPr/>
                    <a:lstStyle/>
                    <a:p>
                      <a:pPr rtl="0">
                        <a:defRPr/>
                      </a:pPr>
                      <a:r>
                        <a:rPr lang="de-DE"/>
                        <a:t>Technik</a:t>
                      </a:r>
                      <a:endParaRPr/>
                    </a:p>
                  </a:txBody>
                  <a:tcPr anchor="b"/>
                </a:tc>
                <a:tc>
                  <a:txBody>
                    <a:bodyPr/>
                    <a:lstStyle/>
                    <a:p>
                      <a:pPr rtl="0">
                        <a:defRPr/>
                      </a:pPr>
                      <a:r>
                        <a:rPr lang="de-DE"/>
                        <a:t>Was passiert?</a:t>
                      </a:r>
                      <a:endParaRPr/>
                    </a:p>
                  </a:txBody>
                  <a:tcPr anchor="b"/>
                </a:tc>
                <a:tc>
                  <a:txBody>
                    <a:bodyPr/>
                    <a:lstStyle/>
                    <a:p>
                      <a:pPr rtl="0">
                        <a:defRPr/>
                      </a:pPr>
                      <a:r>
                        <a:rPr lang="de-DE"/>
                        <a:t>Beispiel</a:t>
                      </a:r>
                      <a:endParaRPr/>
                    </a:p>
                  </a:txBody>
                  <a:tcPr anchor="b"/>
                </a:tc>
                <a:extLst>
                  <a:ext uri="{0D108BD9-81ED-4DB2-BD59-A6C34878D82A}">
                    <a16:rowId xmlns:a16="http://schemas.microsoft.com/office/drawing/2014/main" val="10000"/>
                  </a:ext>
                </a:extLst>
              </a:tr>
              <a:tr h="1105381">
                <a:tc>
                  <a:txBody>
                    <a:bodyPr/>
                    <a:lstStyle/>
                    <a:p>
                      <a:pPr rtl="0">
                        <a:defRPr/>
                      </a:pPr>
                      <a:r>
                        <a:rPr lang="de-DE"/>
                        <a:t>Präsentation</a:t>
                      </a:r>
                      <a:endParaRPr/>
                    </a:p>
                    <a:p>
                      <a:pPr rtl="0">
                        <a:defRPr/>
                      </a:pPr>
                      <a:r>
                        <a:rPr lang="de-DE"/>
                        <a:t>(fokussierter Input)</a:t>
                      </a:r>
                      <a:endParaRPr/>
                    </a:p>
                  </a:txBody>
                  <a:tcPr anchor="b"/>
                </a:tc>
                <a:tc>
                  <a:txBody>
                    <a:bodyPr/>
                    <a:lstStyle/>
                    <a:p>
                      <a:pPr rtl="0">
                        <a:defRPr/>
                      </a:pPr>
                      <a:r>
                        <a:rPr lang="de-DE"/>
                        <a:t>Ein Zielwort oder eine Struktur </a:t>
                      </a:r>
                      <a:r>
                        <a:rPr lang="de-DE" b="1"/>
                        <a:t>gehäuft verwenden.</a:t>
                      </a:r>
                      <a:r>
                        <a:rPr lang="de-DE"/>
                        <a:t> </a:t>
                      </a:r>
                      <a:br>
                        <a:rPr lang="de-DE"/>
                      </a:br>
                      <a:r>
                        <a:rPr lang="de-DE"/>
                        <a:t>(akustischer Scheinwerfer)</a:t>
                      </a:r>
                      <a:endParaRPr/>
                    </a:p>
                  </a:txBody>
                  <a:tcPr anchor="b"/>
                </a:tc>
                <a:tc>
                  <a:txBody>
                    <a:bodyPr/>
                    <a:lstStyle/>
                    <a:p>
                      <a:pPr rtl="0">
                        <a:defRPr/>
                      </a:pPr>
                      <a:r>
                        <a:rPr lang="de-DE"/>
                        <a:t>„Schau mal, der </a:t>
                      </a:r>
                      <a:r>
                        <a:rPr lang="de-DE" b="1"/>
                        <a:t>Frosch</a:t>
                      </a:r>
                      <a:r>
                        <a:rPr lang="de-DE"/>
                        <a:t>. Der </a:t>
                      </a:r>
                      <a:r>
                        <a:rPr lang="de-DE" b="1"/>
                        <a:t>Frosch</a:t>
                      </a:r>
                      <a:r>
                        <a:rPr lang="de-DE"/>
                        <a:t> hüpft. Der </a:t>
                      </a:r>
                      <a:r>
                        <a:rPr lang="de-DE" b="1"/>
                        <a:t>Frosch</a:t>
                      </a:r>
                      <a:r>
                        <a:rPr lang="de-DE"/>
                        <a:t> ist grün.“ (Fokus: Wortschatz)</a:t>
                      </a:r>
                      <a:endParaRPr/>
                    </a:p>
                  </a:txBody>
                  <a:tcPr anchor="b"/>
                </a:tc>
                <a:extLst>
                  <a:ext uri="{0D108BD9-81ED-4DB2-BD59-A6C34878D82A}">
                    <a16:rowId xmlns:a16="http://schemas.microsoft.com/office/drawing/2014/main" val="10001"/>
                  </a:ext>
                </a:extLst>
              </a:tr>
              <a:tr h="1105381">
                <a:tc>
                  <a:txBody>
                    <a:bodyPr/>
                    <a:lstStyle/>
                    <a:p>
                      <a:pPr rtl="0">
                        <a:defRPr/>
                      </a:pPr>
                      <a:r>
                        <a:rPr lang="de-DE"/>
                        <a:t>Parallelsprechen</a:t>
                      </a:r>
                      <a:endParaRPr/>
                    </a:p>
                    <a:p>
                      <a:pPr rtl="0">
                        <a:defRPr/>
                      </a:pPr>
                      <a:r>
                        <a:rPr lang="de-DE"/>
                        <a:t>(Kommentieren)</a:t>
                      </a:r>
                      <a:endParaRPr/>
                    </a:p>
                  </a:txBody>
                  <a:tcPr anchor="b"/>
                </a:tc>
                <a:tc>
                  <a:txBody>
                    <a:bodyPr/>
                    <a:lstStyle/>
                    <a:p>
                      <a:pPr rtl="0">
                        <a:defRPr/>
                      </a:pPr>
                      <a:r>
                        <a:rPr lang="de-DE"/>
                        <a:t>Das Tun des Kindes wie ein Sportkommentator begleiten. </a:t>
                      </a:r>
                      <a:br>
                        <a:rPr lang="de-DE"/>
                      </a:br>
                      <a:r>
                        <a:rPr lang="de-DE" b="1"/>
                        <a:t>Worte für Handlungen</a:t>
                      </a:r>
                      <a:r>
                        <a:rPr lang="de-DE"/>
                        <a:t> geben.</a:t>
                      </a:r>
                      <a:endParaRPr/>
                    </a:p>
                  </a:txBody>
                  <a:tcPr anchor="b"/>
                </a:tc>
                <a:tc>
                  <a:txBody>
                    <a:bodyPr/>
                    <a:lstStyle/>
                    <a:p>
                      <a:pPr rtl="0">
                        <a:defRPr/>
                      </a:pPr>
                      <a:r>
                        <a:rPr lang="de-DE"/>
                        <a:t>Kind malt. </a:t>
                      </a:r>
                      <a:br>
                        <a:rPr lang="de-DE"/>
                      </a:br>
                      <a:r>
                        <a:rPr lang="de-DE"/>
                        <a:t>L: „Ah, du nimmst den blauen Stift. Jetzt malst du den Himmel.“</a:t>
                      </a:r>
                      <a:endParaRPr/>
                    </a:p>
                  </a:txBody>
                  <a:tcPr anchor="b"/>
                </a:tc>
                <a:extLst>
                  <a:ext uri="{0D108BD9-81ED-4DB2-BD59-A6C34878D82A}">
                    <a16:rowId xmlns:a16="http://schemas.microsoft.com/office/drawing/2014/main" val="10002"/>
                  </a:ext>
                </a:extLst>
              </a:tr>
              <a:tr h="750080">
                <a:tc>
                  <a:txBody>
                    <a:bodyPr/>
                    <a:lstStyle/>
                    <a:p>
                      <a:pPr rtl="0">
                        <a:defRPr/>
                      </a:pPr>
                      <a:r>
                        <a:rPr lang="de-DE"/>
                        <a:t>Alternativfragen</a:t>
                      </a:r>
                      <a:endParaRPr/>
                    </a:p>
                    <a:p>
                      <a:pPr rtl="0">
                        <a:defRPr/>
                      </a:pPr>
                      <a:r>
                        <a:rPr lang="de-DE"/>
                        <a:t>(Wahlantwort)</a:t>
                      </a:r>
                      <a:endParaRPr/>
                    </a:p>
                  </a:txBody>
                  <a:tcPr anchor="b"/>
                </a:tc>
                <a:tc>
                  <a:txBody>
                    <a:bodyPr/>
                    <a:lstStyle/>
                    <a:p>
                      <a:pPr rtl="0">
                        <a:defRPr/>
                      </a:pPr>
                      <a:r>
                        <a:rPr lang="de-DE"/>
                        <a:t>Die Lösung in der Frage anbieten. Entlastet den Wortabruf.</a:t>
                      </a:r>
                      <a:endParaRPr/>
                    </a:p>
                  </a:txBody>
                  <a:tcPr anchor="b"/>
                </a:tc>
                <a:tc>
                  <a:txBody>
                    <a:bodyPr/>
                    <a:lstStyle/>
                    <a:p>
                      <a:pPr rtl="0">
                        <a:defRPr/>
                      </a:pPr>
                      <a:r>
                        <a:rPr lang="de-DE"/>
                        <a:t>„Möchtest du den </a:t>
                      </a:r>
                      <a:r>
                        <a:rPr lang="de-DE" b="1"/>
                        <a:t>roten</a:t>
                      </a:r>
                      <a:r>
                        <a:rPr lang="de-DE"/>
                        <a:t> oder den </a:t>
                      </a:r>
                      <a:r>
                        <a:rPr lang="de-DE" b="1"/>
                        <a:t>blauen</a:t>
                      </a:r>
                      <a:r>
                        <a:rPr lang="de-DE"/>
                        <a:t> Stift haben?“</a:t>
                      </a:r>
                      <a:endParaRPr/>
                    </a:p>
                  </a:txBody>
                  <a:tcPr anchor="b"/>
                </a:tc>
                <a:extLst>
                  <a:ext uri="{0D108BD9-81ED-4DB2-BD59-A6C34878D82A}">
                    <a16:rowId xmlns:a16="http://schemas.microsoft.com/office/drawing/2014/main" val="10003"/>
                  </a:ext>
                </a:extLst>
              </a:tr>
            </a:tbl>
          </a:graphicData>
        </a:graphic>
      </p:graphicFrame>
      <p:sp>
        <p:nvSpPr>
          <p:cNvPr id="1186694646" name="Textfeld 4"/>
          <p:cNvSpPr txBox="1"/>
          <p:nvPr/>
        </p:nvSpPr>
        <p:spPr bwMode="auto">
          <a:xfrm>
            <a:off x="838198" y="5900069"/>
            <a:ext cx="4625051" cy="276999"/>
          </a:xfrm>
          <a:prstGeom prst="rect">
            <a:avLst/>
          </a:prstGeom>
          <a:noFill/>
        </p:spPr>
        <p:txBody>
          <a:bodyPr wrap="square" rtlCol="0">
            <a:spAutoFit/>
          </a:bodyPr>
          <a:lstStyle/>
          <a:p>
            <a:pPr>
              <a:defRPr/>
            </a:pPr>
            <a:r>
              <a:rPr lang="de-DE" sz="1200">
                <a:latin typeface="FAUSans Office"/>
                <a:cs typeface="FAUSans Office"/>
              </a:rPr>
              <a:t>Quelle: Reber &amp; Schönauer-Schneider, 2011</a:t>
            </a:r>
            <a:endParaRPr/>
          </a:p>
        </p:txBody>
      </p:sp>
      <p:pic>
        <p:nvPicPr>
          <p:cNvPr id="776461111" name="Inhaltsplatzhalter 4"/>
          <p:cNvPicPr>
            <a:picLocks noChangeAspect="1"/>
          </p:cNvPicPr>
          <p:nvPr/>
        </p:nvPicPr>
        <p:blipFill rotWithShape="1">
          <a:blip r:embed="rId3"/>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39231839" name="Titel 1"/>
          <p:cNvSpPr>
            <a:spLocks noGrp="1"/>
          </p:cNvSpPr>
          <p:nvPr>
            <p:ph type="title"/>
          </p:nvPr>
        </p:nvSpPr>
        <p:spPr bwMode="auto">
          <a:xfrm>
            <a:off x="838200" y="510199"/>
            <a:ext cx="11353800" cy="540017"/>
          </a:xfrm>
        </p:spPr>
        <p:txBody>
          <a:bodyPr>
            <a:noAutofit/>
          </a:bodyPr>
          <a:lstStyle/>
          <a:p>
            <a:pPr>
              <a:defRPr/>
            </a:pPr>
            <a:r>
              <a:rPr lang="de-DE" sz="3600"/>
              <a:t>Modellierungstechniken nach der Äußerung </a:t>
            </a:r>
            <a:br>
              <a:rPr lang="de-DE" sz="3600"/>
            </a:br>
            <a:r>
              <a:rPr lang="de-DE" sz="3600"/>
              <a:t>(Intervention)</a:t>
            </a:r>
            <a:endParaRPr/>
          </a:p>
        </p:txBody>
      </p:sp>
      <p:graphicFrame>
        <p:nvGraphicFramePr>
          <p:cNvPr id="483141243" name="Inhaltsplatzhalter 3"/>
          <p:cNvGraphicFramePr>
            <a:graphicFrameLocks noGrp="1"/>
          </p:cNvGraphicFramePr>
          <p:nvPr>
            <p:ph idx="1"/>
          </p:nvPr>
        </p:nvGraphicFramePr>
        <p:xfrm>
          <a:off x="838198" y="1570038"/>
          <a:ext cx="11153173" cy="2926080"/>
        </p:xfrm>
        <a:graphic>
          <a:graphicData uri="http://schemas.openxmlformats.org/drawingml/2006/table">
            <a:tbl>
              <a:tblPr firstRow="1" bandRow="1">
                <a:tableStyleId>{5C22544A-7EE6-4342-B048-85BDC9FD1C3A}</a:tableStyleId>
              </a:tblPr>
              <a:tblGrid>
                <a:gridCol w="2425627">
                  <a:extLst>
                    <a:ext uri="{9D8B030D-6E8A-4147-A177-3AD203B41FA5}">
                      <a16:colId xmlns:a16="http://schemas.microsoft.com/office/drawing/2014/main" val="20000"/>
                    </a:ext>
                  </a:extLst>
                </a:gridCol>
                <a:gridCol w="4537511">
                  <a:extLst>
                    <a:ext uri="{9D8B030D-6E8A-4147-A177-3AD203B41FA5}">
                      <a16:colId xmlns:a16="http://schemas.microsoft.com/office/drawing/2014/main" val="20001"/>
                    </a:ext>
                  </a:extLst>
                </a:gridCol>
                <a:gridCol w="4190035">
                  <a:extLst>
                    <a:ext uri="{9D8B030D-6E8A-4147-A177-3AD203B41FA5}">
                      <a16:colId xmlns:a16="http://schemas.microsoft.com/office/drawing/2014/main" val="20002"/>
                    </a:ext>
                  </a:extLst>
                </a:gridCol>
              </a:tblGrid>
              <a:tr h="0">
                <a:tc>
                  <a:txBody>
                    <a:bodyPr/>
                    <a:lstStyle/>
                    <a:p>
                      <a:pPr rtl="0">
                        <a:defRPr/>
                      </a:pPr>
                      <a:r>
                        <a:rPr lang="de-DE"/>
                        <a:t>Technik</a:t>
                      </a:r>
                      <a:endParaRPr/>
                    </a:p>
                  </a:txBody>
                  <a:tcPr anchor="b"/>
                </a:tc>
                <a:tc>
                  <a:txBody>
                    <a:bodyPr/>
                    <a:lstStyle/>
                    <a:p>
                      <a:pPr rtl="0">
                        <a:defRPr/>
                      </a:pPr>
                      <a:r>
                        <a:rPr lang="de-DE"/>
                        <a:t>Was passiert?</a:t>
                      </a:r>
                      <a:endParaRPr/>
                    </a:p>
                  </a:txBody>
                  <a:tcPr anchor="b"/>
                </a:tc>
                <a:tc>
                  <a:txBody>
                    <a:bodyPr/>
                    <a:lstStyle/>
                    <a:p>
                      <a:pPr rtl="0">
                        <a:defRPr/>
                      </a:pPr>
                      <a:r>
                        <a:rPr lang="de-DE"/>
                        <a:t>Beispiel</a:t>
                      </a:r>
                      <a:endParaRPr/>
                    </a:p>
                  </a:txBody>
                  <a:tcPr anchor="b"/>
                </a:tc>
                <a:extLst>
                  <a:ext uri="{0D108BD9-81ED-4DB2-BD59-A6C34878D82A}">
                    <a16:rowId xmlns:a16="http://schemas.microsoft.com/office/drawing/2014/main" val="10000"/>
                  </a:ext>
                </a:extLst>
              </a:tr>
              <a:tr h="370840">
                <a:tc>
                  <a:txBody>
                    <a:bodyPr/>
                    <a:lstStyle/>
                    <a:p>
                      <a:pPr rtl="0">
                        <a:defRPr/>
                      </a:pPr>
                      <a:r>
                        <a:rPr lang="de-DE"/>
                        <a:t>Korrektives Feedback</a:t>
                      </a:r>
                      <a:endParaRPr/>
                    </a:p>
                  </a:txBody>
                  <a:tcPr anchor="b"/>
                </a:tc>
                <a:tc>
                  <a:txBody>
                    <a:bodyPr/>
                    <a:lstStyle/>
                    <a:p>
                      <a:pPr>
                        <a:defRPr/>
                      </a:pPr>
                      <a:r>
                        <a:rPr lang="de-DE" b="1"/>
                        <a:t>Fehler verbessern</a:t>
                      </a:r>
                      <a:endParaRPr lang="de-DE"/>
                    </a:p>
                    <a:p>
                      <a:pPr>
                        <a:defRPr/>
                      </a:pPr>
                      <a:r>
                        <a:rPr lang="de-DE"/>
                        <a:t>Inhalt bestätigen, Form korrigieren (implizit).</a:t>
                      </a:r>
                      <a:endParaRPr/>
                    </a:p>
                  </a:txBody>
                  <a:tcPr anchor="b"/>
                </a:tc>
                <a:tc>
                  <a:txBody>
                    <a:bodyPr/>
                    <a:lstStyle/>
                    <a:p>
                      <a:pPr rtl="0">
                        <a:defRPr/>
                      </a:pPr>
                      <a:r>
                        <a:rPr lang="de-DE"/>
                        <a:t>Kind: „Ich habe gegeht.“ </a:t>
                      </a:r>
                      <a:br>
                        <a:rPr lang="de-DE"/>
                      </a:br>
                      <a:r>
                        <a:rPr lang="de-DE"/>
                        <a:t>L: „Ja, du bist nach Hause </a:t>
                      </a:r>
                      <a:r>
                        <a:rPr lang="de-DE" b="1"/>
                        <a:t>gegangen</a:t>
                      </a:r>
                      <a:r>
                        <a:rPr lang="de-DE"/>
                        <a:t>.“</a:t>
                      </a:r>
                      <a:endParaRPr/>
                    </a:p>
                  </a:txBody>
                  <a:tcPr anchor="b"/>
                </a:tc>
                <a:extLst>
                  <a:ext uri="{0D108BD9-81ED-4DB2-BD59-A6C34878D82A}">
                    <a16:rowId xmlns:a16="http://schemas.microsoft.com/office/drawing/2014/main" val="10001"/>
                  </a:ext>
                </a:extLst>
              </a:tr>
              <a:tr h="370840">
                <a:tc>
                  <a:txBody>
                    <a:bodyPr/>
                    <a:lstStyle/>
                    <a:p>
                      <a:pPr rtl="0">
                        <a:defRPr/>
                      </a:pPr>
                      <a:r>
                        <a:rPr lang="de-DE"/>
                        <a:t>Expansion </a:t>
                      </a:r>
                      <a:br>
                        <a:rPr lang="de-DE"/>
                      </a:br>
                      <a:r>
                        <a:rPr lang="de-DE"/>
                        <a:t>(Erweiterung)</a:t>
                      </a:r>
                      <a:endParaRPr/>
                    </a:p>
                  </a:txBody>
                  <a:tcPr anchor="b"/>
                </a:tc>
                <a:tc>
                  <a:txBody>
                    <a:bodyPr/>
                    <a:lstStyle/>
                    <a:p>
                      <a:pPr rtl="0">
                        <a:defRPr/>
                      </a:pPr>
                      <a:r>
                        <a:rPr lang="de-DE"/>
                        <a:t>Unvollständige Sätze vervollständigen.</a:t>
                      </a:r>
                      <a:endParaRPr/>
                    </a:p>
                    <a:p>
                      <a:pPr rtl="0">
                        <a:defRPr/>
                      </a:pPr>
                      <a:endParaRPr lang="de-DE"/>
                    </a:p>
                  </a:txBody>
                  <a:tcPr anchor="b"/>
                </a:tc>
                <a:tc>
                  <a:txBody>
                    <a:bodyPr/>
                    <a:lstStyle/>
                    <a:p>
                      <a:pPr rtl="0">
                        <a:defRPr/>
                      </a:pPr>
                      <a:r>
                        <a:rPr lang="de-DE"/>
                        <a:t>Kind: „Auto da.“ </a:t>
                      </a:r>
                      <a:br>
                        <a:rPr lang="de-DE"/>
                      </a:br>
                      <a:r>
                        <a:rPr lang="de-DE"/>
                        <a:t>L: „Genau, da steht ein Auto.“</a:t>
                      </a:r>
                      <a:endParaRPr/>
                    </a:p>
                  </a:txBody>
                  <a:tcPr anchor="b"/>
                </a:tc>
                <a:extLst>
                  <a:ext uri="{0D108BD9-81ED-4DB2-BD59-A6C34878D82A}">
                    <a16:rowId xmlns:a16="http://schemas.microsoft.com/office/drawing/2014/main" val="10002"/>
                  </a:ext>
                </a:extLst>
              </a:tr>
              <a:tr h="370840">
                <a:tc>
                  <a:txBody>
                    <a:bodyPr/>
                    <a:lstStyle/>
                    <a:p>
                      <a:pPr rtl="0">
                        <a:defRPr/>
                      </a:pPr>
                      <a:r>
                        <a:rPr lang="de-DE"/>
                        <a:t>Umformung</a:t>
                      </a:r>
                      <a:endParaRPr/>
                    </a:p>
                  </a:txBody>
                  <a:tcPr anchor="b"/>
                </a:tc>
                <a:tc>
                  <a:txBody>
                    <a:bodyPr/>
                    <a:lstStyle/>
                    <a:p>
                      <a:pPr>
                        <a:defRPr/>
                      </a:pPr>
                      <a:r>
                        <a:rPr lang="de-DE" b="1"/>
                        <a:t>Struktur variieren</a:t>
                      </a:r>
                      <a:endParaRPr lang="de-DE"/>
                    </a:p>
                    <a:p>
                      <a:pPr>
                        <a:defRPr/>
                      </a:pPr>
                      <a:r>
                        <a:rPr lang="de-DE"/>
                        <a:t>Aussage unter Einbau der Zielstruktur.</a:t>
                      </a:r>
                      <a:endParaRPr/>
                    </a:p>
                  </a:txBody>
                  <a:tcPr anchor="b"/>
                </a:tc>
                <a:tc>
                  <a:txBody>
                    <a:bodyPr/>
                    <a:lstStyle/>
                    <a:p>
                      <a:pPr rtl="0">
                        <a:defRPr/>
                      </a:pPr>
                      <a:r>
                        <a:rPr lang="de-DE"/>
                        <a:t>Kind: „Puppe schlafen.“ </a:t>
                      </a:r>
                      <a:br>
                        <a:rPr lang="de-DE"/>
                      </a:br>
                      <a:r>
                        <a:rPr lang="de-DE"/>
                        <a:t>L: „Möchtest du, dass die Puppe schläft?“</a:t>
                      </a:r>
                      <a:endParaRPr/>
                    </a:p>
                  </a:txBody>
                  <a:tcPr anchor="b"/>
                </a:tc>
                <a:extLst>
                  <a:ext uri="{0D108BD9-81ED-4DB2-BD59-A6C34878D82A}">
                    <a16:rowId xmlns:a16="http://schemas.microsoft.com/office/drawing/2014/main" val="10003"/>
                  </a:ext>
                </a:extLst>
              </a:tr>
              <a:tr h="370840">
                <a:tc>
                  <a:txBody>
                    <a:bodyPr/>
                    <a:lstStyle/>
                    <a:p>
                      <a:pPr rtl="0">
                        <a:defRPr/>
                      </a:pPr>
                      <a:r>
                        <a:rPr lang="de-DE"/>
                        <a:t>Extension (Weiterführung)</a:t>
                      </a:r>
                      <a:endParaRPr/>
                    </a:p>
                  </a:txBody>
                  <a:tcPr anchor="b"/>
                </a:tc>
                <a:tc>
                  <a:txBody>
                    <a:bodyPr/>
                    <a:lstStyle/>
                    <a:p>
                      <a:pPr>
                        <a:defRPr/>
                      </a:pPr>
                      <a:r>
                        <a:rPr lang="de-DE" b="1"/>
                        <a:t>Inhalt vertiefen</a:t>
                      </a:r>
                      <a:endParaRPr lang="de-DE"/>
                    </a:p>
                    <a:p>
                      <a:pPr>
                        <a:defRPr/>
                      </a:pPr>
                      <a:r>
                        <a:rPr lang="de-DE"/>
                        <a:t>Semantische Zusatzinformation geben.</a:t>
                      </a:r>
                      <a:endParaRPr/>
                    </a:p>
                  </a:txBody>
                  <a:tcPr anchor="b"/>
                </a:tc>
                <a:tc>
                  <a:txBody>
                    <a:bodyPr/>
                    <a:lstStyle/>
                    <a:p>
                      <a:pPr rtl="0">
                        <a:defRPr/>
                      </a:pPr>
                      <a:r>
                        <a:rPr lang="de-DE"/>
                        <a:t>Kind: „Der Hund bellt.“ </a:t>
                      </a:r>
                      <a:br>
                        <a:rPr lang="de-DE"/>
                      </a:br>
                      <a:r>
                        <a:rPr lang="de-DE"/>
                        <a:t>L: „Ja. Der Hund bellt, </a:t>
                      </a:r>
                      <a:r>
                        <a:rPr lang="de-DE" b="1"/>
                        <a:t>weil er Hunger hat</a:t>
                      </a:r>
                      <a:r>
                        <a:rPr lang="de-DE"/>
                        <a:t>.“</a:t>
                      </a:r>
                      <a:endParaRPr/>
                    </a:p>
                  </a:txBody>
                  <a:tcPr anchor="b"/>
                </a:tc>
                <a:extLst>
                  <a:ext uri="{0D108BD9-81ED-4DB2-BD59-A6C34878D82A}">
                    <a16:rowId xmlns:a16="http://schemas.microsoft.com/office/drawing/2014/main" val="10004"/>
                  </a:ext>
                </a:extLst>
              </a:tr>
            </a:tbl>
          </a:graphicData>
        </a:graphic>
      </p:graphicFrame>
      <p:sp>
        <p:nvSpPr>
          <p:cNvPr id="705011247" name="Textfeld 4"/>
          <p:cNvSpPr txBox="1"/>
          <p:nvPr/>
        </p:nvSpPr>
        <p:spPr bwMode="auto">
          <a:xfrm>
            <a:off x="838198" y="5900069"/>
            <a:ext cx="4625051" cy="276999"/>
          </a:xfrm>
          <a:prstGeom prst="rect">
            <a:avLst/>
          </a:prstGeom>
          <a:noFill/>
        </p:spPr>
        <p:txBody>
          <a:bodyPr wrap="square" rtlCol="0">
            <a:spAutoFit/>
          </a:bodyPr>
          <a:lstStyle/>
          <a:p>
            <a:pPr>
              <a:defRPr/>
            </a:pPr>
            <a:r>
              <a:rPr lang="de-DE" sz="1200">
                <a:latin typeface="FAUSans Office"/>
                <a:cs typeface="FAUSans Office"/>
              </a:rPr>
              <a:t>Quelle: Reber &amp; Schönauer-Schneider, 2011</a:t>
            </a:r>
            <a:endParaRPr/>
          </a:p>
        </p:txBody>
      </p:sp>
      <p:pic>
        <p:nvPicPr>
          <p:cNvPr id="1631261279" name="Inhaltsplatzhalter 4"/>
          <p:cNvPicPr>
            <a:picLocks noChangeAspect="1"/>
          </p:cNvPicPr>
          <p:nvPr/>
        </p:nvPicPr>
        <p:blipFill rotWithShape="1">
          <a:blip r:embed="rId3"/>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42488071" name="Titel 1"/>
          <p:cNvSpPr>
            <a:spLocks noGrp="1"/>
          </p:cNvSpPr>
          <p:nvPr>
            <p:ph type="title"/>
          </p:nvPr>
        </p:nvSpPr>
        <p:spPr bwMode="auto">
          <a:xfrm>
            <a:off x="838200" y="365125"/>
            <a:ext cx="8979568" cy="1325563"/>
          </a:xfrm>
        </p:spPr>
        <p:txBody>
          <a:bodyPr/>
          <a:lstStyle/>
          <a:p>
            <a:pPr>
              <a:defRPr/>
            </a:pPr>
            <a:r>
              <a:rPr lang="de-DE" dirty="0">
                <a:latin typeface="Segoe UI"/>
                <a:cs typeface="Segoe UI"/>
              </a:rPr>
              <a:t>Gliederung – Sprache</a:t>
            </a:r>
            <a:endParaRPr dirty="0">
              <a:latin typeface="Segoe UI"/>
              <a:cs typeface="Segoe UI"/>
            </a:endParaRPr>
          </a:p>
        </p:txBody>
      </p:sp>
      <p:pic>
        <p:nvPicPr>
          <p:cNvPr id="1094156610" name="Inhaltsplatzhalter 4"/>
          <p:cNvPicPr>
            <a:picLocks noGrp="1" noChangeAspect="1"/>
          </p:cNvPicPr>
          <p:nvPr>
            <p:ph idx="1"/>
          </p:nvPr>
        </p:nvPicPr>
        <p:blipFill rotWithShape="1">
          <a:blip r:embed="rId3"/>
          <a:stretch/>
        </p:blipFill>
        <p:spPr bwMode="auto">
          <a:xfrm>
            <a:off x="9941162" y="217202"/>
            <a:ext cx="1979485" cy="1058145"/>
          </a:xfrm>
        </p:spPr>
      </p:pic>
      <p:sp>
        <p:nvSpPr>
          <p:cNvPr id="206436130" name="Textfeld 3"/>
          <p:cNvSpPr txBox="1"/>
          <p:nvPr/>
        </p:nvSpPr>
        <p:spPr bwMode="auto">
          <a:xfrm>
            <a:off x="838200" y="1608146"/>
            <a:ext cx="10699750" cy="5047536"/>
          </a:xfrm>
          <a:prstGeom prst="rect">
            <a:avLst/>
          </a:prstGeom>
          <a:noFill/>
        </p:spPr>
        <p:txBody>
          <a:bodyPr wrap="square" rtlCol="0">
            <a:spAutoFit/>
          </a:bodyPr>
          <a:lstStyle/>
          <a:p>
            <a:pPr>
              <a:tabLst>
                <a:tab pos="360363" algn="l"/>
                <a:tab pos="625475" algn="l"/>
              </a:tabLst>
              <a:defRPr/>
            </a:pPr>
            <a:r>
              <a:rPr lang="de-DE" dirty="0">
                <a:latin typeface="Segoe UI"/>
                <a:cs typeface="Segoe UI"/>
              </a:rPr>
              <a:t>1.</a:t>
            </a:r>
            <a:r>
              <a:rPr lang="de-DE" sz="1600" dirty="0">
                <a:latin typeface="Segoe UI"/>
                <a:cs typeface="Segoe UI"/>
              </a:rPr>
              <a:t>	</a:t>
            </a:r>
            <a:r>
              <a:rPr lang="de-DE" b="1" dirty="0">
                <a:latin typeface="Segoe UI"/>
                <a:cs typeface="Segoe UI"/>
              </a:rPr>
              <a:t>Fallbeispiel Grundschule</a:t>
            </a:r>
            <a:endParaRPr dirty="0"/>
          </a:p>
          <a:p>
            <a:pPr>
              <a:tabLst>
                <a:tab pos="360363" algn="l"/>
                <a:tab pos="625475" algn="l"/>
              </a:tabLst>
              <a:defRPr/>
            </a:pPr>
            <a:r>
              <a:rPr lang="de-DE" dirty="0">
                <a:latin typeface="Segoe UI"/>
                <a:cs typeface="Segoe UI"/>
              </a:rPr>
              <a:t>1.1		 Lia (1. Klasse)</a:t>
            </a:r>
            <a:endParaRPr dirty="0"/>
          </a:p>
          <a:p>
            <a:pPr>
              <a:tabLst>
                <a:tab pos="360363" algn="l"/>
                <a:tab pos="625475" algn="l"/>
              </a:tabLst>
              <a:defRPr/>
            </a:pPr>
            <a:r>
              <a:rPr lang="de-DE" dirty="0">
                <a:latin typeface="Segoe UI"/>
                <a:cs typeface="Segoe UI"/>
              </a:rPr>
              <a:t>1.2      Impulsfragen zu Lia</a:t>
            </a:r>
            <a:endParaRPr dirty="0"/>
          </a:p>
          <a:p>
            <a:pPr>
              <a:tabLst>
                <a:tab pos="360363" algn="l"/>
                <a:tab pos="625475" algn="l"/>
              </a:tabLst>
              <a:defRPr/>
            </a:pPr>
            <a:r>
              <a:rPr lang="de-DE" dirty="0">
                <a:latin typeface="Segoe UI"/>
                <a:cs typeface="Segoe UI"/>
              </a:rPr>
              <a:t>1.3      Ideen für die Praxis (Lia)</a:t>
            </a:r>
            <a:endParaRPr dirty="0"/>
          </a:p>
          <a:p>
            <a:pPr>
              <a:tabLst>
                <a:tab pos="360363" algn="l"/>
                <a:tab pos="625475" algn="l"/>
              </a:tabLst>
              <a:defRPr/>
            </a:pPr>
            <a:r>
              <a:rPr lang="de-DE" dirty="0">
                <a:latin typeface="Segoe UI"/>
                <a:cs typeface="Segoe UI"/>
              </a:rPr>
              <a:t>1.4      Allgemeine Impulsfragen</a:t>
            </a:r>
            <a:endParaRPr dirty="0"/>
          </a:p>
          <a:p>
            <a:pPr>
              <a:tabLst>
                <a:tab pos="360363" algn="l"/>
                <a:tab pos="625475" algn="l"/>
              </a:tabLst>
              <a:defRPr/>
            </a:pPr>
            <a:r>
              <a:rPr lang="de-DE" dirty="0">
                <a:latin typeface="Segoe UI"/>
                <a:cs typeface="Segoe UI"/>
              </a:rPr>
              <a:t>1.5 	     Allgemeine Impulsfragen – fachspezifische Antworten (Sprache)</a:t>
            </a:r>
            <a:endParaRPr dirty="0">
              <a:latin typeface="Segoe UI"/>
              <a:cs typeface="Segoe UI"/>
            </a:endParaRPr>
          </a:p>
          <a:p>
            <a:pPr>
              <a:tabLst>
                <a:tab pos="360363" algn="l"/>
                <a:tab pos="625475" algn="l"/>
              </a:tabLst>
              <a:defRPr/>
            </a:pPr>
            <a:endParaRPr lang="de-DE" sz="600" dirty="0">
              <a:latin typeface="Segoe UI"/>
              <a:cs typeface="Segoe UI"/>
            </a:endParaRPr>
          </a:p>
          <a:p>
            <a:pPr>
              <a:tabLst>
                <a:tab pos="360363" algn="l"/>
                <a:tab pos="625475" algn="l"/>
              </a:tabLst>
              <a:defRPr/>
            </a:pPr>
            <a:r>
              <a:rPr lang="de-DE" dirty="0">
                <a:latin typeface="Segoe UI"/>
                <a:cs typeface="Segoe UI"/>
              </a:rPr>
              <a:t>2. 	</a:t>
            </a:r>
            <a:r>
              <a:rPr lang="de-DE" b="1" dirty="0">
                <a:latin typeface="Segoe UI"/>
                <a:cs typeface="Segoe UI"/>
              </a:rPr>
              <a:t>Fallbeispiel Mittelschule</a:t>
            </a:r>
            <a:endParaRPr dirty="0"/>
          </a:p>
          <a:p>
            <a:pPr>
              <a:tabLst>
                <a:tab pos="360363" algn="l"/>
                <a:tab pos="625475" algn="l"/>
              </a:tabLst>
              <a:defRPr/>
            </a:pPr>
            <a:r>
              <a:rPr lang="de-DE" dirty="0">
                <a:latin typeface="Segoe UI"/>
                <a:cs typeface="Segoe UI"/>
              </a:rPr>
              <a:t>2.1	 	 Noah (9. Klasse)</a:t>
            </a:r>
            <a:endParaRPr dirty="0"/>
          </a:p>
          <a:p>
            <a:pPr>
              <a:tabLst>
                <a:tab pos="360363" algn="l"/>
                <a:tab pos="625475" algn="l"/>
              </a:tabLst>
              <a:defRPr/>
            </a:pPr>
            <a:r>
              <a:rPr lang="de-DE" dirty="0">
                <a:latin typeface="Segoe UI"/>
                <a:cs typeface="Segoe UI"/>
              </a:rPr>
              <a:t>2.2      Impulsfragen zu Noah</a:t>
            </a:r>
            <a:endParaRPr dirty="0"/>
          </a:p>
          <a:p>
            <a:pPr>
              <a:tabLst>
                <a:tab pos="360363" algn="l"/>
                <a:tab pos="625475" algn="l"/>
              </a:tabLst>
              <a:defRPr/>
            </a:pPr>
            <a:r>
              <a:rPr lang="de-DE" dirty="0">
                <a:latin typeface="Segoe UI"/>
                <a:cs typeface="Segoe UI"/>
              </a:rPr>
              <a:t>2.3      Ideen für die Praxis (Noah)</a:t>
            </a:r>
            <a:endParaRPr dirty="0"/>
          </a:p>
          <a:p>
            <a:pPr>
              <a:tabLst>
                <a:tab pos="360363" algn="l"/>
                <a:tab pos="625475" algn="l"/>
              </a:tabLst>
              <a:defRPr/>
            </a:pPr>
            <a:r>
              <a:rPr lang="de-DE" dirty="0">
                <a:latin typeface="Segoe UI"/>
                <a:cs typeface="Segoe UI"/>
              </a:rPr>
              <a:t>2.4      Allgemeine Impulsfragen</a:t>
            </a:r>
            <a:endParaRPr dirty="0"/>
          </a:p>
          <a:p>
            <a:pPr>
              <a:tabLst>
                <a:tab pos="360363" algn="l"/>
                <a:tab pos="625475" algn="l"/>
              </a:tabLst>
              <a:defRPr/>
            </a:pPr>
            <a:r>
              <a:rPr lang="de-DE" dirty="0">
                <a:latin typeface="Segoe UI"/>
                <a:cs typeface="Segoe UI"/>
              </a:rPr>
              <a:t>2.5      Allgemeine Impulsfragen – fachspezifische Antworten (Sprache)</a:t>
            </a:r>
            <a:endParaRPr dirty="0"/>
          </a:p>
          <a:p>
            <a:pPr>
              <a:tabLst>
                <a:tab pos="360363" algn="l"/>
                <a:tab pos="625475" algn="l"/>
              </a:tabLst>
              <a:defRPr/>
            </a:pPr>
            <a:endParaRPr lang="de-DE" sz="600" dirty="0">
              <a:latin typeface="Segoe UI"/>
              <a:cs typeface="Segoe UI"/>
            </a:endParaRPr>
          </a:p>
          <a:p>
            <a:pPr>
              <a:tabLst>
                <a:tab pos="360363" algn="l"/>
                <a:tab pos="625475" algn="l"/>
              </a:tabLst>
              <a:defRPr/>
            </a:pPr>
            <a:r>
              <a:rPr lang="de-DE" sz="400" dirty="0"/>
              <a:t> </a:t>
            </a:r>
          </a:p>
          <a:p>
            <a:pPr>
              <a:tabLst>
                <a:tab pos="360363" algn="l"/>
                <a:tab pos="625475" algn="l"/>
              </a:tabLst>
              <a:defRPr/>
            </a:pPr>
            <a:r>
              <a:rPr lang="de-DE" dirty="0">
                <a:latin typeface="Segoe UI"/>
                <a:cs typeface="Segoe UI"/>
              </a:rPr>
              <a:t>3.      Exkurs: </a:t>
            </a:r>
            <a:r>
              <a:rPr lang="de-DE" dirty="0" err="1">
                <a:latin typeface="Segoe UI"/>
                <a:cs typeface="Segoe UI"/>
              </a:rPr>
              <a:t>Lehrer:innensprache</a:t>
            </a:r>
            <a:r>
              <a:rPr lang="de-DE" dirty="0">
                <a:latin typeface="Segoe UI"/>
                <a:cs typeface="Segoe UI"/>
              </a:rPr>
              <a:t>: Modellierungstechniken</a:t>
            </a:r>
            <a:endParaRPr dirty="0"/>
          </a:p>
          <a:p>
            <a:pPr>
              <a:tabLst>
                <a:tab pos="360363" algn="l"/>
                <a:tab pos="625475" algn="l"/>
              </a:tabLst>
              <a:defRPr/>
            </a:pPr>
            <a:r>
              <a:rPr lang="de-DE" dirty="0">
                <a:latin typeface="Segoe UI"/>
                <a:cs typeface="Segoe UI"/>
              </a:rPr>
              <a:t>4.      Daten und Fakten zum Förderschwerpunkt Sprache</a:t>
            </a:r>
            <a:endParaRPr dirty="0"/>
          </a:p>
          <a:p>
            <a:pPr>
              <a:tabLst>
                <a:tab pos="360363" algn="l"/>
                <a:tab pos="625475" algn="l"/>
              </a:tabLst>
              <a:defRPr/>
            </a:pPr>
            <a:r>
              <a:rPr lang="de-DE" dirty="0">
                <a:latin typeface="Segoe UI"/>
                <a:cs typeface="Segoe UI"/>
              </a:rPr>
              <a:t>5.      Material und Vertiefung</a:t>
            </a:r>
            <a:endParaRPr dirty="0"/>
          </a:p>
          <a:p>
            <a:pPr>
              <a:tabLst>
                <a:tab pos="360363" algn="l"/>
                <a:tab pos="625475" algn="l"/>
              </a:tabLst>
              <a:defRPr/>
            </a:pPr>
            <a:r>
              <a:rPr lang="de-DE" dirty="0">
                <a:latin typeface="Segoe UI"/>
                <a:cs typeface="Segoe UI"/>
              </a:rPr>
              <a:t>6. 	   Literaturverzeichnis</a:t>
            </a:r>
            <a:endParaRPr dirty="0"/>
          </a:p>
          <a:p>
            <a:pPr>
              <a:tabLst>
                <a:tab pos="360363" algn="l"/>
                <a:tab pos="625475" algn="l"/>
              </a:tabLst>
              <a:defRPr/>
            </a:pPr>
            <a:r>
              <a:rPr lang="de-DE" dirty="0">
                <a:latin typeface="Segoe UI"/>
                <a:cs typeface="Segoe UI"/>
              </a:rPr>
              <a:t>7.      Herausgeberschaft und Lizenzhinweis</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94229306" name="Titel 1"/>
          <p:cNvSpPr>
            <a:spLocks noGrp="1"/>
          </p:cNvSpPr>
          <p:nvPr>
            <p:ph type="title"/>
          </p:nvPr>
        </p:nvSpPr>
        <p:spPr bwMode="auto">
          <a:xfrm>
            <a:off x="838200" y="365125"/>
            <a:ext cx="8979568" cy="1325563"/>
          </a:xfrm>
        </p:spPr>
        <p:txBody>
          <a:bodyPr/>
          <a:lstStyle/>
          <a:p>
            <a:pPr>
              <a:defRPr/>
            </a:pPr>
            <a:r>
              <a:rPr lang="de-DE" dirty="0"/>
              <a:t>Förderschwerpunkt Sprache</a:t>
            </a:r>
            <a:endParaRPr dirty="0"/>
          </a:p>
        </p:txBody>
      </p:sp>
      <p:pic>
        <p:nvPicPr>
          <p:cNvPr id="1649990777" name="Inhaltsplatzhalter 4"/>
          <p:cNvPicPr>
            <a:picLocks noGrp="1" noChangeAspect="1"/>
          </p:cNvPicPr>
          <p:nvPr>
            <p:ph idx="1"/>
          </p:nvPr>
        </p:nvPicPr>
        <p:blipFill rotWithShape="1">
          <a:blip r:embed="rId3"/>
          <a:stretch/>
        </p:blipFill>
        <p:spPr bwMode="auto">
          <a:xfrm>
            <a:off x="9941162" y="217202"/>
            <a:ext cx="1979485" cy="1058145"/>
          </a:xfrm>
        </p:spPr>
      </p:pic>
      <p:sp>
        <p:nvSpPr>
          <p:cNvPr id="302736648" name="Inhaltsplatzhalter 2"/>
          <p:cNvSpPr txBox="1"/>
          <p:nvPr/>
        </p:nvSpPr>
        <p:spPr bwMode="auto">
          <a:xfrm>
            <a:off x="567159" y="1400195"/>
            <a:ext cx="3993266" cy="2661654"/>
          </a:xfrm>
          <a:prstGeom prst="rect">
            <a:avLst/>
          </a:prstGeom>
          <a:solidFill>
            <a:srgbClr val="E7F6FF"/>
          </a:solidFill>
        </p:spPr>
        <p:txBody>
          <a:bodyPr vert="horz" lIns="91440" tIns="45720" rIns="91440" bIns="45720" rtlCol="0">
            <a:normAutofit/>
          </a:bodyPr>
          <a:lst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a:lstStyle>
          <a:p>
            <a:pPr marL="0" indent="0">
              <a:lnSpc>
                <a:spcPts val="1800"/>
              </a:lnSpc>
              <a:spcBef>
                <a:spcPts val="0"/>
              </a:spcBef>
              <a:buFont typeface="Arial"/>
              <a:buNone/>
              <a:defRPr/>
            </a:pPr>
            <a:r>
              <a:rPr lang="de-DE" sz="2000" b="1" dirty="0"/>
              <a:t>Definition</a:t>
            </a:r>
            <a:endParaRPr sz="2000" dirty="0"/>
          </a:p>
          <a:p>
            <a:pPr>
              <a:lnSpc>
                <a:spcPts val="2000"/>
              </a:lnSpc>
              <a:spcBef>
                <a:spcPts val="0"/>
              </a:spcBef>
              <a:spcAft>
                <a:spcPts val="200"/>
              </a:spcAft>
              <a:defRPr/>
            </a:pPr>
            <a:r>
              <a:rPr lang="de-DE" sz="1400" dirty="0"/>
              <a:t>Beeinträchtigung der Sprache, des Sprechens, des Redeflusses, der Stimme und des Schluckens.</a:t>
            </a:r>
            <a:endParaRPr sz="1400" dirty="0"/>
          </a:p>
          <a:p>
            <a:pPr>
              <a:lnSpc>
                <a:spcPts val="2000"/>
              </a:lnSpc>
              <a:spcBef>
                <a:spcPts val="0"/>
              </a:spcBef>
              <a:spcAft>
                <a:spcPts val="200"/>
              </a:spcAft>
              <a:defRPr/>
            </a:pPr>
            <a:r>
              <a:rPr lang="de-DE" sz="1400" dirty="0"/>
              <a:t>Störung der Sprachentwicklung: Verzögerung im Sprachentwicklungsprozess bis ins Schulalter und darüber hinaus.</a:t>
            </a:r>
            <a:endParaRPr sz="1400" dirty="0"/>
          </a:p>
        </p:txBody>
      </p:sp>
      <p:sp>
        <p:nvSpPr>
          <p:cNvPr id="1687068907" name="Inhaltsplatzhalter 2"/>
          <p:cNvSpPr txBox="1"/>
          <p:nvPr/>
        </p:nvSpPr>
        <p:spPr bwMode="auto">
          <a:xfrm>
            <a:off x="4560425" y="1400195"/>
            <a:ext cx="7257386" cy="2665823"/>
          </a:xfrm>
          <a:prstGeom prst="rect">
            <a:avLst/>
          </a:prstGeom>
          <a:solidFill>
            <a:srgbClr val="FFFFDD"/>
          </a:solidFill>
        </p:spPr>
        <p:txBody>
          <a:bodyPr vert="horz" lIns="91440" tIns="45720" rIns="91440" bIns="45720" rtlCol="0">
            <a:noAutofit/>
          </a:bodyPr>
          <a:lst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a:lstStyle>
          <a:p>
            <a:pPr marL="0" indent="0">
              <a:spcBef>
                <a:spcPts val="600"/>
              </a:spcBef>
              <a:buFont typeface="Arial"/>
              <a:buNone/>
              <a:defRPr/>
            </a:pPr>
            <a:r>
              <a:rPr lang="de-DE" sz="2000" b="1" dirty="0"/>
              <a:t>Erscheinungsformen</a:t>
            </a:r>
            <a:endParaRPr sz="2000" dirty="0"/>
          </a:p>
          <a:p>
            <a:pPr>
              <a:lnSpc>
                <a:spcPts val="2000"/>
              </a:lnSpc>
              <a:spcBef>
                <a:spcPts val="600"/>
              </a:spcBef>
              <a:spcAft>
                <a:spcPts val="200"/>
              </a:spcAft>
              <a:defRPr/>
            </a:pPr>
            <a:r>
              <a:rPr lang="de-DE" dirty="0"/>
              <a:t>Spezifische Spracherwerbsstörung</a:t>
            </a:r>
            <a:r>
              <a:rPr lang="de-DE" sz="1400" dirty="0"/>
              <a:t>: Betroffenen Kindern gelingt es nur unter erschwerten Bedingungen, sich das linguistische Regelsystem ihrer Muttersprache anzueignen, wobei für Art und Ausmaß der sprachlichen Problematik keine offensichtlichen Primärbeeinträchtigungen verantwortlich gemacht werden können.“  </a:t>
            </a:r>
            <a:r>
              <a:rPr lang="de-DE" sz="1000" dirty="0"/>
              <a:t>(vgl. </a:t>
            </a:r>
            <a:r>
              <a:rPr lang="de-DE" sz="1000" dirty="0" err="1"/>
              <a:t>Kannengieser</a:t>
            </a:r>
            <a:r>
              <a:rPr lang="de-DE" sz="1000" dirty="0"/>
              <a:t> 2015, S. 7)</a:t>
            </a:r>
          </a:p>
          <a:p>
            <a:pPr>
              <a:lnSpc>
                <a:spcPts val="2000"/>
              </a:lnSpc>
              <a:spcBef>
                <a:spcPts val="600"/>
              </a:spcBef>
              <a:spcAft>
                <a:spcPts val="200"/>
              </a:spcAft>
              <a:defRPr/>
            </a:pPr>
            <a:r>
              <a:rPr lang="de-DE" dirty="0"/>
              <a:t>(Selektiver) </a:t>
            </a:r>
            <a:r>
              <a:rPr lang="de-DE" dirty="0" err="1"/>
              <a:t>Mutismus</a:t>
            </a:r>
            <a:r>
              <a:rPr lang="de-DE" sz="1400" dirty="0"/>
              <a:t>: Betroffene Kinder schweigen in (spezifischen) sozialen Situationen, obwohl sie über ausreichende sprachliche Fähigkeiten verfügen. </a:t>
            </a:r>
            <a:r>
              <a:rPr lang="de-DE" sz="1000" dirty="0"/>
              <a:t>(vgl. Starke &amp; </a:t>
            </a:r>
            <a:r>
              <a:rPr lang="de-DE" sz="1000" dirty="0" err="1"/>
              <a:t>Subellok</a:t>
            </a:r>
            <a:r>
              <a:rPr lang="de-DE" sz="1000" dirty="0"/>
              <a:t>, 2015, 1)</a:t>
            </a:r>
            <a:endParaRPr sz="1000" dirty="0"/>
          </a:p>
          <a:p>
            <a:pPr>
              <a:lnSpc>
                <a:spcPts val="2000"/>
              </a:lnSpc>
              <a:spcBef>
                <a:spcPts val="600"/>
              </a:spcBef>
              <a:spcAft>
                <a:spcPts val="200"/>
              </a:spcAft>
              <a:defRPr/>
            </a:pPr>
            <a:r>
              <a:rPr lang="de-DE" dirty="0"/>
              <a:t>Stottern und Poltern</a:t>
            </a:r>
            <a:r>
              <a:rPr lang="de-DE" sz="1400" dirty="0"/>
              <a:t> (Redeflussstörung)</a:t>
            </a:r>
            <a:endParaRPr sz="1400" dirty="0"/>
          </a:p>
        </p:txBody>
      </p:sp>
      <p:sp>
        <p:nvSpPr>
          <p:cNvPr id="1251189066" name="Inhaltsplatzhalter 2"/>
          <p:cNvSpPr txBox="1"/>
          <p:nvPr/>
        </p:nvSpPr>
        <p:spPr bwMode="auto">
          <a:xfrm>
            <a:off x="567159" y="4066018"/>
            <a:ext cx="11250652" cy="2661654"/>
          </a:xfrm>
          <a:prstGeom prst="rect">
            <a:avLst/>
          </a:prstGeom>
          <a:solidFill>
            <a:srgbClr val="FFF3F3"/>
          </a:solidFill>
        </p:spPr>
        <p:txBody>
          <a:bodyPr vert="horz" lIns="91440" tIns="45720" rIns="91440" bIns="45720" numCol="2" rtlCol="0">
            <a:normAutofit fontScale="92500"/>
          </a:bodyPr>
          <a:lst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a:lstStyle>
          <a:p>
            <a:pPr marL="0" indent="0">
              <a:buFont typeface="Arial"/>
              <a:buNone/>
              <a:defRPr/>
            </a:pPr>
            <a:r>
              <a:rPr lang="de-DE" sz="2000" b="1" dirty="0"/>
              <a:t>Maßnahmen</a:t>
            </a:r>
            <a:endParaRPr sz="2000" dirty="0"/>
          </a:p>
          <a:p>
            <a:pPr>
              <a:lnSpc>
                <a:spcPts val="2000"/>
              </a:lnSpc>
              <a:spcBef>
                <a:spcPts val="0"/>
              </a:spcBef>
              <a:spcAft>
                <a:spcPts val="200"/>
              </a:spcAft>
              <a:defRPr/>
            </a:pPr>
            <a:r>
              <a:rPr lang="de-DE" sz="1400" dirty="0"/>
              <a:t>Sprachtherapie / Logopädie</a:t>
            </a:r>
            <a:endParaRPr sz="1400" dirty="0"/>
          </a:p>
          <a:p>
            <a:pPr>
              <a:lnSpc>
                <a:spcPts val="2000"/>
              </a:lnSpc>
              <a:spcBef>
                <a:spcPts val="0"/>
              </a:spcBef>
              <a:spcAft>
                <a:spcPts val="200"/>
              </a:spcAft>
              <a:defRPr/>
            </a:pPr>
            <a:r>
              <a:rPr lang="de-DE" sz="1400" dirty="0"/>
              <a:t>Alternative Möglichkeiten zur Mitarbeit (z.B. Symbole, Gestik, Mimik)</a:t>
            </a:r>
            <a:endParaRPr sz="1400" dirty="0"/>
          </a:p>
          <a:p>
            <a:pPr>
              <a:lnSpc>
                <a:spcPts val="2000"/>
              </a:lnSpc>
              <a:spcBef>
                <a:spcPts val="0"/>
              </a:spcBef>
              <a:spcAft>
                <a:spcPts val="200"/>
              </a:spcAft>
              <a:defRPr/>
            </a:pPr>
            <a:r>
              <a:rPr lang="de-DE" sz="1400" dirty="0"/>
              <a:t>Gegenseitige Achtung und Wertschätzung</a:t>
            </a:r>
            <a:endParaRPr sz="1400" dirty="0"/>
          </a:p>
          <a:p>
            <a:pPr>
              <a:lnSpc>
                <a:spcPts val="2000"/>
              </a:lnSpc>
              <a:spcBef>
                <a:spcPts val="0"/>
              </a:spcBef>
              <a:spcAft>
                <a:spcPts val="200"/>
              </a:spcAft>
              <a:defRPr/>
            </a:pPr>
            <a:r>
              <a:rPr lang="de-DE" sz="1400" dirty="0"/>
              <a:t>Keinen Druck ausüben</a:t>
            </a:r>
            <a:endParaRPr sz="1400" dirty="0"/>
          </a:p>
          <a:p>
            <a:pPr>
              <a:lnSpc>
                <a:spcPts val="2000"/>
              </a:lnSpc>
              <a:spcBef>
                <a:spcPts val="0"/>
              </a:spcBef>
              <a:spcAft>
                <a:spcPts val="200"/>
              </a:spcAft>
              <a:defRPr/>
            </a:pPr>
            <a:r>
              <a:rPr lang="de-DE" sz="1400" dirty="0"/>
              <a:t>Aufklärung der </a:t>
            </a:r>
            <a:r>
              <a:rPr lang="de-DE" sz="1400" dirty="0" err="1"/>
              <a:t>Mitschüler:innen</a:t>
            </a:r>
            <a:endParaRPr sz="1400" dirty="0"/>
          </a:p>
          <a:p>
            <a:pPr>
              <a:lnSpc>
                <a:spcPts val="2000"/>
              </a:lnSpc>
              <a:spcBef>
                <a:spcPts val="0"/>
              </a:spcBef>
              <a:spcAft>
                <a:spcPts val="200"/>
              </a:spcAft>
              <a:defRPr/>
            </a:pPr>
            <a:r>
              <a:rPr lang="de-DE" sz="1400" dirty="0"/>
              <a:t>Nachteilsausgleich</a:t>
            </a:r>
          </a:p>
          <a:p>
            <a:pPr>
              <a:lnSpc>
                <a:spcPts val="2000"/>
              </a:lnSpc>
              <a:spcBef>
                <a:spcPts val="0"/>
              </a:spcBef>
              <a:spcAft>
                <a:spcPts val="200"/>
              </a:spcAft>
              <a:defRPr/>
            </a:pPr>
            <a:r>
              <a:rPr lang="de-DE" sz="1400" dirty="0"/>
              <a:t>Enttabuisierung des Stotterns (angstfreies Sprechen ermöglichen)</a:t>
            </a:r>
            <a:endParaRPr sz="1400" dirty="0"/>
          </a:p>
          <a:p>
            <a:pPr>
              <a:lnSpc>
                <a:spcPts val="2000"/>
              </a:lnSpc>
              <a:spcAft>
                <a:spcPts val="200"/>
              </a:spcAft>
              <a:defRPr/>
            </a:pPr>
            <a:endParaRPr lang="de-DE" sz="1400" dirty="0"/>
          </a:p>
          <a:p>
            <a:pPr>
              <a:lnSpc>
                <a:spcPts val="2000"/>
              </a:lnSpc>
              <a:spcAft>
                <a:spcPts val="200"/>
              </a:spcAft>
              <a:defRPr/>
            </a:pPr>
            <a:r>
              <a:rPr lang="de-DE" sz="1400" dirty="0"/>
              <a:t>Sprachliche Optimierung (z.B. spezifisch akzentuierte </a:t>
            </a:r>
            <a:r>
              <a:rPr lang="de-DE" sz="1400" dirty="0" err="1"/>
              <a:t>Lehrer:innensprache</a:t>
            </a:r>
            <a:r>
              <a:rPr lang="de-DE" sz="1400" dirty="0"/>
              <a:t>, Optimierung von Texten, leicht verständliche Sprache); </a:t>
            </a:r>
            <a:r>
              <a:rPr lang="de-DE" sz="1400" b="1" dirty="0"/>
              <a:t>keine</a:t>
            </a:r>
            <a:r>
              <a:rPr lang="de-DE" sz="1400" dirty="0"/>
              <a:t> inhaltliche Vereinfachung</a:t>
            </a:r>
          </a:p>
          <a:p>
            <a:pPr>
              <a:lnSpc>
                <a:spcPts val="2000"/>
              </a:lnSpc>
              <a:spcBef>
                <a:spcPts val="0"/>
              </a:spcBef>
              <a:spcAft>
                <a:spcPts val="200"/>
              </a:spcAft>
              <a:defRPr/>
            </a:pPr>
            <a:r>
              <a:rPr lang="de-DE" sz="1400" dirty="0"/>
              <a:t>Visualisieren und Vergegenständlichen</a:t>
            </a:r>
            <a:endParaRPr sz="1400" dirty="0"/>
          </a:p>
          <a:p>
            <a:pPr>
              <a:lnSpc>
                <a:spcPts val="2000"/>
              </a:lnSpc>
              <a:spcBef>
                <a:spcPts val="0"/>
              </a:spcBef>
              <a:spcAft>
                <a:spcPts val="200"/>
              </a:spcAft>
              <a:defRPr/>
            </a:pPr>
            <a:r>
              <a:rPr lang="de-DE" sz="1400" dirty="0"/>
              <a:t>Wortschatzarbeit als Unterrichtsprinzip</a:t>
            </a:r>
            <a:endParaRPr sz="1400" dirty="0"/>
          </a:p>
          <a:p>
            <a:pPr>
              <a:lnSpc>
                <a:spcPts val="2000"/>
              </a:lnSpc>
              <a:spcBef>
                <a:spcPts val="0"/>
              </a:spcBef>
              <a:spcAft>
                <a:spcPts val="200"/>
              </a:spcAft>
              <a:defRPr/>
            </a:pPr>
            <a:r>
              <a:rPr lang="de-DE" sz="1400" dirty="0"/>
              <a:t>Schüler:innen aussprechen lassen</a:t>
            </a:r>
            <a:endParaRPr sz="1400" dirty="0"/>
          </a:p>
          <a:p>
            <a:pPr>
              <a:lnSpc>
                <a:spcPts val="2000"/>
              </a:lnSpc>
              <a:spcBef>
                <a:spcPts val="0"/>
              </a:spcBef>
              <a:spcAft>
                <a:spcPts val="200"/>
              </a:spcAft>
              <a:defRPr/>
            </a:pPr>
            <a:r>
              <a:rPr lang="de-DE" sz="1400" dirty="0"/>
              <a:t>Korrekte Wiederholung fehlerhafter Sätze, ohne die Fehler zu kommentieren</a:t>
            </a:r>
            <a:endParaRPr sz="1400" dirty="0"/>
          </a:p>
          <a:p>
            <a:pPr>
              <a:lnSpc>
                <a:spcPts val="2000"/>
              </a:lnSpc>
              <a:spcBef>
                <a:spcPts val="0"/>
              </a:spcBef>
              <a:spcAft>
                <a:spcPts val="200"/>
              </a:spcAft>
              <a:defRPr/>
            </a:pPr>
            <a:r>
              <a:rPr lang="de-DE" sz="1400" dirty="0"/>
              <a:t>Stellen offener Fragen, sodass Sprechen geübt wird</a:t>
            </a:r>
          </a:p>
          <a:p>
            <a:pPr>
              <a:lnSpc>
                <a:spcPts val="2000"/>
              </a:lnSpc>
              <a:spcBef>
                <a:spcPts val="0"/>
              </a:spcBef>
              <a:spcAft>
                <a:spcPts val="200"/>
              </a:spcAft>
              <a:defRPr/>
            </a:pPr>
            <a:r>
              <a:rPr lang="de-DE" sz="1400" dirty="0"/>
              <a:t>(vgl. Mayer 2020; Kiel et al. 2018)</a:t>
            </a: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8425476" name="Titel 1"/>
          <p:cNvSpPr>
            <a:spLocks noGrp="1"/>
          </p:cNvSpPr>
          <p:nvPr>
            <p:ph type="title"/>
          </p:nvPr>
        </p:nvSpPr>
        <p:spPr bwMode="auto"/>
        <p:txBody>
          <a:bodyPr/>
          <a:lstStyle/>
          <a:p>
            <a:pPr>
              <a:defRPr/>
            </a:pPr>
            <a:r>
              <a:rPr lang="de-DE" dirty="0"/>
              <a:t>Material und Vertiefung - Fachliteratur</a:t>
            </a:r>
            <a:endParaRPr dirty="0"/>
          </a:p>
        </p:txBody>
      </p:sp>
      <p:sp>
        <p:nvSpPr>
          <p:cNvPr id="388516395" name="Inhaltsplatzhalter 3"/>
          <p:cNvSpPr>
            <a:spLocks noGrp="1"/>
          </p:cNvSpPr>
          <p:nvPr>
            <p:ph idx="1"/>
          </p:nvPr>
        </p:nvSpPr>
        <p:spPr bwMode="auto">
          <a:xfrm>
            <a:off x="838200" y="1825625"/>
            <a:ext cx="10515600" cy="4351338"/>
          </a:xfrm>
        </p:spPr>
        <p:txBody>
          <a:bodyPr>
            <a:noAutofit/>
          </a:bodyPr>
          <a:lstStyle/>
          <a:p>
            <a:pPr eaLnBrk="0" fontAlgn="base" hangingPunct="0">
              <a:lnSpc>
                <a:spcPct val="100000"/>
              </a:lnSpc>
              <a:spcBef>
                <a:spcPct val="0"/>
              </a:spcBef>
              <a:spcAft>
                <a:spcPct val="0"/>
              </a:spcAft>
            </a:pPr>
            <a:r>
              <a:rPr lang="de-DE" altLang="de-DE" sz="1600" dirty="0"/>
              <a:t>Mayer, A. (2020). Förderschwerpunkt Sprache. In U. Heimlich &amp; E. Kiel (Hrsg.), </a:t>
            </a:r>
            <a:r>
              <a:rPr lang="de-DE" altLang="de-DE" sz="1600" i="1" dirty="0"/>
              <a:t>Studienbuch Inklusion</a:t>
            </a:r>
            <a:r>
              <a:rPr lang="de-DE" altLang="de-DE" sz="1600" dirty="0"/>
              <a:t> (S. 97–107). Bad Heilbrunn: Verlag Julius Klinkhardt.</a:t>
            </a:r>
          </a:p>
          <a:p>
            <a:pPr eaLnBrk="0" fontAlgn="base" hangingPunct="0">
              <a:lnSpc>
                <a:spcPct val="100000"/>
              </a:lnSpc>
              <a:spcBef>
                <a:spcPct val="0"/>
              </a:spcBef>
              <a:spcAft>
                <a:spcPct val="0"/>
              </a:spcAft>
            </a:pPr>
            <a:r>
              <a:rPr lang="de-DE" altLang="de-DE" sz="1600" dirty="0"/>
              <a:t>Leisen, J. (2013). </a:t>
            </a:r>
            <a:r>
              <a:rPr lang="de-DE" altLang="de-DE" sz="1600" i="1" dirty="0"/>
              <a:t>Sprachförderung im Fachunterricht. Eine Einführung für alle Fächer. </a:t>
            </a:r>
            <a:r>
              <a:rPr lang="de-DE" altLang="de-DE" sz="1600" dirty="0"/>
              <a:t>Braunschweig: Westermann.</a:t>
            </a:r>
          </a:p>
          <a:p>
            <a:pPr eaLnBrk="0" fontAlgn="base" hangingPunct="0">
              <a:lnSpc>
                <a:spcPct val="100000"/>
              </a:lnSpc>
              <a:spcBef>
                <a:spcPct val="0"/>
              </a:spcBef>
              <a:spcAft>
                <a:spcPct val="0"/>
              </a:spcAft>
            </a:pPr>
            <a:r>
              <a:rPr lang="de-DE" altLang="de-DE" sz="1600" dirty="0"/>
              <a:t>Reber, K. &amp; Schönauer-Schneider, K. (2022). </a:t>
            </a:r>
            <a:r>
              <a:rPr lang="de-DE" altLang="de-DE" sz="1600" i="1" dirty="0"/>
              <a:t>Bausteine sprachheilpädagogischen Unterrichts</a:t>
            </a:r>
            <a:r>
              <a:rPr lang="de-DE" altLang="de-DE" sz="1600" dirty="0"/>
              <a:t>. München: Ernst Reinhardt Verlag.</a:t>
            </a:r>
          </a:p>
          <a:p>
            <a:pPr eaLnBrk="0" fontAlgn="base" hangingPunct="0">
              <a:lnSpc>
                <a:spcPct val="100000"/>
              </a:lnSpc>
              <a:spcBef>
                <a:spcPct val="0"/>
              </a:spcBef>
              <a:spcAft>
                <a:spcPct val="0"/>
              </a:spcAft>
            </a:pPr>
            <a:r>
              <a:rPr lang="de-DE" altLang="de-DE" sz="1600" dirty="0"/>
              <a:t>Reber, K. &amp; Schönauer-Schneider, K. (2022). </a:t>
            </a:r>
            <a:r>
              <a:rPr lang="de-DE" altLang="de-DE" sz="1600" i="1" dirty="0"/>
              <a:t>Sprachförderung im inklusiven Unterricht. Konzepte, Methoden, Materialien</a:t>
            </a:r>
            <a:r>
              <a:rPr lang="de-DE" altLang="de-DE" sz="1600" dirty="0"/>
              <a:t>. Stuttgart: Kohlhammer.</a:t>
            </a:r>
          </a:p>
        </p:txBody>
      </p:sp>
      <p:pic>
        <p:nvPicPr>
          <p:cNvPr id="587904176" name="Inhaltsplatzhalter 4"/>
          <p:cNvPicPr>
            <a:picLocks noChangeAspect="1"/>
          </p:cNvPicPr>
          <p:nvPr/>
        </p:nvPicPr>
        <p:blipFill rotWithShape="1">
          <a:blip r:embed="rId3"/>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08180734" name="Titel 1"/>
          <p:cNvSpPr>
            <a:spLocks noGrp="1"/>
          </p:cNvSpPr>
          <p:nvPr>
            <p:ph type="title"/>
          </p:nvPr>
        </p:nvSpPr>
        <p:spPr bwMode="auto"/>
        <p:txBody>
          <a:bodyPr/>
          <a:lstStyle/>
          <a:p>
            <a:pPr>
              <a:defRPr/>
            </a:pPr>
            <a:r>
              <a:rPr lang="de-DE" dirty="0"/>
              <a:t>Material und Vertiefung – </a:t>
            </a:r>
            <a:br>
              <a:rPr lang="de-DE" dirty="0"/>
            </a:br>
            <a:r>
              <a:rPr lang="de-DE" dirty="0"/>
              <a:t>Onlineressourcen</a:t>
            </a:r>
            <a:endParaRPr dirty="0"/>
          </a:p>
        </p:txBody>
      </p:sp>
      <p:sp>
        <p:nvSpPr>
          <p:cNvPr id="301754746" name="Inhaltsplatzhalter 3"/>
          <p:cNvSpPr>
            <a:spLocks noGrp="1"/>
          </p:cNvSpPr>
          <p:nvPr>
            <p:ph idx="1"/>
          </p:nvPr>
        </p:nvSpPr>
        <p:spPr bwMode="auto">
          <a:xfrm>
            <a:off x="838200" y="1825625"/>
            <a:ext cx="10515600" cy="4351338"/>
          </a:xfrm>
        </p:spPr>
        <p:txBody>
          <a:bodyPr>
            <a:noAutofit/>
          </a:bodyPr>
          <a:lstStyle/>
          <a:p>
            <a:pPr>
              <a:defRPr/>
            </a:pPr>
            <a:r>
              <a:rPr lang="de-DE" sz="2000" b="1" dirty="0"/>
              <a:t>Video </a:t>
            </a:r>
            <a:endParaRPr dirty="0"/>
          </a:p>
          <a:p>
            <a:pPr lvl="1">
              <a:defRPr/>
            </a:pPr>
            <a:r>
              <a:rPr lang="de-DE" sz="1600" u="sng" dirty="0">
                <a:hlinkClick r:id="rId3"/>
              </a:rPr>
              <a:t>Was brauchen Kinder mit Sprachentwicklungsstörungen oder –</a:t>
            </a:r>
            <a:r>
              <a:rPr lang="de-DE" sz="1600" u="sng" dirty="0" err="1">
                <a:hlinkClick r:id="rId3"/>
              </a:rPr>
              <a:t>verzögerungen</a:t>
            </a:r>
            <a:r>
              <a:rPr lang="de-DE" sz="1600" u="sng" dirty="0">
                <a:hlinkClick r:id="rId3"/>
              </a:rPr>
              <a:t>? </a:t>
            </a:r>
            <a:r>
              <a:rPr lang="de-DE" sz="1600" dirty="0"/>
              <a:t>(Dr. Daniel Holzinger) </a:t>
            </a:r>
            <a:endParaRPr lang="de-DE" dirty="0"/>
          </a:p>
          <a:p>
            <a:pPr>
              <a:defRPr/>
            </a:pPr>
            <a:r>
              <a:rPr lang="de-DE" sz="2000" b="1" dirty="0"/>
              <a:t>PDF </a:t>
            </a:r>
            <a:endParaRPr lang="de-DE" dirty="0"/>
          </a:p>
          <a:p>
            <a:pPr lvl="1">
              <a:defRPr/>
            </a:pPr>
            <a:r>
              <a:rPr lang="de-DE" sz="1600" u="sng" dirty="0">
                <a:hlinkClick r:id="rId4"/>
              </a:rPr>
              <a:t>Checkliste Inklusion</a:t>
            </a:r>
            <a:r>
              <a:rPr lang="de-DE" sz="1600" dirty="0"/>
              <a:t> S. 14/15 und 33 (LMU)</a:t>
            </a:r>
            <a:endParaRPr dirty="0"/>
          </a:p>
          <a:p>
            <a:pPr lvl="1">
              <a:defRPr/>
            </a:pPr>
            <a:r>
              <a:rPr lang="de-DE" sz="1600" u="sng" dirty="0">
                <a:hlinkClick r:id="rId5"/>
              </a:rPr>
              <a:t>Karteikarten: Sprachverständnis als Grundlagen einer gelingenden Kommunikation </a:t>
            </a:r>
            <a:r>
              <a:rPr lang="de-DE" sz="1600" dirty="0"/>
              <a:t>(S-Team Oberbayern)</a:t>
            </a:r>
            <a:endParaRPr dirty="0"/>
          </a:p>
          <a:p>
            <a:pPr lvl="1">
              <a:defRPr/>
            </a:pPr>
            <a:r>
              <a:rPr lang="de-DE" sz="1600" u="sng" dirty="0">
                <a:hlinkClick r:id="rId6"/>
              </a:rPr>
              <a:t>Karteikarten: Verlässlichkeit durch sprachliche Rituale im Förderschwerpunkt Sprache </a:t>
            </a:r>
            <a:r>
              <a:rPr lang="de-DE" sz="1600" dirty="0"/>
              <a:t>(S-Team Oberbayern)</a:t>
            </a:r>
            <a:endParaRPr dirty="0"/>
          </a:p>
          <a:p>
            <a:pPr lvl="1">
              <a:defRPr/>
            </a:pPr>
            <a:r>
              <a:rPr lang="de-DE" sz="1600" u="sng" dirty="0">
                <a:hlinkClick r:id="rId7"/>
              </a:rPr>
              <a:t>Sprachliche Bildung und Sprachförderung in der Schule </a:t>
            </a:r>
            <a:r>
              <a:rPr lang="de-DE" sz="1600" dirty="0"/>
              <a:t>(Deutsche Gesellschaft für Sprachheilpädagogik)</a:t>
            </a:r>
            <a:endParaRPr dirty="0"/>
          </a:p>
          <a:p>
            <a:pPr lvl="1">
              <a:defRPr/>
            </a:pPr>
            <a:endParaRPr lang="de-DE" sz="1600" dirty="0"/>
          </a:p>
          <a:p>
            <a:pPr>
              <a:defRPr/>
            </a:pPr>
            <a:r>
              <a:rPr lang="de-DE" sz="2000" b="1" dirty="0"/>
              <a:t>Online-Plattform </a:t>
            </a:r>
            <a:endParaRPr dirty="0"/>
          </a:p>
          <a:p>
            <a:pPr lvl="1">
              <a:defRPr/>
            </a:pPr>
            <a:r>
              <a:rPr lang="de-DE" sz="1600" u="sng" dirty="0">
                <a:hlinkClick r:id="rId8"/>
              </a:rPr>
              <a:t>Inklusionsdidaktische Lehrbausteine: Förderschwerpunkt Sprache </a:t>
            </a:r>
            <a:r>
              <a:rPr lang="de-DE" sz="1600" dirty="0"/>
              <a:t>(LMU)</a:t>
            </a:r>
            <a:endParaRPr dirty="0"/>
          </a:p>
          <a:p>
            <a:pPr lvl="1">
              <a:defRPr/>
            </a:pPr>
            <a:r>
              <a:rPr lang="de-DE" sz="1600" u="sng" dirty="0">
                <a:hlinkClick r:id="rId9"/>
              </a:rPr>
              <a:t>Qualitätsstandards zur Sprachförderung an bayerischen Förderschulen </a:t>
            </a:r>
            <a:r>
              <a:rPr lang="de-DE" sz="1600" dirty="0"/>
              <a:t>(ISB)</a:t>
            </a:r>
            <a:endParaRPr dirty="0"/>
          </a:p>
          <a:p>
            <a:pPr>
              <a:defRPr/>
            </a:pPr>
            <a:r>
              <a:rPr lang="de-DE" sz="2000" b="1" dirty="0"/>
              <a:t>Website </a:t>
            </a:r>
            <a:endParaRPr dirty="0"/>
          </a:p>
          <a:p>
            <a:pPr lvl="1">
              <a:defRPr/>
            </a:pPr>
            <a:r>
              <a:rPr lang="de-DE" sz="1600" u="sng" dirty="0">
                <a:hlinkClick r:id="rId10"/>
              </a:rPr>
              <a:t>Sprache. Medien. Inklusion. </a:t>
            </a:r>
            <a:r>
              <a:rPr lang="de-DE" sz="1600" dirty="0"/>
              <a:t>(Dr. Karin Reber)</a:t>
            </a:r>
            <a:endParaRPr dirty="0"/>
          </a:p>
          <a:p>
            <a:pPr lvl="1">
              <a:defRPr/>
            </a:pPr>
            <a:endParaRPr lang="de-DE" sz="1600" dirty="0"/>
          </a:p>
          <a:p>
            <a:pPr>
              <a:defRPr/>
            </a:pPr>
            <a:endParaRPr lang="de-DE" dirty="0"/>
          </a:p>
        </p:txBody>
      </p:sp>
      <p:pic>
        <p:nvPicPr>
          <p:cNvPr id="454077121" name="Inhaltsplatzhalter 4"/>
          <p:cNvPicPr>
            <a:picLocks noChangeAspect="1"/>
          </p:cNvPicPr>
          <p:nvPr/>
        </p:nvPicPr>
        <p:blipFill rotWithShape="1">
          <a:blip r:embed="rId11"/>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89998618" name="Titel 1"/>
          <p:cNvSpPr>
            <a:spLocks noGrp="1"/>
          </p:cNvSpPr>
          <p:nvPr>
            <p:ph type="title"/>
          </p:nvPr>
        </p:nvSpPr>
        <p:spPr bwMode="auto">
          <a:xfrm>
            <a:off x="838200" y="365125"/>
            <a:ext cx="8979568" cy="1325563"/>
          </a:xfrm>
        </p:spPr>
        <p:txBody>
          <a:bodyPr/>
          <a:lstStyle/>
          <a:p>
            <a:pPr>
              <a:defRPr/>
            </a:pPr>
            <a:r>
              <a:rPr lang="de-DE"/>
              <a:t>Literaturverzeichnis</a:t>
            </a:r>
            <a:endParaRPr/>
          </a:p>
        </p:txBody>
      </p:sp>
      <p:pic>
        <p:nvPicPr>
          <p:cNvPr id="113601756" name="Inhaltsplatzhalter 4"/>
          <p:cNvPicPr>
            <a:picLocks noGrp="1" noChangeAspect="1"/>
          </p:cNvPicPr>
          <p:nvPr>
            <p:ph idx="1"/>
          </p:nvPr>
        </p:nvPicPr>
        <p:blipFill rotWithShape="1">
          <a:blip r:embed="rId3"/>
          <a:stretch/>
        </p:blipFill>
        <p:spPr bwMode="auto">
          <a:xfrm>
            <a:off x="9941162" y="217202"/>
            <a:ext cx="1979485" cy="1058145"/>
          </a:xfrm>
        </p:spPr>
      </p:pic>
      <p:sp>
        <p:nvSpPr>
          <p:cNvPr id="558776792" name="Inhaltsplatzhalter 2"/>
          <p:cNvSpPr txBox="1"/>
          <p:nvPr/>
        </p:nvSpPr>
        <p:spPr bwMode="auto">
          <a:xfrm>
            <a:off x="603584" y="1770888"/>
            <a:ext cx="10515600" cy="4721987"/>
          </a:xfrm>
          <a:prstGeom prst="rect">
            <a:avLst/>
          </a:prstGeom>
        </p:spPr>
        <p:txBody>
          <a:bodyPr vert="horz" lIns="91440" tIns="45720" rIns="91440" bIns="45720" rtlCol="0">
            <a:noAutofit/>
          </a:bodyPr>
          <a:lst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eaLnBrk="0" fontAlgn="base" hangingPunct="0">
              <a:lnSpc>
                <a:spcPct val="100000"/>
              </a:lnSpc>
              <a:spcBef>
                <a:spcPct val="0"/>
              </a:spcBef>
              <a:spcAft>
                <a:spcPct val="0"/>
              </a:spcAft>
            </a:pPr>
            <a:r>
              <a:rPr lang="de-DE" altLang="de-DE" sz="1600" dirty="0"/>
              <a:t>Bayerisches Staatsministerium für Unterricht und Kultus &amp; Staatsinstitut für Schulqualität und Bildungsforschung (ISB) (2024). </a:t>
            </a:r>
            <a:r>
              <a:rPr lang="de-DE" altLang="de-DE" sz="1600" i="1" dirty="0"/>
              <a:t>Qualitätsstandards zur Sprachförderung an bayerischen Förderschulen</a:t>
            </a:r>
            <a:r>
              <a:rPr lang="de-DE" altLang="de-DE" sz="1600" dirty="0"/>
              <a:t>. Online verfügbar unter: </a:t>
            </a:r>
            <a:r>
              <a:rPr lang="de-DE" altLang="de-DE" sz="1600" dirty="0">
                <a:hlinkClick r:id="rId4"/>
              </a:rPr>
              <a:t>https://www.isb.bayern.de/schularten/foerderschulen/fz-und-fs/sprache/qualitaetsstandards-zur-sprachfoerderung-an-bayerischen-foerderschulen/</a:t>
            </a:r>
            <a:r>
              <a:rPr lang="de-DE" altLang="de-DE" sz="1600" dirty="0"/>
              <a:t> [03.06.2025].</a:t>
            </a:r>
          </a:p>
          <a:p>
            <a:pPr eaLnBrk="0" fontAlgn="base" hangingPunct="0">
              <a:lnSpc>
                <a:spcPct val="100000"/>
              </a:lnSpc>
              <a:spcBef>
                <a:spcPct val="0"/>
              </a:spcBef>
              <a:spcAft>
                <a:spcPct val="0"/>
              </a:spcAft>
            </a:pPr>
            <a:r>
              <a:rPr lang="de-DE" altLang="de-DE" sz="1600" dirty="0" err="1"/>
              <a:t>Kannengieser</a:t>
            </a:r>
            <a:r>
              <a:rPr lang="de-DE" altLang="de-DE" sz="1600" dirty="0"/>
              <a:t>, S. (2012). </a:t>
            </a:r>
            <a:r>
              <a:rPr lang="de-DE" altLang="de-DE" sz="1600" i="1" dirty="0"/>
              <a:t>Sprachentwicklungsstörungen. Grundlagen, Diagnostik und Therapie</a:t>
            </a:r>
            <a:r>
              <a:rPr lang="de-DE" altLang="de-DE" sz="1600" dirty="0"/>
              <a:t>. München: Elsevier Urban &amp; Fischer.</a:t>
            </a:r>
          </a:p>
          <a:p>
            <a:pPr eaLnBrk="0" fontAlgn="base" hangingPunct="0">
              <a:lnSpc>
                <a:spcPct val="100000"/>
              </a:lnSpc>
              <a:spcBef>
                <a:spcPct val="0"/>
              </a:spcBef>
              <a:spcAft>
                <a:spcPct val="0"/>
              </a:spcAft>
            </a:pPr>
            <a:r>
              <a:rPr lang="de-DE" altLang="de-DE" sz="1600" dirty="0"/>
              <a:t>Kiel, E., Küchler, A., Syring, M. &amp; Weiß, S. (2018). </a:t>
            </a:r>
            <a:r>
              <a:rPr lang="de-DE" altLang="de-DE" sz="1600" i="1" dirty="0"/>
              <a:t>Checkliste Inklusion</a:t>
            </a:r>
            <a:r>
              <a:rPr lang="de-DE" altLang="de-DE" sz="1600" dirty="0"/>
              <a:t> (2. Aufl.). München: Lehrstuhl für Schulpädagogik.</a:t>
            </a:r>
          </a:p>
          <a:p>
            <a:pPr eaLnBrk="0" fontAlgn="base" hangingPunct="0">
              <a:lnSpc>
                <a:spcPct val="100000"/>
              </a:lnSpc>
              <a:spcBef>
                <a:spcPct val="0"/>
              </a:spcBef>
              <a:spcAft>
                <a:spcPct val="0"/>
              </a:spcAft>
            </a:pPr>
            <a:r>
              <a:rPr lang="de-DE" altLang="de-DE" sz="1600" dirty="0"/>
              <a:t>Mayer, A. (2020). Förderschwerpunkt Sprache. In U. Heimlich &amp; E. Kiel (Hrsg.), </a:t>
            </a:r>
            <a:r>
              <a:rPr lang="de-DE" altLang="de-DE" sz="1600" i="1" dirty="0"/>
              <a:t>Studienbuch Inklusion</a:t>
            </a:r>
            <a:r>
              <a:rPr lang="de-DE" altLang="de-DE" sz="1600" dirty="0"/>
              <a:t> (S. 97–107). Bad Heilbrunn: Verlag Julius Klinkhardt.</a:t>
            </a:r>
          </a:p>
          <a:p>
            <a:pPr eaLnBrk="0" fontAlgn="base" hangingPunct="0">
              <a:lnSpc>
                <a:spcPct val="100000"/>
              </a:lnSpc>
              <a:spcBef>
                <a:spcPct val="0"/>
              </a:spcBef>
              <a:spcAft>
                <a:spcPct val="0"/>
              </a:spcAft>
            </a:pPr>
            <a:r>
              <a:rPr lang="de-DE" altLang="de-DE" sz="1600" dirty="0"/>
              <a:t>Reber, K. &amp; Schönauer-Schneider, K. (2022). </a:t>
            </a:r>
            <a:r>
              <a:rPr lang="de-DE" altLang="de-DE" sz="1600" i="1" dirty="0"/>
              <a:t>Bausteine sprachheilpädagogischen Unterrichts</a:t>
            </a:r>
            <a:r>
              <a:rPr lang="de-DE" altLang="de-DE" sz="1600" dirty="0"/>
              <a:t>. München: Ernst Reinhardt Verlag.</a:t>
            </a:r>
          </a:p>
          <a:p>
            <a:pPr eaLnBrk="0" fontAlgn="base" hangingPunct="0">
              <a:lnSpc>
                <a:spcPct val="100000"/>
              </a:lnSpc>
              <a:spcBef>
                <a:spcPct val="0"/>
              </a:spcBef>
              <a:spcAft>
                <a:spcPct val="0"/>
              </a:spcAft>
            </a:pPr>
            <a:r>
              <a:rPr lang="de-DE" altLang="de-DE" sz="1600" dirty="0"/>
              <a:t>Starke, A. &amp; </a:t>
            </a:r>
            <a:r>
              <a:rPr lang="de-DE" altLang="de-DE" sz="1600" dirty="0" err="1"/>
              <a:t>Subellok</a:t>
            </a:r>
            <a:r>
              <a:rPr lang="de-DE" altLang="de-DE" sz="1600" dirty="0"/>
              <a:t>, K. (2015). Wenn Kinder nicht sprechen – Selektiver </a:t>
            </a:r>
            <a:r>
              <a:rPr lang="de-DE" altLang="de-DE" sz="1600" dirty="0" err="1"/>
              <a:t>Mutismus</a:t>
            </a:r>
            <a:r>
              <a:rPr lang="de-DE" altLang="de-DE" sz="1600" dirty="0"/>
              <a:t>. </a:t>
            </a:r>
            <a:r>
              <a:rPr lang="de-DE" altLang="de-DE" sz="1600" i="1" dirty="0"/>
              <a:t>Sprachförderung und Sprachtherapie</a:t>
            </a:r>
            <a:r>
              <a:rPr lang="de-DE" altLang="de-DE" sz="1600" dirty="0"/>
              <a:t>, 4, 2–7.</a:t>
            </a: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21044015" name="Titel 1"/>
          <p:cNvSpPr>
            <a:spLocks noGrp="1"/>
          </p:cNvSpPr>
          <p:nvPr>
            <p:ph type="title"/>
          </p:nvPr>
        </p:nvSpPr>
        <p:spPr bwMode="auto"/>
        <p:txBody>
          <a:bodyPr/>
          <a:lstStyle/>
          <a:p>
            <a:pPr>
              <a:defRPr/>
            </a:pPr>
            <a:r>
              <a:rPr lang="de-DE"/>
              <a:t>Herausgeberschaft und Lizenzhinweis</a:t>
            </a:r>
            <a:endParaRPr/>
          </a:p>
        </p:txBody>
      </p:sp>
      <p:sp>
        <p:nvSpPr>
          <p:cNvPr id="1874532138" name="Inhaltsplatzhalter 2"/>
          <p:cNvSpPr>
            <a:spLocks noGrp="1"/>
          </p:cNvSpPr>
          <p:nvPr>
            <p:ph idx="1"/>
          </p:nvPr>
        </p:nvSpPr>
        <p:spPr bwMode="auto"/>
        <p:txBody>
          <a:bodyPr>
            <a:normAutofit/>
          </a:bodyPr>
          <a:lstStyle/>
          <a:p>
            <a:pPr>
              <a:defRPr/>
            </a:pPr>
            <a:r>
              <a:rPr lang="de-DE" sz="1600" b="1"/>
              <a:t>Herausgeber:</a:t>
            </a:r>
            <a:r>
              <a:rPr lang="de-DE" sz="1600"/>
              <a:t> Projekt BAS!S 2.0 – Arbeitskreis Fallbeispiele </a:t>
            </a:r>
            <a:r>
              <a:rPr lang="de-DE" sz="1600" i="1"/>
              <a:t>Basiskompetenzen Inklusion für die Regelschule</a:t>
            </a:r>
            <a:endParaRPr/>
          </a:p>
          <a:p>
            <a:pPr>
              <a:defRPr/>
            </a:pPr>
            <a:r>
              <a:rPr lang="de-DE" sz="1600" b="1"/>
              <a:t>Mitglieder des Arbeitskreises:</a:t>
            </a:r>
            <a:r>
              <a:rPr lang="de-DE" sz="1600"/>
              <a:t> Andreas Janka (LMU), Fabian Schwab (FAU), Johanna Brünker (JMU), Julia Mach-Würth (Universität Bamberg)</a:t>
            </a:r>
            <a:endParaRPr/>
          </a:p>
          <a:p>
            <a:pPr>
              <a:defRPr/>
            </a:pPr>
            <a:r>
              <a:rPr lang="de-DE" sz="1600" b="1"/>
              <a:t>Hauptverantwortlich für dieses Modul (Sprache): </a:t>
            </a:r>
            <a:r>
              <a:rPr lang="de-DE" sz="1600"/>
              <a:t>Fabian Schwab, Friedrich-Alexander-Universität Erlangen-Nürnberg, </a:t>
            </a:r>
            <a:r>
              <a:rPr lang="de-DE" sz="1600" u="sng">
                <a:hlinkClick r:id="rId3"/>
              </a:rPr>
              <a:t>basis.schwab@fau.de</a:t>
            </a:r>
            <a:r>
              <a:rPr lang="de-DE" sz="1600"/>
              <a:t> </a:t>
            </a:r>
            <a:endParaRPr/>
          </a:p>
          <a:p>
            <a:pPr>
              <a:defRPr/>
            </a:pPr>
            <a:r>
              <a:rPr lang="de-DE" sz="1600" b="1"/>
              <a:t>Lizenz &amp; Nutzung:</a:t>
            </a:r>
            <a:r>
              <a:rPr lang="de-DE" sz="1600"/>
              <a:t> Dieses Werk ist lizenziert unter einer </a:t>
            </a:r>
            <a:r>
              <a:rPr lang="de-DE" sz="1600" b="1"/>
              <a:t>Creative Commons CC BY-SA 4.0 Lizenz. </a:t>
            </a:r>
            <a:br>
              <a:rPr lang="de-DE" sz="1600" b="1"/>
            </a:br>
            <a:r>
              <a:rPr lang="de-DE" sz="1600" i="1"/>
              <a:t>Sie dürfen das Material teilen und bearbeiten, sofern Sie den Urheber nennen und das neue Werk unter denselben Bedingungen veröffentlichen. Die Fallbeispiele dürfen nicht kommerziell genutzt werden.</a:t>
            </a:r>
            <a:endParaRPr lang="de-DE" sz="1600"/>
          </a:p>
          <a:p>
            <a:pPr>
              <a:defRPr/>
            </a:pPr>
            <a:r>
              <a:rPr lang="de-DE" sz="1600" b="1"/>
              <a:t>Bild- &amp; Tonrechte:</a:t>
            </a:r>
            <a:r>
              <a:rPr lang="de-DE" sz="1600"/>
              <a:t> Die in den Fallbeispielen verwendeten Bilder und Audios wurden mit KI-Tools von </a:t>
            </a:r>
            <a:r>
              <a:rPr lang="de-DE" sz="1600" b="1"/>
              <a:t>fobizz und google</a:t>
            </a:r>
            <a:r>
              <a:rPr lang="de-DE" sz="1600"/>
              <a:t> generiert.</a:t>
            </a:r>
            <a:endParaRPr/>
          </a:p>
          <a:p>
            <a:pPr>
              <a:defRPr/>
            </a:pPr>
            <a:r>
              <a:rPr lang="de-DE" sz="1600" b="1"/>
              <a:t>Stand:</a:t>
            </a:r>
            <a:r>
              <a:rPr lang="de-DE" sz="1600"/>
              <a:t> Mai 2026</a:t>
            </a:r>
            <a:endParaRPr/>
          </a:p>
          <a:p>
            <a:pPr>
              <a:defRPr/>
            </a:pPr>
            <a:endParaRPr lang="de-DE" sz="1600"/>
          </a:p>
        </p:txBody>
      </p:sp>
      <p:pic>
        <p:nvPicPr>
          <p:cNvPr id="795930391" name="Inhaltsplatzhalter 4"/>
          <p:cNvPicPr>
            <a:picLocks noChangeAspect="1"/>
          </p:cNvPicPr>
          <p:nvPr/>
        </p:nvPicPr>
        <p:blipFill rotWithShape="1">
          <a:blip r:embed="rId4"/>
          <a:stretch/>
        </p:blipFill>
        <p:spPr bwMode="auto">
          <a:xfrm>
            <a:off x="9941162" y="217202"/>
            <a:ext cx="1979485" cy="1058145"/>
          </a:xfrm>
          <a:prstGeom prst="rect">
            <a:avLst/>
          </a:prstGeom>
        </p:spPr>
      </p:pic>
      <p:grpSp>
        <p:nvGrpSpPr>
          <p:cNvPr id="2127194704" name="Gruppieren 5"/>
          <p:cNvGrpSpPr/>
          <p:nvPr/>
        </p:nvGrpSpPr>
        <p:grpSpPr bwMode="auto">
          <a:xfrm>
            <a:off x="3474593" y="5679760"/>
            <a:ext cx="4929685" cy="994406"/>
            <a:chOff x="5310717" y="5646392"/>
            <a:chExt cx="4929685" cy="994406"/>
          </a:xfrm>
        </p:grpSpPr>
        <p:pic>
          <p:nvPicPr>
            <p:cNvPr id="7" name="Picture 4" descr="Die Professur"/>
            <p:cNvPicPr>
              <a:picLocks noChangeAspect="1" noChangeArrowheads="1"/>
            </p:cNvPicPr>
            <p:nvPr/>
          </p:nvPicPr>
          <p:blipFill rotWithShape="1">
            <a:blip r:embed="rId5"/>
            <a:stretch/>
          </p:blipFill>
          <p:spPr bwMode="auto">
            <a:xfrm>
              <a:off x="5310717" y="6194652"/>
              <a:ext cx="927457" cy="288000"/>
            </a:xfrm>
            <a:prstGeom prst="rect">
              <a:avLst/>
            </a:prstGeom>
            <a:noFill/>
          </p:spPr>
        </p:pic>
        <p:pic>
          <p:nvPicPr>
            <p:cNvPr id="8" name="Picture 8" descr="https://upload.wikimedia.org/wikipedia/commons/thumb/4/4e/Universit%C3%A4t_W%C3%BCrzburg_Logo.svg/2560px-Universit%C3%A4t_W%C3%BCrzburg_Logo.svg.png"/>
            <p:cNvPicPr>
              <a:picLocks noChangeAspect="1" noChangeArrowheads="1"/>
            </p:cNvPicPr>
            <p:nvPr/>
          </p:nvPicPr>
          <p:blipFill rotWithShape="1">
            <a:blip r:embed="rId6"/>
            <a:stretch/>
          </p:blipFill>
          <p:spPr bwMode="auto">
            <a:xfrm>
              <a:off x="6745415" y="6233751"/>
              <a:ext cx="657699" cy="288000"/>
            </a:xfrm>
            <a:prstGeom prst="rect">
              <a:avLst/>
            </a:prstGeom>
            <a:noFill/>
          </p:spPr>
        </p:pic>
        <p:pic>
          <p:nvPicPr>
            <p:cNvPr id="9" name="Picture 10" descr="KU Logo und Siegel – KU"/>
            <p:cNvPicPr>
              <a:picLocks noChangeAspect="1" noChangeArrowheads="1"/>
            </p:cNvPicPr>
            <p:nvPr/>
          </p:nvPicPr>
          <p:blipFill rotWithShape="1">
            <a:blip r:embed="rId7"/>
            <a:stretch/>
          </p:blipFill>
          <p:spPr bwMode="auto">
            <a:xfrm>
              <a:off x="5351437" y="5878455"/>
              <a:ext cx="1282844" cy="207470"/>
            </a:xfrm>
            <a:prstGeom prst="rect">
              <a:avLst/>
            </a:prstGeom>
            <a:noFill/>
          </p:spPr>
        </p:pic>
        <p:pic>
          <p:nvPicPr>
            <p:cNvPr id="10" name="Grafik 9"/>
            <p:cNvPicPr>
              <a:picLocks noChangeAspect="1"/>
            </p:cNvPicPr>
            <p:nvPr/>
          </p:nvPicPr>
          <p:blipFill rotWithShape="1">
            <a:blip r:embed="rId8"/>
            <a:stretch/>
          </p:blipFill>
          <p:spPr bwMode="auto">
            <a:xfrm>
              <a:off x="6680789" y="5786867"/>
              <a:ext cx="1656461" cy="321547"/>
            </a:xfrm>
            <a:prstGeom prst="rect">
              <a:avLst/>
            </a:prstGeom>
          </p:spPr>
        </p:pic>
        <p:pic>
          <p:nvPicPr>
            <p:cNvPr id="11" name="Grafik 10"/>
            <p:cNvPicPr>
              <a:picLocks noChangeAspect="1"/>
            </p:cNvPicPr>
            <p:nvPr/>
          </p:nvPicPr>
          <p:blipFill rotWithShape="1">
            <a:blip r:embed="rId9"/>
            <a:stretch/>
          </p:blipFill>
          <p:spPr bwMode="auto">
            <a:xfrm>
              <a:off x="9580188" y="6205219"/>
              <a:ext cx="660214" cy="346892"/>
            </a:xfrm>
            <a:prstGeom prst="rect">
              <a:avLst/>
            </a:prstGeom>
          </p:spPr>
        </p:pic>
        <p:pic>
          <p:nvPicPr>
            <p:cNvPr id="12" name="Picture 18" descr="Datei:Universität Regensburg logo.svg"/>
            <p:cNvPicPr>
              <a:picLocks noChangeAspect="1" noChangeArrowheads="1"/>
            </p:cNvPicPr>
            <p:nvPr/>
          </p:nvPicPr>
          <p:blipFill rotWithShape="1">
            <a:blip r:embed="rId10"/>
            <a:stretch/>
          </p:blipFill>
          <p:spPr bwMode="auto">
            <a:xfrm>
              <a:off x="6235866" y="6212488"/>
              <a:ext cx="932073" cy="428310"/>
            </a:xfrm>
            <a:prstGeom prst="rect">
              <a:avLst/>
            </a:prstGeom>
            <a:noFill/>
          </p:spPr>
        </p:pic>
        <p:pic>
          <p:nvPicPr>
            <p:cNvPr id="13" name="Picture 20" descr="Datei:Otto-Friedrich-Universität Bamberg logo.svg"/>
            <p:cNvPicPr>
              <a:picLocks noChangeAspect="1" noChangeArrowheads="1"/>
            </p:cNvPicPr>
            <p:nvPr/>
          </p:nvPicPr>
          <p:blipFill rotWithShape="1">
            <a:blip r:embed="rId11"/>
            <a:stretch/>
          </p:blipFill>
          <p:spPr bwMode="auto">
            <a:xfrm>
              <a:off x="9567445" y="5646392"/>
              <a:ext cx="661810" cy="661810"/>
            </a:xfrm>
            <a:prstGeom prst="rect">
              <a:avLst/>
            </a:prstGeom>
            <a:noFill/>
          </p:spPr>
        </p:pic>
        <p:pic>
          <p:nvPicPr>
            <p:cNvPr id="14" name="Picture 22" descr="Datei:Universität Bayreuth.svg"/>
            <p:cNvPicPr>
              <a:picLocks noChangeAspect="1" noChangeArrowheads="1"/>
            </p:cNvPicPr>
            <p:nvPr/>
          </p:nvPicPr>
          <p:blipFill rotWithShape="1">
            <a:blip r:embed="rId12"/>
            <a:stretch/>
          </p:blipFill>
          <p:spPr bwMode="auto">
            <a:xfrm>
              <a:off x="7505287" y="6229768"/>
              <a:ext cx="932073" cy="288000"/>
            </a:xfrm>
            <a:prstGeom prst="rect">
              <a:avLst/>
            </a:prstGeom>
            <a:noFill/>
          </p:spPr>
        </p:pic>
        <p:pic>
          <p:nvPicPr>
            <p:cNvPr id="15" name="Picture 24" descr="Datei:Uni Passau-Logo.svg"/>
            <p:cNvPicPr>
              <a:picLocks noChangeAspect="1" noChangeArrowheads="1"/>
            </p:cNvPicPr>
            <p:nvPr/>
          </p:nvPicPr>
          <p:blipFill rotWithShape="1">
            <a:blip r:embed="rId13"/>
            <a:stretch/>
          </p:blipFill>
          <p:spPr bwMode="auto">
            <a:xfrm>
              <a:off x="8465569" y="6220272"/>
              <a:ext cx="1080000" cy="288000"/>
            </a:xfrm>
            <a:prstGeom prst="rect">
              <a:avLst/>
            </a:prstGeom>
            <a:noFill/>
          </p:spPr>
        </p:pic>
        <p:pic>
          <p:nvPicPr>
            <p:cNvPr id="16" name="Picture 28" descr="Datei:TU Muenchen Logo.svg"/>
            <p:cNvPicPr>
              <a:picLocks noChangeAspect="1" noChangeArrowheads="1"/>
            </p:cNvPicPr>
            <p:nvPr/>
          </p:nvPicPr>
          <p:blipFill rotWithShape="1">
            <a:blip r:embed="rId14"/>
            <a:stretch/>
          </p:blipFill>
          <p:spPr bwMode="auto">
            <a:xfrm>
              <a:off x="8404363" y="5786867"/>
              <a:ext cx="887780" cy="288000"/>
            </a:xfrm>
            <a:prstGeom prst="rect">
              <a:avLst/>
            </a:prstGeom>
            <a:noFill/>
          </p:spPr>
        </p:pic>
      </p:grpSp>
      <p:pic>
        <p:nvPicPr>
          <p:cNvPr id="703011285" name="Picture 2" descr="Vorlage:Cc-by-nc-sa-4.0 – Star Citizen Wiki"/>
          <p:cNvPicPr>
            <a:picLocks noChangeAspect="1" noChangeArrowheads="1"/>
          </p:cNvPicPr>
          <p:nvPr/>
        </p:nvPicPr>
        <p:blipFill rotWithShape="1">
          <a:blip r:embed="rId15"/>
          <a:stretch/>
        </p:blipFill>
        <p:spPr bwMode="auto">
          <a:xfrm>
            <a:off x="4595640" y="4609818"/>
            <a:ext cx="2486372" cy="872526"/>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95554319" name="Titel 1"/>
          <p:cNvSpPr>
            <a:spLocks noGrp="1"/>
          </p:cNvSpPr>
          <p:nvPr>
            <p:ph type="title"/>
          </p:nvPr>
        </p:nvSpPr>
        <p:spPr bwMode="auto"/>
        <p:txBody>
          <a:bodyPr/>
          <a:lstStyle/>
          <a:p>
            <a:pPr>
              <a:defRPr/>
            </a:pPr>
            <a:r>
              <a:rPr lang="de-DE" dirty="0"/>
              <a:t>Was kommt noch?</a:t>
            </a:r>
            <a:endParaRPr dirty="0"/>
          </a:p>
        </p:txBody>
      </p:sp>
      <p:sp>
        <p:nvSpPr>
          <p:cNvPr id="687668622" name="Inhaltsplatzhalter 2"/>
          <p:cNvSpPr>
            <a:spLocks noGrp="1"/>
          </p:cNvSpPr>
          <p:nvPr>
            <p:ph idx="1"/>
          </p:nvPr>
        </p:nvSpPr>
        <p:spPr bwMode="auto">
          <a:xfrm>
            <a:off x="838200" y="1825625"/>
            <a:ext cx="10427208" cy="4351338"/>
          </a:xfrm>
        </p:spPr>
        <p:txBody>
          <a:bodyPr>
            <a:normAutofit/>
          </a:bodyPr>
          <a:lstStyle/>
          <a:p>
            <a:r>
              <a:rPr lang="de-DE" sz="3200" dirty="0"/>
              <a:t>Weitere Fallbeispiele (nicht nur SPF)</a:t>
            </a:r>
          </a:p>
          <a:p>
            <a:r>
              <a:rPr lang="de-DE" sz="3200" dirty="0"/>
              <a:t>Feedback-Schleife</a:t>
            </a:r>
          </a:p>
          <a:p>
            <a:r>
              <a:rPr lang="de-DE" sz="3200" dirty="0"/>
              <a:t>Format-Optimierung</a:t>
            </a:r>
          </a:p>
          <a:p>
            <a:r>
              <a:rPr lang="de-DE" sz="3200" dirty="0"/>
              <a:t>Community </a:t>
            </a:r>
            <a:r>
              <a:rPr lang="de-DE" sz="3200" dirty="0" err="1"/>
              <a:t>of</a:t>
            </a:r>
            <a:r>
              <a:rPr lang="de-DE" sz="3200" dirty="0"/>
              <a:t> Practice</a:t>
            </a:r>
          </a:p>
        </p:txBody>
      </p:sp>
      <p:pic>
        <p:nvPicPr>
          <p:cNvPr id="1230699864" name="Inhaltsplatzhalter 4"/>
          <p:cNvPicPr>
            <a:picLocks noChangeAspect="1"/>
          </p:cNvPicPr>
          <p:nvPr/>
        </p:nvPicPr>
        <p:blipFill rotWithShape="1">
          <a:blip r:embed="rId3"/>
          <a:stretch/>
        </p:blipFill>
        <p:spPr bwMode="auto">
          <a:xfrm>
            <a:off x="9941162" y="217202"/>
            <a:ext cx="1979485" cy="1058145"/>
          </a:xfrm>
          <a:prstGeom prst="rect">
            <a:avLst/>
          </a:prstGeom>
        </p:spPr>
      </p:pic>
      <p:pic>
        <p:nvPicPr>
          <p:cNvPr id="5" name="Grafik 4">
            <a:extLst>
              <a:ext uri="{FF2B5EF4-FFF2-40B4-BE49-F238E27FC236}">
                <a16:creationId xmlns:a16="http://schemas.microsoft.com/office/drawing/2014/main" id="{8D9C140D-8EC7-4F51-B13C-B6B330DCA35F}"/>
              </a:ext>
            </a:extLst>
          </p:cNvPr>
          <p:cNvPicPr>
            <a:picLocks noChangeAspect="1"/>
          </p:cNvPicPr>
          <p:nvPr/>
        </p:nvPicPr>
        <p:blipFill>
          <a:blip r:embed="rId4"/>
          <a:stretch>
            <a:fillRect/>
          </a:stretch>
        </p:blipFill>
        <p:spPr>
          <a:xfrm>
            <a:off x="6532980" y="3647660"/>
            <a:ext cx="5659020" cy="3159689"/>
          </a:xfrm>
          <a:prstGeom prst="rect">
            <a:avLst/>
          </a:prstGeom>
        </p:spPr>
      </p:pic>
      <p:pic>
        <p:nvPicPr>
          <p:cNvPr id="2" name="Grafik 1">
            <a:extLst>
              <a:ext uri="{FF2B5EF4-FFF2-40B4-BE49-F238E27FC236}">
                <a16:creationId xmlns:a16="http://schemas.microsoft.com/office/drawing/2014/main" id="{02575787-6302-4192-9F67-A11CCB2EA399}"/>
              </a:ext>
            </a:extLst>
          </p:cNvPr>
          <p:cNvPicPr>
            <a:picLocks noChangeAspect="1"/>
          </p:cNvPicPr>
          <p:nvPr/>
        </p:nvPicPr>
        <p:blipFill>
          <a:blip r:embed="rId5"/>
          <a:stretch>
            <a:fillRect/>
          </a:stretch>
        </p:blipFill>
        <p:spPr>
          <a:xfrm>
            <a:off x="8073987" y="1427103"/>
            <a:ext cx="3925874" cy="2085620"/>
          </a:xfrm>
          <a:prstGeom prst="rect">
            <a:avLst/>
          </a:prstGeom>
        </p:spPr>
      </p:pic>
    </p:spTree>
    <p:extLst>
      <p:ext uri="{BB962C8B-B14F-4D97-AF65-F5344CB8AC3E}">
        <p14:creationId xmlns:p14="http://schemas.microsoft.com/office/powerpoint/2010/main" val="4244530633"/>
      </p:ext>
    </p:extLst>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95554319" name="Titel 1"/>
          <p:cNvSpPr>
            <a:spLocks noGrp="1"/>
          </p:cNvSpPr>
          <p:nvPr>
            <p:ph type="title"/>
          </p:nvPr>
        </p:nvSpPr>
        <p:spPr bwMode="auto"/>
        <p:txBody>
          <a:bodyPr/>
          <a:lstStyle/>
          <a:p>
            <a:pPr>
              <a:defRPr/>
            </a:pPr>
            <a:r>
              <a:rPr lang="de-DE" dirty="0"/>
              <a:t>Konkrete Fragen</a:t>
            </a:r>
            <a:endParaRPr dirty="0"/>
          </a:p>
        </p:txBody>
      </p:sp>
      <p:sp>
        <p:nvSpPr>
          <p:cNvPr id="687668622" name="Inhaltsplatzhalter 2"/>
          <p:cNvSpPr>
            <a:spLocks noGrp="1"/>
          </p:cNvSpPr>
          <p:nvPr>
            <p:ph idx="1"/>
          </p:nvPr>
        </p:nvSpPr>
        <p:spPr bwMode="auto">
          <a:xfrm>
            <a:off x="838200" y="1825625"/>
            <a:ext cx="10427208" cy="4351338"/>
          </a:xfrm>
        </p:spPr>
        <p:txBody>
          <a:bodyPr>
            <a:normAutofit/>
          </a:bodyPr>
          <a:lstStyle/>
          <a:p>
            <a:r>
              <a:rPr lang="de-DE" sz="3200" dirty="0"/>
              <a:t>Feedback und weitere Ideen</a:t>
            </a:r>
          </a:p>
          <a:p>
            <a:r>
              <a:rPr lang="de-DE" sz="3200" dirty="0"/>
              <a:t>Zugänglichkeit und Verbreitung an der FAU</a:t>
            </a:r>
          </a:p>
          <a:p>
            <a:endParaRPr lang="de-DE" sz="3200" dirty="0"/>
          </a:p>
        </p:txBody>
      </p:sp>
      <p:pic>
        <p:nvPicPr>
          <p:cNvPr id="1230699864" name="Inhaltsplatzhalter 4"/>
          <p:cNvPicPr>
            <a:picLocks noChangeAspect="1"/>
          </p:cNvPicPr>
          <p:nvPr/>
        </p:nvPicPr>
        <p:blipFill rotWithShape="1">
          <a:blip r:embed="rId3"/>
          <a:stretch/>
        </p:blipFill>
        <p:spPr bwMode="auto">
          <a:xfrm>
            <a:off x="9941162" y="217202"/>
            <a:ext cx="1979485" cy="1058145"/>
          </a:xfrm>
          <a:prstGeom prst="rect">
            <a:avLst/>
          </a:prstGeom>
        </p:spPr>
      </p:pic>
    </p:spTree>
    <p:extLst>
      <p:ext uri="{BB962C8B-B14F-4D97-AF65-F5344CB8AC3E}">
        <p14:creationId xmlns:p14="http://schemas.microsoft.com/office/powerpoint/2010/main" val="3027126659"/>
      </p:ext>
    </p:extLst>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24338919" name="Titel 1"/>
          <p:cNvSpPr>
            <a:spLocks noGrp="1"/>
          </p:cNvSpPr>
          <p:nvPr>
            <p:ph type="title"/>
          </p:nvPr>
        </p:nvSpPr>
        <p:spPr bwMode="auto">
          <a:xfrm>
            <a:off x="838200" y="365125"/>
            <a:ext cx="8979568" cy="1325563"/>
          </a:xfrm>
        </p:spPr>
        <p:txBody>
          <a:bodyPr>
            <a:normAutofit/>
          </a:bodyPr>
          <a:lstStyle/>
          <a:p>
            <a:pPr>
              <a:defRPr/>
            </a:pPr>
            <a:r>
              <a:rPr lang="de-DE"/>
              <a:t>Fallbeispiel Lia, 1. Klasse,</a:t>
            </a:r>
            <a:br>
              <a:rPr lang="de-DE"/>
            </a:br>
            <a:r>
              <a:rPr lang="de-DE"/>
              <a:t>Grundschule</a:t>
            </a:r>
            <a:endParaRPr/>
          </a:p>
        </p:txBody>
      </p:sp>
      <p:pic>
        <p:nvPicPr>
          <p:cNvPr id="707049940" name="Inhaltsplatzhalter 4"/>
          <p:cNvPicPr>
            <a:picLocks noGrp="1" noChangeAspect="1"/>
          </p:cNvPicPr>
          <p:nvPr>
            <p:ph idx="1"/>
          </p:nvPr>
        </p:nvPicPr>
        <p:blipFill rotWithShape="1">
          <a:blip r:embed="rId3"/>
          <a:stretch/>
        </p:blipFill>
        <p:spPr bwMode="auto">
          <a:xfrm>
            <a:off x="9941162" y="217202"/>
            <a:ext cx="1979485" cy="1058145"/>
          </a:xfrm>
        </p:spPr>
      </p:pic>
      <p:sp>
        <p:nvSpPr>
          <p:cNvPr id="1417585081" name="Textfeld 3"/>
          <p:cNvSpPr txBox="1"/>
          <p:nvPr/>
        </p:nvSpPr>
        <p:spPr bwMode="auto">
          <a:xfrm>
            <a:off x="838200" y="2032000"/>
            <a:ext cx="10699750" cy="4770537"/>
          </a:xfrm>
          <a:prstGeom prst="rect">
            <a:avLst/>
          </a:prstGeom>
          <a:noFill/>
        </p:spPr>
        <p:txBody>
          <a:bodyPr wrap="square" rtlCol="0">
            <a:spAutoFit/>
          </a:bodyPr>
          <a:lstStyle/>
          <a:p>
            <a:pPr>
              <a:defRPr/>
            </a:pPr>
            <a:r>
              <a:rPr lang="de-DE" sz="1600" dirty="0"/>
              <a:t>Lia besucht die erste Klasse einer Regelschule. Sie ist sechs Jahre alt und mit Deutsch als Familiensprache aufgewachsen. Bereits im Kindergarten wurde vom Kinderarzt bei Lia ein später Sprachbeginn (Late </a:t>
            </a:r>
            <a:r>
              <a:rPr lang="de-DE" sz="1600" dirty="0" err="1"/>
              <a:t>Talker</a:t>
            </a:r>
            <a:r>
              <a:rPr lang="de-DE" sz="1600" dirty="0"/>
              <a:t>) festgestellt. Sie zeigte einen auffällig geringen Wortschatz. Bei der Basis Sprachstandserhebung 1 ½  Jahre vor der Einschulung wurde auch ein Sprachförderbedarf festgestellt. Daraufhin wurde sie einem Pädaudiologen vorgestellt, welcher eine Sprachentwicklungsstörung (SES) diagnostizierte.</a:t>
            </a:r>
            <a:endParaRPr dirty="0"/>
          </a:p>
          <a:p>
            <a:pPr>
              <a:defRPr/>
            </a:pPr>
            <a:r>
              <a:rPr lang="de-DE" sz="1600" dirty="0"/>
              <a:t>Im schulischen Alltag äußern sich Lias Schwierigkeiten insbesondere in der Lautwahrnehmung und der phonologischen Bewusstheit. Bemerkenswert ist, dass ihr die Lautanalyse bei einem fremden Sprachvorbild besser gelingt, als wenn sie das Wort selbst artikuliert. Es fällt ihr schwer, Reime zu erkennen, Silben zu klatschen oder Anlaute zu identifizieren. Dies wirkt sich direkt auf ihren Schriftspracherwerb aus, der nur sehr schleppend vorankommt. Sie hat große Mühe, Buchstaben Laute zuzuordnen und einfache Wörter zu synthetisieren. Beim Schreiben von Wörtern treten häufig Auslassungen, Vertauschungen oder Hinzufügungen von Buchstaben auf. Ihr geringer Wortschatz zeigt sich auch im aktiven Sprachgebrauch; sie verwendet oft Oberbegriffe oder umschreibt Dinge, wenn ihr das passende Wort fehlt. Wenn die Lehrerin Aufgaben im Unterricht erklärt, schaut sie häufig zu ihren Mitschüler:innen, um sich an deren Vorgehen zu orientieren und so die Aufgabenstellung zu erfassen. Im Unterrichtsgespräch ist sie daher eher zurückhaltend und sehr schüchtern in der sozialen Interaktion. Dennoch ist sie sehr hilfsbereit, besonders wenn es darum geht, anderen Kindern bei nicht-sprachlichen Aufgaben zu helfen oder Ordnung zu halten.</a:t>
            </a:r>
            <a:endParaRPr dirty="0"/>
          </a:p>
          <a:p>
            <a:pPr>
              <a:defRPr/>
            </a:pPr>
            <a:r>
              <a:rPr lang="de-DE" sz="1600" dirty="0"/>
              <a:t>Sie möchte zwar ihre Hausaufgaben sorgfältig erledigen, findet zuhause jedoch keine adäquate Unterstützung. Da viele der Begriffe auf den Arbeitsblättern – selbst wenn sie mit Bildern illustriert sind – für sie unbekannt sind, kann sie die Aufgaben oft nicht eigenständig bearbeiten.</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02126106" name="Textfeld 4"/>
          <p:cNvSpPr txBox="1"/>
          <p:nvPr/>
        </p:nvSpPr>
        <p:spPr bwMode="auto">
          <a:xfrm>
            <a:off x="4314263" y="5167311"/>
            <a:ext cx="3563471" cy="369332"/>
          </a:xfrm>
          <a:prstGeom prst="rect">
            <a:avLst/>
          </a:prstGeom>
          <a:noFill/>
        </p:spPr>
        <p:txBody>
          <a:bodyPr wrap="square" rtlCol="0">
            <a:spAutoFit/>
          </a:bodyPr>
          <a:lstStyle/>
          <a:p>
            <a:pPr lvl="0">
              <a:defRPr/>
            </a:pPr>
            <a:r>
              <a:rPr lang="de-DE"/>
              <a:t>generiert mit KI-Tools von fobizz</a:t>
            </a:r>
            <a:endParaRPr/>
          </a:p>
        </p:txBody>
      </p:sp>
      <p:pic>
        <p:nvPicPr>
          <p:cNvPr id="1488797277" name="Inhaltsplatzhalter 4"/>
          <p:cNvPicPr>
            <a:picLocks noGrp="1" noChangeAspect="1"/>
          </p:cNvPicPr>
          <p:nvPr>
            <p:ph idx="1"/>
          </p:nvPr>
        </p:nvPicPr>
        <p:blipFill rotWithShape="1">
          <a:blip r:embed="rId5"/>
          <a:stretch/>
        </p:blipFill>
        <p:spPr bwMode="auto">
          <a:xfrm>
            <a:off x="9941162" y="217202"/>
            <a:ext cx="1979485" cy="1058145"/>
          </a:xfrm>
        </p:spPr>
      </p:pic>
      <p:sp>
        <p:nvSpPr>
          <p:cNvPr id="558862001" name="Titel 1"/>
          <p:cNvSpPr>
            <a:spLocks noGrp="1"/>
          </p:cNvSpPr>
          <p:nvPr>
            <p:ph type="title"/>
          </p:nvPr>
        </p:nvSpPr>
        <p:spPr bwMode="auto">
          <a:xfrm>
            <a:off x="838200" y="365125"/>
            <a:ext cx="8979568" cy="1325563"/>
          </a:xfrm>
        </p:spPr>
        <p:txBody>
          <a:bodyPr/>
          <a:lstStyle/>
          <a:p>
            <a:pPr>
              <a:defRPr/>
            </a:pPr>
            <a:r>
              <a:rPr lang="de-DE"/>
              <a:t>Fallbeispiel Lia, 1. Klasse,</a:t>
            </a:r>
            <a:br>
              <a:rPr lang="de-DE"/>
            </a:br>
            <a:r>
              <a:rPr lang="de-DE"/>
              <a:t>Grundschule</a:t>
            </a:r>
            <a:endParaRPr/>
          </a:p>
        </p:txBody>
      </p:sp>
      <p:pic>
        <p:nvPicPr>
          <p:cNvPr id="7" name="Lia 21.04">
            <a:hlinkClick r:id="" action="ppaction://media"/>
            <a:extLst>
              <a:ext uri="{FF2B5EF4-FFF2-40B4-BE49-F238E27FC236}">
                <a16:creationId xmlns:a16="http://schemas.microsoft.com/office/drawing/2014/main" id="{AE71FD50-28E8-4246-A93C-A1279545FA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bwMode="auto">
          <a:xfrm>
            <a:off x="4655998" y="1989000"/>
            <a:ext cx="2880000" cy="2880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0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95554319" name="Titel 1"/>
          <p:cNvSpPr>
            <a:spLocks noGrp="1"/>
          </p:cNvSpPr>
          <p:nvPr>
            <p:ph type="title"/>
          </p:nvPr>
        </p:nvSpPr>
        <p:spPr bwMode="auto"/>
        <p:txBody>
          <a:bodyPr/>
          <a:lstStyle/>
          <a:p>
            <a:pPr>
              <a:defRPr/>
            </a:pPr>
            <a:r>
              <a:rPr lang="de-DE"/>
              <a:t>Impulsfragen zu Lia</a:t>
            </a:r>
            <a:endParaRPr/>
          </a:p>
        </p:txBody>
      </p:sp>
      <p:sp>
        <p:nvSpPr>
          <p:cNvPr id="687668622" name="Inhaltsplatzhalter 2"/>
          <p:cNvSpPr>
            <a:spLocks noGrp="1"/>
          </p:cNvSpPr>
          <p:nvPr>
            <p:ph idx="1"/>
          </p:nvPr>
        </p:nvSpPr>
        <p:spPr bwMode="auto">
          <a:xfrm>
            <a:off x="838200" y="1825625"/>
            <a:ext cx="10427208" cy="4351338"/>
          </a:xfrm>
        </p:spPr>
        <p:txBody>
          <a:bodyPr>
            <a:normAutofit/>
          </a:bodyPr>
          <a:lstStyle/>
          <a:p>
            <a:pPr marL="0" indent="0">
              <a:buNone/>
              <a:defRPr/>
            </a:pPr>
            <a:r>
              <a:rPr lang="de-DE" sz="1600" b="1" dirty="0"/>
              <a:t>Kommunikationsfördernde Bedingungen</a:t>
            </a:r>
            <a:endParaRPr sz="1600" dirty="0"/>
          </a:p>
          <a:p>
            <a:pPr>
              <a:defRPr/>
            </a:pPr>
            <a:r>
              <a:rPr lang="de-DE" sz="1600" dirty="0"/>
              <a:t>Wie muss die Lehrkraft ihr eigenes Sprachverhalten anpassen, um Lia das Verstehen und Sprechen zu erleichtern?</a:t>
            </a:r>
            <a:endParaRPr sz="1600" dirty="0"/>
          </a:p>
          <a:p>
            <a:pPr>
              <a:defRPr/>
            </a:pPr>
            <a:r>
              <a:rPr lang="de-DE" sz="1600" dirty="0"/>
              <a:t>Welche Gesprächsregeln oder Rituale im Klassenraum könnten Lia helfen, ihre Scheu beim Sprechen zu überwinden?</a:t>
            </a:r>
            <a:endParaRPr sz="1600" dirty="0"/>
          </a:p>
          <a:p>
            <a:pPr marL="0" indent="0">
              <a:buNone/>
              <a:defRPr/>
            </a:pPr>
            <a:r>
              <a:rPr lang="de-DE" sz="1600" b="1" dirty="0"/>
              <a:t>Phonologische Bewusstheit</a:t>
            </a:r>
            <a:endParaRPr lang="de-DE" sz="1600" dirty="0"/>
          </a:p>
          <a:p>
            <a:pPr>
              <a:defRPr/>
            </a:pPr>
            <a:r>
              <a:rPr lang="de-DE" sz="1600" dirty="0"/>
              <a:t>Wie könnte die Lehrkraft verhindern, dass Lia beim Schriftspracherwerb (Lesen/Schreiben) den Anschluss verliert?</a:t>
            </a:r>
            <a:endParaRPr sz="1600" dirty="0"/>
          </a:p>
          <a:p>
            <a:pPr>
              <a:defRPr/>
            </a:pPr>
            <a:r>
              <a:rPr lang="de-DE" sz="1600" dirty="0"/>
              <a:t>Lia gelingt die Lautanalyse besser, wenn sie nicht selbst spricht. Wie kann man das im Unterricht nutzen und welche Sinneskanäle könnte die Lehrkraft nutzen, um Buchstaben und Laute für sie ‚begreifbar‘ zu machen?</a:t>
            </a:r>
            <a:endParaRPr sz="1600" dirty="0"/>
          </a:p>
          <a:p>
            <a:pPr marL="0" indent="0">
              <a:buNone/>
              <a:defRPr/>
            </a:pPr>
            <a:r>
              <a:rPr lang="de-DE" sz="1600" b="1" dirty="0"/>
              <a:t>Wortschatz</a:t>
            </a:r>
            <a:endParaRPr lang="de-DE" sz="1600" dirty="0"/>
          </a:p>
          <a:p>
            <a:pPr>
              <a:defRPr/>
            </a:pPr>
            <a:r>
              <a:rPr lang="de-DE" sz="1600" dirty="0"/>
              <a:t>Wie kann die Lehrkraft neue Wörter im Unterricht so einführen, dass Lia sie semantisch vernetzen kann (z. B. Oberbegriffe, Gegenteile), statt sie nur isoliert auswendig zu lernen?</a:t>
            </a:r>
            <a:endParaRPr sz="1600" dirty="0"/>
          </a:p>
          <a:p>
            <a:pPr>
              <a:defRPr/>
            </a:pPr>
            <a:r>
              <a:rPr lang="de-DE" sz="1600" dirty="0"/>
              <a:t>Wie kann die Lehrkraft damit umgehen, wenn Lia aufgrund fehlenden Wortschatzes den inhaltlichen Anschluss verliert (z. B. bei Textaufgaben in Mathe)? Welche Vorentlastung ist hier möglich?</a:t>
            </a:r>
            <a:endParaRPr sz="1600" dirty="0"/>
          </a:p>
        </p:txBody>
      </p:sp>
      <p:pic>
        <p:nvPicPr>
          <p:cNvPr id="1230699864" name="Inhaltsplatzhalter 4"/>
          <p:cNvPicPr>
            <a:picLocks noChangeAspect="1"/>
          </p:cNvPicPr>
          <p:nvPr/>
        </p:nvPicPr>
        <p:blipFill rotWithShape="1">
          <a:blip r:embed="rId3"/>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9517538" name="Titel 1"/>
          <p:cNvSpPr>
            <a:spLocks noGrp="1"/>
          </p:cNvSpPr>
          <p:nvPr>
            <p:ph type="title"/>
          </p:nvPr>
        </p:nvSpPr>
        <p:spPr bwMode="auto"/>
        <p:txBody>
          <a:bodyPr/>
          <a:lstStyle/>
          <a:p>
            <a:pPr>
              <a:defRPr/>
            </a:pPr>
            <a:r>
              <a:rPr lang="de-DE"/>
              <a:t>Ideen für die Praxis (Lia)</a:t>
            </a:r>
            <a:endParaRPr/>
          </a:p>
        </p:txBody>
      </p:sp>
      <p:sp>
        <p:nvSpPr>
          <p:cNvPr id="1935212992" name="Inhaltsplatzhalter 2"/>
          <p:cNvSpPr>
            <a:spLocks noGrp="1"/>
          </p:cNvSpPr>
          <p:nvPr>
            <p:ph idx="1"/>
          </p:nvPr>
        </p:nvSpPr>
        <p:spPr bwMode="auto">
          <a:xfrm>
            <a:off x="838198" y="1513652"/>
            <a:ext cx="10769301" cy="4351338"/>
          </a:xfrm>
        </p:spPr>
        <p:txBody>
          <a:bodyPr>
            <a:noAutofit/>
          </a:bodyPr>
          <a:lstStyle/>
          <a:p>
            <a:pPr marL="0" indent="0">
              <a:buNone/>
              <a:defRPr/>
            </a:pPr>
            <a:r>
              <a:rPr lang="de-DE" sz="1600" b="1" dirty="0"/>
              <a:t>Kommunikationsfördernde Bedingungen</a:t>
            </a:r>
            <a:endParaRPr dirty="0"/>
          </a:p>
          <a:p>
            <a:pPr>
              <a:defRPr/>
            </a:pPr>
            <a:r>
              <a:rPr lang="de-DE" sz="1600" dirty="0"/>
              <a:t>Positives Kommunikationsklima: Die Lehrkraft sollte ein angstfreies Klima schaffen, in dem Lias Beiträge wertgeschätzt und nicht explizit verbessert werden. (</a:t>
            </a:r>
            <a:r>
              <a:rPr lang="de-DE" sz="1600" dirty="0">
                <a:sym typeface="Wingdings" panose="05000000000000000000" pitchFamily="2" charset="2"/>
              </a:rPr>
              <a:t> </a:t>
            </a:r>
            <a:r>
              <a:rPr lang="de-DE" sz="1600" u="sng" dirty="0">
                <a:hlinkClick r:id="rId3" action="ppaction://hlinksldjump"/>
              </a:rPr>
              <a:t>Exkurs Modellierungstechniken</a:t>
            </a:r>
            <a:r>
              <a:rPr lang="de-DE" sz="1600" dirty="0"/>
              <a:t>)</a:t>
            </a:r>
            <a:endParaRPr dirty="0"/>
          </a:p>
          <a:p>
            <a:pPr>
              <a:defRPr/>
            </a:pPr>
            <a:r>
              <a:rPr lang="de-DE" sz="1600" dirty="0"/>
              <a:t>Sprechanlässe schaffen: Integration sprachlicher Rituale (</a:t>
            </a:r>
            <a:r>
              <a:rPr lang="de-DE" sz="1600" dirty="0">
                <a:sym typeface="Wingdings" panose="05000000000000000000" pitchFamily="2" charset="2"/>
              </a:rPr>
              <a:t> </a:t>
            </a:r>
            <a:r>
              <a:rPr lang="de-DE" sz="1600" u="sng" dirty="0">
                <a:hlinkClick r:id="rId4"/>
              </a:rPr>
              <a:t>Material</a:t>
            </a:r>
            <a:r>
              <a:rPr lang="de-DE" sz="1600" dirty="0"/>
              <a:t>) wie Begrüßungs- und Reflexionsphasen oder das Versprachlichen von Unterrichtsinhalten ("Ich habe heute gelernt, dass ...") fördern Lias aktive Sprachbeteiligung.</a:t>
            </a:r>
            <a:endParaRPr dirty="0"/>
          </a:p>
          <a:p>
            <a:pPr>
              <a:defRPr/>
            </a:pPr>
            <a:r>
              <a:rPr lang="de-DE" sz="1600" dirty="0"/>
              <a:t>Handlungsbegleitendes Sprechen: Die Lehrkraft kann ihre eigenen Handlungen oder die der Schülerin sprachlich begleiten, um Lia einen Sprechmodus zu bieten, der ihr das Verständnis erleichtert und als Sprachvorbild dient.</a:t>
            </a:r>
            <a:endParaRPr dirty="0"/>
          </a:p>
          <a:p>
            <a:pPr marL="0" indent="0">
              <a:buNone/>
              <a:defRPr/>
            </a:pPr>
            <a:r>
              <a:rPr lang="de-DE" sz="1600" b="1" dirty="0"/>
              <a:t>Phonologische Bewusstheit</a:t>
            </a:r>
            <a:endParaRPr lang="de-DE" sz="1600" dirty="0"/>
          </a:p>
          <a:p>
            <a:pPr>
              <a:defRPr/>
            </a:pPr>
            <a:r>
              <a:rPr lang="de-DE" sz="1600" dirty="0"/>
              <a:t>Fremdhören vor Eigenwahrnehmung: Nutzung von Audioaufnahmen für das Abhören mit fremdem Sprachvorbild. </a:t>
            </a:r>
            <a:endParaRPr dirty="0"/>
          </a:p>
          <a:p>
            <a:pPr>
              <a:defRPr/>
            </a:pPr>
            <a:r>
              <a:rPr lang="de-DE" sz="1600" dirty="0"/>
              <a:t>Visuelle Unterstützung: Visualisierung von Lautvorkommen durch Schrift (z.B. Markieren von Lauten im Text) und die Nutzung von Mundbildern, Anlautbildern oder Handzeichen unterstützen die Lautanbahnung.</a:t>
            </a:r>
            <a:endParaRPr dirty="0"/>
          </a:p>
          <a:p>
            <a:pPr>
              <a:defRPr/>
            </a:pPr>
            <a:r>
              <a:rPr lang="de-DE" sz="1600" dirty="0"/>
              <a:t>Lautqualitäten beschreiben: Bewusstmachung von Lautbildung (z.B. "vorne/hinten", "kurz/lang", "stimmhaft/stimmlos").</a:t>
            </a:r>
            <a:endParaRPr dirty="0"/>
          </a:p>
          <a:p>
            <a:pPr marL="0" indent="0">
              <a:buNone/>
              <a:defRPr/>
            </a:pPr>
            <a:r>
              <a:rPr lang="de-DE" sz="1600" b="1" dirty="0"/>
              <a:t>Wortschatz</a:t>
            </a:r>
            <a:endParaRPr lang="de-DE" sz="1600" dirty="0"/>
          </a:p>
          <a:p>
            <a:pPr>
              <a:defRPr/>
            </a:pPr>
            <a:r>
              <a:rPr lang="de-DE" sz="1600" dirty="0"/>
              <a:t>Klärung von Begriffen: Unbekannte Begriffe auf Arbeitsblättern aktiv und multisensorisch klären.</a:t>
            </a:r>
            <a:endParaRPr dirty="0"/>
          </a:p>
          <a:p>
            <a:pPr>
              <a:defRPr/>
            </a:pPr>
            <a:r>
              <a:rPr lang="de-DE" sz="1600" dirty="0"/>
              <a:t>Entlastung von Wortschatz: Fachwortschatz in einem Wortspeicher oder Fachlexikon mit visueller Unterstützung (Bilder, Skizzen) etablieren.</a:t>
            </a:r>
            <a:endParaRPr dirty="0"/>
          </a:p>
          <a:p>
            <a:pPr>
              <a:defRPr/>
            </a:pPr>
            <a:r>
              <a:rPr lang="de-DE" sz="1600" dirty="0"/>
              <a:t>Persönliches Wortschatzheft: Wichtige oder besonders schwierige Wörter werden hier mit Informationen festgehalten. </a:t>
            </a:r>
            <a:endParaRPr dirty="0"/>
          </a:p>
        </p:txBody>
      </p:sp>
      <p:pic>
        <p:nvPicPr>
          <p:cNvPr id="1290913161" name="Inhaltsplatzhalter 4"/>
          <p:cNvPicPr>
            <a:picLocks noChangeAspect="1"/>
          </p:cNvPicPr>
          <p:nvPr/>
        </p:nvPicPr>
        <p:blipFill rotWithShape="1">
          <a:blip r:embed="rId5"/>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0869B58-C1F8-B9BD-799F-E3E39ED234E3}"/>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440756DA-7EFF-962B-052E-75B9784CFB48}"/>
              </a:ext>
            </a:extLst>
          </p:cNvPr>
          <p:cNvSpPr>
            <a:spLocks noGrp="1"/>
          </p:cNvSpPr>
          <p:nvPr>
            <p:ph type="title"/>
          </p:nvPr>
        </p:nvSpPr>
        <p:spPr bwMode="auto">
          <a:xfrm>
            <a:off x="838200" y="365125"/>
            <a:ext cx="8979568" cy="1325563"/>
          </a:xfrm>
        </p:spPr>
        <p:txBody>
          <a:bodyPr/>
          <a:lstStyle/>
          <a:p>
            <a:pPr>
              <a:defRPr/>
            </a:pPr>
            <a:r>
              <a:rPr lang="de-DE" dirty="0"/>
              <a:t>Allgemeine Impulsfragen</a:t>
            </a:r>
            <a:endParaRPr dirty="0"/>
          </a:p>
        </p:txBody>
      </p:sp>
      <p:pic>
        <p:nvPicPr>
          <p:cNvPr id="5" name="Inhaltsplatzhalter 4">
            <a:extLst>
              <a:ext uri="{FF2B5EF4-FFF2-40B4-BE49-F238E27FC236}">
                <a16:creationId xmlns:a16="http://schemas.microsoft.com/office/drawing/2014/main" id="{09BF9BC9-2B67-0943-3D08-EB14F9A95977}"/>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420B5198-79F8-130B-7B08-E51B731AAFAE}"/>
              </a:ext>
            </a:extLst>
          </p:cNvPr>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eaLnBrk="1" fontAlgn="auto" latinLnBrk="0" hangingPunct="1">
              <a:lnSpc>
                <a:spcPct val="100000"/>
              </a:lnSpc>
              <a:spcBef>
                <a:spcPts val="0"/>
              </a:spcBef>
              <a:spcAft>
                <a:spcPts val="0"/>
              </a:spcAft>
              <a:buClrTx/>
              <a:buSzTx/>
              <a:buFont typeface="Arial"/>
              <a:buChar char="•"/>
              <a:tabLst/>
              <a:defRPr/>
            </a:pPr>
            <a:endParaRPr kumimoji="0" lang="de-DE" sz="1800" b="0" i="0" u="none" strike="noStrike" kern="0" cap="none" spc="0" normalizeH="0" baseline="0" noProof="0" dirty="0">
              <a:ln>
                <a:noFill/>
              </a:ln>
              <a:solidFill>
                <a:prstClr val="black"/>
              </a:solidFill>
              <a:effectLst/>
              <a:uLnTx/>
              <a:uFillTx/>
              <a:latin typeface="Calibri"/>
              <a:cs typeface="Arial"/>
            </a:endParaRP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endParaRPr kumimoji="0" sz="1800" b="0" i="0" u="none" strike="noStrike" kern="0" cap="none" spc="0" normalizeH="0" baseline="0" noProof="0" dirty="0">
              <a:ln>
                <a:noFill/>
              </a:ln>
              <a:solidFill>
                <a:prstClr val="black"/>
              </a:solidFill>
              <a:effectLst/>
              <a:uLnTx/>
              <a:uFillTx/>
              <a:latin typeface="Calibri"/>
              <a:cs typeface="Arial"/>
            </a:endParaRPr>
          </a:p>
        </p:txBody>
      </p:sp>
      <p:sp>
        <p:nvSpPr>
          <p:cNvPr id="7" name="Inhaltsplatzhalter 2">
            <a:extLst>
              <a:ext uri="{FF2B5EF4-FFF2-40B4-BE49-F238E27FC236}">
                <a16:creationId xmlns:a16="http://schemas.microsoft.com/office/drawing/2014/main" id="{3584EFA3-C394-491B-B508-AE17F7BC301F}"/>
              </a:ext>
            </a:extLst>
          </p:cNvPr>
          <p:cNvSpPr txBox="1">
            <a:spLocks/>
          </p:cNvSpPr>
          <p:nvPr/>
        </p:nvSpPr>
        <p:spPr bwMode="auto">
          <a:xfrm>
            <a:off x="838200" y="1690688"/>
            <a:ext cx="10515600" cy="4351338"/>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600"/>
              </a:spcBef>
              <a:buFont typeface="Arial"/>
              <a:buNone/>
              <a:defRPr/>
            </a:pPr>
            <a:r>
              <a:rPr lang="de-DE" sz="1400" b="1" dirty="0"/>
              <a:t>Blick auf den/die </a:t>
            </a:r>
            <a:r>
              <a:rPr lang="de-DE" sz="1400" b="1" dirty="0" err="1"/>
              <a:t>Schüler:in</a:t>
            </a:r>
            <a:endParaRPr lang="de-DE" sz="1400" b="1" dirty="0"/>
          </a:p>
          <a:p>
            <a:pPr>
              <a:lnSpc>
                <a:spcPct val="100000"/>
              </a:lnSpc>
              <a:spcBef>
                <a:spcPts val="600"/>
              </a:spcBef>
              <a:defRPr/>
            </a:pPr>
            <a:r>
              <a:rPr lang="de-DE" sz="1400" dirty="0"/>
              <a:t>Welche internen und externen Ressourcen bringt der/die </a:t>
            </a:r>
            <a:r>
              <a:rPr lang="de-DE" sz="1400" dirty="0" err="1"/>
              <a:t>Schüler:in</a:t>
            </a:r>
            <a:r>
              <a:rPr lang="de-DE" sz="1400" dirty="0"/>
              <a:t> für sich und die Klassengemeinschaft mit?</a:t>
            </a:r>
            <a:endParaRPr lang="de-DE" dirty="0"/>
          </a:p>
          <a:p>
            <a:pPr marL="0" indent="0">
              <a:lnSpc>
                <a:spcPct val="100000"/>
              </a:lnSpc>
              <a:spcBef>
                <a:spcPts val="600"/>
              </a:spcBef>
              <a:buFont typeface="Arial"/>
              <a:buNone/>
              <a:defRPr/>
            </a:pPr>
            <a:r>
              <a:rPr lang="de-DE" sz="1400" b="1" dirty="0"/>
              <a:t>Unterricht</a:t>
            </a:r>
            <a:endParaRPr lang="de-DE" dirty="0"/>
          </a:p>
          <a:p>
            <a:pPr>
              <a:lnSpc>
                <a:spcPct val="100000"/>
              </a:lnSpc>
              <a:spcBef>
                <a:spcPts val="600"/>
              </a:spcBef>
              <a:defRPr/>
            </a:pPr>
            <a:r>
              <a:rPr lang="de-DE" sz="1400" dirty="0"/>
              <a:t>In welchen Phasen des Schultags fühlt sich der/die </a:t>
            </a:r>
            <a:r>
              <a:rPr lang="de-DE" sz="1400" dirty="0" err="1"/>
              <a:t>Schüler:in</a:t>
            </a:r>
            <a:r>
              <a:rPr lang="de-DE" sz="1400" dirty="0"/>
              <a:t> wohl und zeigt positive Verhaltensweisen?</a:t>
            </a:r>
            <a:endParaRPr lang="de-DE" dirty="0"/>
          </a:p>
          <a:p>
            <a:pPr>
              <a:lnSpc>
                <a:spcPct val="100000"/>
              </a:lnSpc>
              <a:spcBef>
                <a:spcPts val="600"/>
              </a:spcBef>
              <a:defRPr/>
            </a:pPr>
            <a:r>
              <a:rPr lang="de-DE" sz="1400" dirty="0"/>
              <a:t>Welche Barrieren oder Probleme könnten für den/die </a:t>
            </a:r>
            <a:r>
              <a:rPr lang="de-DE" sz="1400" dirty="0" err="1"/>
              <a:t>Schüler:in</a:t>
            </a:r>
            <a:r>
              <a:rPr lang="de-DE" sz="1400" dirty="0"/>
              <a:t> im Unterricht auftreten?</a:t>
            </a:r>
            <a:endParaRPr lang="de-DE" dirty="0"/>
          </a:p>
          <a:p>
            <a:pPr marL="0" indent="0">
              <a:lnSpc>
                <a:spcPct val="100000"/>
              </a:lnSpc>
              <a:spcBef>
                <a:spcPts val="600"/>
              </a:spcBef>
              <a:buFont typeface="Arial"/>
              <a:buNone/>
              <a:defRPr/>
            </a:pPr>
            <a:r>
              <a:rPr lang="de-DE" sz="1400" b="1" dirty="0" err="1"/>
              <a:t>Classroom</a:t>
            </a:r>
            <a:r>
              <a:rPr lang="de-DE" sz="1400" b="1" dirty="0"/>
              <a:t>-Management</a:t>
            </a:r>
            <a:endParaRPr lang="de-DE" dirty="0"/>
          </a:p>
          <a:p>
            <a:pPr>
              <a:lnSpc>
                <a:spcPct val="100000"/>
              </a:lnSpc>
              <a:spcBef>
                <a:spcPts val="600"/>
              </a:spcBef>
              <a:defRPr/>
            </a:pPr>
            <a:r>
              <a:rPr lang="de-DE" sz="1400" dirty="0"/>
              <a:t>Welche Elemente des Classroom-Managements wären in der obigen Situation besonders hilfreich?</a:t>
            </a:r>
            <a:endParaRPr lang="de-DE" dirty="0"/>
          </a:p>
          <a:p>
            <a:pPr marL="0" indent="0">
              <a:lnSpc>
                <a:spcPct val="100000"/>
              </a:lnSpc>
              <a:spcBef>
                <a:spcPts val="600"/>
              </a:spcBef>
              <a:buFont typeface="Arial"/>
              <a:buNone/>
              <a:defRPr/>
            </a:pPr>
            <a:r>
              <a:rPr lang="de-DE" sz="1400" b="1" dirty="0"/>
              <a:t>Beobachtung/Diagnostik</a:t>
            </a:r>
            <a:endParaRPr lang="de-DE" dirty="0"/>
          </a:p>
          <a:p>
            <a:pPr>
              <a:lnSpc>
                <a:spcPct val="100000"/>
              </a:lnSpc>
              <a:spcBef>
                <a:spcPts val="600"/>
              </a:spcBef>
              <a:defRPr/>
            </a:pPr>
            <a:r>
              <a:rPr lang="de-DE" sz="1400" dirty="0">
                <a:solidFill>
                  <a:prstClr val="black"/>
                </a:solidFill>
              </a:rPr>
              <a:t>Welche Formen der Diagnose stehen der Lehrkraft zur Verfügung?</a:t>
            </a:r>
          </a:p>
          <a:p>
            <a:pPr>
              <a:lnSpc>
                <a:spcPct val="100000"/>
              </a:lnSpc>
              <a:spcBef>
                <a:spcPts val="600"/>
              </a:spcBef>
              <a:defRPr/>
            </a:pPr>
            <a:r>
              <a:rPr lang="de-DE" sz="1400" dirty="0"/>
              <a:t>Auf welchen Kompetenzstufen befindet sich der/die </a:t>
            </a:r>
            <a:r>
              <a:rPr lang="de-DE" sz="1400" dirty="0" err="1"/>
              <a:t>Schüler:in</a:t>
            </a:r>
            <a:r>
              <a:rPr lang="de-DE" sz="1400" dirty="0"/>
              <a:t>? Wie könnten nächste Fördermaßnahmen aussehen?</a:t>
            </a:r>
            <a:endParaRPr lang="de-DE" dirty="0"/>
          </a:p>
          <a:p>
            <a:pPr marL="0" indent="0">
              <a:lnSpc>
                <a:spcPct val="100000"/>
              </a:lnSpc>
              <a:spcBef>
                <a:spcPts val="600"/>
              </a:spcBef>
              <a:buFont typeface="Arial"/>
              <a:buNone/>
              <a:defRPr/>
            </a:pPr>
            <a:r>
              <a:rPr lang="de-DE" sz="1400" b="1" dirty="0" err="1"/>
              <a:t>Lehrkraft-Schüler:in-Beziehung</a:t>
            </a:r>
            <a:endParaRPr lang="de-DE" sz="1400" b="1" dirty="0"/>
          </a:p>
          <a:p>
            <a:pPr>
              <a:lnSpc>
                <a:spcPct val="100000"/>
              </a:lnSpc>
              <a:spcBef>
                <a:spcPts val="600"/>
              </a:spcBef>
              <a:defRPr/>
            </a:pPr>
            <a:r>
              <a:rPr lang="de-DE" sz="1400" dirty="0"/>
              <a:t>Wie könnte die Lehrkraft die Beziehung zu dem/der </a:t>
            </a:r>
            <a:r>
              <a:rPr lang="de-DE" sz="1400" dirty="0" err="1"/>
              <a:t>Schüler:in</a:t>
            </a:r>
            <a:r>
              <a:rPr lang="de-DE" sz="1400" dirty="0"/>
              <a:t> stärken?</a:t>
            </a:r>
            <a:endParaRPr lang="de-DE" dirty="0"/>
          </a:p>
          <a:p>
            <a:pPr marL="0" indent="0">
              <a:lnSpc>
                <a:spcPct val="100000"/>
              </a:lnSpc>
              <a:spcBef>
                <a:spcPts val="600"/>
              </a:spcBef>
              <a:buFont typeface="Arial"/>
              <a:buNone/>
              <a:defRPr/>
            </a:pPr>
            <a:r>
              <a:rPr lang="de-DE" sz="1400" b="1" dirty="0"/>
              <a:t>Klassengemeinschaft</a:t>
            </a:r>
            <a:endParaRPr lang="de-DE" dirty="0"/>
          </a:p>
          <a:p>
            <a:pPr>
              <a:lnSpc>
                <a:spcPct val="100000"/>
              </a:lnSpc>
              <a:spcBef>
                <a:spcPts val="600"/>
              </a:spcBef>
              <a:defRPr/>
            </a:pPr>
            <a:r>
              <a:rPr lang="de-DE" sz="1400" dirty="0"/>
              <a:t>Wie kann ein positives Klassenklima gefördert werden?</a:t>
            </a:r>
            <a:endParaRPr lang="de-DE" dirty="0"/>
          </a:p>
          <a:p>
            <a:pPr>
              <a:lnSpc>
                <a:spcPct val="100000"/>
              </a:lnSpc>
              <a:spcBef>
                <a:spcPts val="600"/>
              </a:spcBef>
              <a:defRPr/>
            </a:pPr>
            <a:r>
              <a:rPr lang="de-DE" sz="1400" dirty="0"/>
              <a:t>Wie könnten Lehrkraft und Klasse den/die </a:t>
            </a:r>
            <a:r>
              <a:rPr lang="de-DE" sz="1400" dirty="0" err="1"/>
              <a:t>Schüler:in</a:t>
            </a:r>
            <a:r>
              <a:rPr lang="de-DE" sz="1400" dirty="0"/>
              <a:t> unterstützen?</a:t>
            </a:r>
            <a:endParaRPr lang="de-DE" dirty="0"/>
          </a:p>
          <a:p>
            <a:pPr marL="0" indent="0">
              <a:lnSpc>
                <a:spcPct val="100000"/>
              </a:lnSpc>
              <a:spcBef>
                <a:spcPts val="600"/>
              </a:spcBef>
              <a:buFont typeface="Arial"/>
              <a:buNone/>
              <a:defRPr/>
            </a:pPr>
            <a:r>
              <a:rPr lang="de-DE" sz="1400" b="1" dirty="0"/>
              <a:t>Unterstützungssysteme</a:t>
            </a:r>
            <a:endParaRPr lang="de-DE" dirty="0"/>
          </a:p>
          <a:p>
            <a:pPr>
              <a:lnSpc>
                <a:spcPct val="100000"/>
              </a:lnSpc>
              <a:spcBef>
                <a:spcPts val="600"/>
              </a:spcBef>
              <a:defRPr/>
            </a:pPr>
            <a:r>
              <a:rPr lang="de-DE" sz="1400" dirty="0"/>
              <a:t>Welche Unterstützungssysteme könnte die Lehrkraft aktivieren bzw. für den/die </a:t>
            </a:r>
            <a:r>
              <a:rPr lang="de-DE" sz="1400" dirty="0" err="1"/>
              <a:t>Schüler:in</a:t>
            </a:r>
            <a:r>
              <a:rPr lang="de-DE" sz="1400" dirty="0"/>
              <a:t> nutzbar machen?</a:t>
            </a:r>
            <a:endParaRPr lang="de-DE" dirty="0"/>
          </a:p>
        </p:txBody>
      </p:sp>
    </p:spTree>
    <p:extLst>
      <p:ext uri="{BB962C8B-B14F-4D97-AF65-F5344CB8AC3E}">
        <p14:creationId xmlns:p14="http://schemas.microsoft.com/office/powerpoint/2010/main" val="383438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878311" name="Inhaltsplatzhalter 6"/>
          <p:cNvSpPr txBox="1">
            <a:spLocks noGrp="1"/>
          </p:cNvSpPr>
          <p:nvPr>
            <p:ph idx="1"/>
          </p:nvPr>
        </p:nvSpPr>
        <p:spPr bwMode="auto">
          <a:xfrm>
            <a:off x="426720" y="2117408"/>
            <a:ext cx="11493927" cy="4031873"/>
          </a:xfrm>
          <a:prstGeom prst="rect">
            <a:avLst/>
          </a:prstGeom>
          <a:noFill/>
        </p:spPr>
        <p:txBody>
          <a:bodyPr wrap="square">
            <a:spAutoFit/>
          </a:bodyPr>
          <a:lstStyle/>
          <a:p>
            <a:pPr marL="0" lvl="0" indent="0">
              <a:lnSpc>
                <a:spcPct val="100000"/>
              </a:lnSpc>
              <a:spcBef>
                <a:spcPts val="0"/>
              </a:spcBef>
              <a:spcAft>
                <a:spcPts val="0"/>
              </a:spcAft>
              <a:buNone/>
              <a:defRPr/>
            </a:pPr>
            <a:r>
              <a:rPr lang="de-DE" sz="1600" b="1" dirty="0"/>
              <a:t>Blick auf den Lernenden</a:t>
            </a:r>
            <a:endParaRPr dirty="0"/>
          </a:p>
          <a:p>
            <a:pPr>
              <a:lnSpc>
                <a:spcPct val="100000"/>
              </a:lnSpc>
              <a:spcBef>
                <a:spcPts val="0"/>
              </a:spcBef>
              <a:defRPr/>
            </a:pPr>
            <a:r>
              <a:rPr lang="de-DE" sz="1600" dirty="0"/>
              <a:t>Stärken nutzen: Fokus auf außerschulische Interessen, praktische Fähigkeiten und Hilfsbereitschaft legen.</a:t>
            </a:r>
            <a:endParaRPr dirty="0"/>
          </a:p>
          <a:p>
            <a:pPr>
              <a:lnSpc>
                <a:spcPct val="100000"/>
              </a:lnSpc>
              <a:spcBef>
                <a:spcPts val="0"/>
              </a:spcBef>
              <a:defRPr/>
            </a:pPr>
            <a:r>
              <a:rPr lang="de-DE" sz="1600" dirty="0"/>
              <a:t>Wohlbefinden: Handlungsaktive, visuell gestützte Phasen ohne direkten Sprech- oder Vorlesedruck schaffen.</a:t>
            </a:r>
            <a:br>
              <a:rPr lang="de-DE" sz="1600" dirty="0"/>
            </a:br>
            <a:r>
              <a:rPr lang="de-DE" sz="400" dirty="0"/>
              <a:t> </a:t>
            </a:r>
            <a:endParaRPr sz="400" dirty="0"/>
          </a:p>
          <a:p>
            <a:pPr marL="0" indent="0">
              <a:lnSpc>
                <a:spcPct val="100000"/>
              </a:lnSpc>
              <a:spcBef>
                <a:spcPts val="0"/>
              </a:spcBef>
              <a:buNone/>
              <a:defRPr/>
            </a:pPr>
            <a:r>
              <a:rPr lang="de-DE" sz="1600" b="1" dirty="0"/>
              <a:t>Unterricht</a:t>
            </a:r>
            <a:r>
              <a:rPr lang="de-DE" sz="1600" dirty="0"/>
              <a:t> </a:t>
            </a:r>
            <a:endParaRPr dirty="0"/>
          </a:p>
          <a:p>
            <a:pPr>
              <a:lnSpc>
                <a:spcPct val="100000"/>
              </a:lnSpc>
              <a:spcBef>
                <a:spcPts val="0"/>
              </a:spcBef>
              <a:defRPr/>
            </a:pPr>
            <a:r>
              <a:rPr lang="de-DE" sz="1600" dirty="0"/>
              <a:t>Barrieren abbauen: Rein auditive Instruktionen, und offene Sprech-/Schreibanlässe durch Vorstrukturierung und </a:t>
            </a:r>
            <a:r>
              <a:rPr lang="de-DE" sz="1600" dirty="0" err="1"/>
              <a:t>Scaffolding</a:t>
            </a:r>
            <a:r>
              <a:rPr lang="de-DE" sz="1600" dirty="0"/>
              <a:t> entlasten.</a:t>
            </a:r>
            <a:endParaRPr dirty="0"/>
          </a:p>
          <a:p>
            <a:pPr>
              <a:lnSpc>
                <a:spcPct val="100000"/>
              </a:lnSpc>
              <a:spcBef>
                <a:spcPts val="0"/>
              </a:spcBef>
              <a:defRPr/>
            </a:pPr>
            <a:r>
              <a:rPr lang="de-DE" sz="1600" dirty="0"/>
              <a:t>Wortschatzarbeit integrieren: Fachbegriffe in allen Fächern gezielt vorentlasten und visuell zugänglich machen (z. B. durch Wortspeicher).</a:t>
            </a:r>
            <a:endParaRPr dirty="0"/>
          </a:p>
          <a:p>
            <a:pPr marL="0" indent="0">
              <a:lnSpc>
                <a:spcPct val="100000"/>
              </a:lnSpc>
              <a:spcBef>
                <a:spcPts val="0"/>
              </a:spcBef>
              <a:buNone/>
              <a:defRPr/>
            </a:pPr>
            <a:r>
              <a:rPr lang="de-DE" sz="400" dirty="0"/>
              <a:t> </a:t>
            </a:r>
            <a:br>
              <a:rPr lang="de-DE" sz="1600" dirty="0"/>
            </a:br>
            <a:r>
              <a:rPr lang="de-DE" sz="400" dirty="0"/>
              <a:t> </a:t>
            </a:r>
            <a:r>
              <a:rPr lang="de-DE" sz="1600" b="1" dirty="0"/>
              <a:t>Classroom-Management</a:t>
            </a:r>
            <a:endParaRPr dirty="0"/>
          </a:p>
          <a:p>
            <a:pPr>
              <a:lnSpc>
                <a:spcPct val="100000"/>
              </a:lnSpc>
              <a:spcBef>
                <a:spcPts val="0"/>
              </a:spcBef>
              <a:defRPr/>
            </a:pPr>
            <a:r>
              <a:rPr lang="de-DE" sz="1600" dirty="0"/>
              <a:t>Fokus &amp; Instruktion: Vor dem Sprechen Ruhe und Blickkontakt herstellen. Anweisungen kurz halten und visualisieren.</a:t>
            </a:r>
            <a:endParaRPr dirty="0"/>
          </a:p>
          <a:p>
            <a:pPr>
              <a:lnSpc>
                <a:spcPct val="100000"/>
              </a:lnSpc>
              <a:spcBef>
                <a:spcPts val="0"/>
              </a:spcBef>
              <a:defRPr/>
            </a:pPr>
            <a:r>
              <a:rPr lang="de-DE" sz="1600" dirty="0"/>
              <a:t>Sicherheit durch Struktur: Feste Rituale etablieren </a:t>
            </a:r>
          </a:p>
          <a:p>
            <a:pPr>
              <a:lnSpc>
                <a:spcPct val="100000"/>
              </a:lnSpc>
              <a:spcBef>
                <a:spcPts val="0"/>
              </a:spcBef>
              <a:defRPr/>
            </a:pPr>
            <a:r>
              <a:rPr lang="de-DE" sz="1600" dirty="0"/>
              <a:t>Hilfesystem: Verabredete nonverbale Signale, wenn der Lernende Unterstützung anfordern möchte.</a:t>
            </a:r>
            <a:endParaRPr lang="de-DE" sz="800" dirty="0"/>
          </a:p>
          <a:p>
            <a:pPr marL="0" indent="0">
              <a:lnSpc>
                <a:spcPct val="100000"/>
              </a:lnSpc>
              <a:spcBef>
                <a:spcPts val="0"/>
              </a:spcBef>
              <a:buNone/>
              <a:defRPr/>
            </a:pPr>
            <a:r>
              <a:rPr lang="de-DE" sz="800" dirty="0"/>
              <a:t> </a:t>
            </a:r>
            <a:endParaRPr dirty="0"/>
          </a:p>
          <a:p>
            <a:pPr marL="0" indent="0">
              <a:lnSpc>
                <a:spcPct val="100000"/>
              </a:lnSpc>
              <a:spcBef>
                <a:spcPts val="0"/>
              </a:spcBef>
              <a:buNone/>
              <a:defRPr/>
            </a:pPr>
            <a:r>
              <a:rPr lang="de-DE" sz="1600" b="1" dirty="0"/>
              <a:t>Beobachtung/Diagnostik</a:t>
            </a:r>
            <a:endParaRPr dirty="0"/>
          </a:p>
          <a:p>
            <a:pPr>
              <a:lnSpc>
                <a:spcPct val="100000"/>
              </a:lnSpc>
              <a:spcBef>
                <a:spcPts val="0"/>
              </a:spcBef>
              <a:defRPr/>
            </a:pPr>
            <a:r>
              <a:rPr lang="de-DE" sz="1600" dirty="0"/>
              <a:t>Qualitative Analyse: Fehler (z. B. beim Schreiben) nicht nur zählen, sondern als Hinweis auf Wahrnehmungslücken deuten.</a:t>
            </a:r>
            <a:endParaRPr dirty="0"/>
          </a:p>
          <a:p>
            <a:pPr>
              <a:lnSpc>
                <a:spcPct val="100000"/>
              </a:lnSpc>
              <a:spcBef>
                <a:spcPts val="0"/>
              </a:spcBef>
              <a:defRPr/>
            </a:pPr>
            <a:r>
              <a:rPr lang="de-DE" sz="1600" dirty="0"/>
              <a:t>Leistungsbewertung: Trennung von fachlicher Leistung und sprachlicher Richtigkeit (Nachteilsausgleich/Notenschutz).</a:t>
            </a:r>
          </a:p>
        </p:txBody>
      </p:sp>
      <p:pic>
        <p:nvPicPr>
          <p:cNvPr id="1009649612" name="Inhaltsplatzhalter 4"/>
          <p:cNvPicPr>
            <a:picLocks noChangeAspect="1"/>
          </p:cNvPicPr>
          <p:nvPr/>
        </p:nvPicPr>
        <p:blipFill rotWithShape="1">
          <a:blip r:embed="rId3"/>
          <a:stretch/>
        </p:blipFill>
        <p:spPr bwMode="auto">
          <a:xfrm>
            <a:off x="9941162" y="217202"/>
            <a:ext cx="1979485" cy="1058145"/>
          </a:xfrm>
          <a:prstGeom prst="rect">
            <a:avLst/>
          </a:prstGeom>
        </p:spPr>
      </p:pic>
      <p:sp>
        <p:nvSpPr>
          <p:cNvPr id="8" name="Titel 1">
            <a:extLst>
              <a:ext uri="{FF2B5EF4-FFF2-40B4-BE49-F238E27FC236}">
                <a16:creationId xmlns:a16="http://schemas.microsoft.com/office/drawing/2014/main" id="{D36EEC1C-9B9A-4797-9B33-6F2B03874E64}"/>
              </a:ext>
            </a:extLst>
          </p:cNvPr>
          <p:cNvSpPr>
            <a:spLocks noGrp="1"/>
          </p:cNvSpPr>
          <p:nvPr>
            <p:ph type="title"/>
          </p:nvPr>
        </p:nvSpPr>
        <p:spPr bwMode="auto">
          <a:xfrm>
            <a:off x="838200" y="365125"/>
            <a:ext cx="10515600" cy="1829435"/>
          </a:xfrm>
        </p:spPr>
        <p:txBody>
          <a:bodyPr>
            <a:normAutofit/>
          </a:bodyPr>
          <a:lstStyle/>
          <a:p>
            <a:pPr>
              <a:defRPr/>
            </a:pPr>
            <a:r>
              <a:rPr lang="de-DE" dirty="0"/>
              <a:t>Allgemeine Impulsfragen – </a:t>
            </a:r>
            <a:br>
              <a:rPr lang="de-DE" dirty="0"/>
            </a:br>
            <a:r>
              <a:rPr lang="de-DE" dirty="0"/>
              <a:t>fachspezifische Antworten (Sprache) – Teil 1</a:t>
            </a:r>
            <a:endParaRPr dirty="0"/>
          </a:p>
        </p:txBody>
      </p:sp>
    </p:spTree>
    <p:extLst>
      <p:ext uri="{BB962C8B-B14F-4D97-AF65-F5344CB8AC3E}">
        <p14:creationId xmlns:p14="http://schemas.microsoft.com/office/powerpoint/2010/main" val="1073628898"/>
      </p:ext>
    </p:extLst>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0394172" name="Titel 1"/>
          <p:cNvSpPr>
            <a:spLocks noGrp="1"/>
          </p:cNvSpPr>
          <p:nvPr>
            <p:ph type="title"/>
          </p:nvPr>
        </p:nvSpPr>
        <p:spPr bwMode="auto">
          <a:xfrm>
            <a:off x="838200" y="365125"/>
            <a:ext cx="10515600" cy="1829435"/>
          </a:xfrm>
        </p:spPr>
        <p:txBody>
          <a:bodyPr>
            <a:normAutofit/>
          </a:bodyPr>
          <a:lstStyle/>
          <a:p>
            <a:pPr>
              <a:defRPr/>
            </a:pPr>
            <a:r>
              <a:rPr lang="de-DE" dirty="0"/>
              <a:t>Allgemeine Impulsfragen – </a:t>
            </a:r>
            <a:br>
              <a:rPr lang="de-DE" dirty="0"/>
            </a:br>
            <a:r>
              <a:rPr lang="de-DE" dirty="0"/>
              <a:t>fachspezifische Antworten (Sprache) – Teil 2</a:t>
            </a:r>
            <a:endParaRPr dirty="0"/>
          </a:p>
        </p:txBody>
      </p:sp>
      <p:sp>
        <p:nvSpPr>
          <p:cNvPr id="104878311" name="Inhaltsplatzhalter 6"/>
          <p:cNvSpPr txBox="1">
            <a:spLocks noGrp="1"/>
          </p:cNvSpPr>
          <p:nvPr>
            <p:ph idx="1"/>
          </p:nvPr>
        </p:nvSpPr>
        <p:spPr bwMode="auto">
          <a:xfrm>
            <a:off x="426720" y="2169577"/>
            <a:ext cx="11493927" cy="2308324"/>
          </a:xfrm>
          <a:prstGeom prst="rect">
            <a:avLst/>
          </a:prstGeom>
          <a:noFill/>
        </p:spPr>
        <p:txBody>
          <a:bodyPr wrap="square">
            <a:spAutoFit/>
          </a:bodyPr>
          <a:lstStyle/>
          <a:p>
            <a:pPr marL="0" indent="0">
              <a:lnSpc>
                <a:spcPct val="100000"/>
              </a:lnSpc>
              <a:spcBef>
                <a:spcPts val="0"/>
              </a:spcBef>
              <a:buNone/>
              <a:defRPr/>
            </a:pPr>
            <a:r>
              <a:rPr lang="de-DE" sz="1600" b="1" dirty="0" err="1"/>
              <a:t>Lehrkraft-Schüler:in-Beziehung</a:t>
            </a:r>
            <a:endParaRPr lang="de-DE" sz="1600" b="1" dirty="0"/>
          </a:p>
          <a:p>
            <a:pPr>
              <a:lnSpc>
                <a:spcPct val="100000"/>
              </a:lnSpc>
              <a:spcBef>
                <a:spcPts val="0"/>
              </a:spcBef>
              <a:defRPr/>
            </a:pPr>
            <a:r>
              <a:rPr lang="de-DE" sz="1600" dirty="0"/>
              <a:t>Druckminimierung: Angstfreies Klima schaffen durch alternative Kommunikationswege und Antworten abwarten (5 Sekunden-Regel).</a:t>
            </a:r>
          </a:p>
          <a:p>
            <a:pPr marL="0" indent="0">
              <a:lnSpc>
                <a:spcPct val="100000"/>
              </a:lnSpc>
              <a:spcBef>
                <a:spcPts val="0"/>
              </a:spcBef>
              <a:buNone/>
              <a:defRPr/>
            </a:pPr>
            <a:r>
              <a:rPr lang="de-DE" sz="800" dirty="0"/>
              <a:t> </a:t>
            </a:r>
            <a:endParaRPr lang="de-DE" sz="1600" dirty="0"/>
          </a:p>
          <a:p>
            <a:pPr marL="0" indent="0">
              <a:lnSpc>
                <a:spcPct val="100000"/>
              </a:lnSpc>
              <a:spcBef>
                <a:spcPts val="0"/>
              </a:spcBef>
              <a:buNone/>
              <a:defRPr/>
            </a:pPr>
            <a:r>
              <a:rPr lang="de-DE" sz="1600" b="1" dirty="0"/>
              <a:t>Klassengemeinschaft</a:t>
            </a:r>
            <a:endParaRPr dirty="0"/>
          </a:p>
          <a:p>
            <a:pPr>
              <a:lnSpc>
                <a:spcPct val="100000"/>
              </a:lnSpc>
              <a:spcBef>
                <a:spcPts val="0"/>
              </a:spcBef>
              <a:defRPr/>
            </a:pPr>
            <a:r>
              <a:rPr lang="de-DE" sz="1600" dirty="0"/>
              <a:t>Soziale Stärkung: Vergabe von Ämtern zur sozialen Stärkung.</a:t>
            </a:r>
          </a:p>
          <a:p>
            <a:pPr marL="0" indent="0">
              <a:lnSpc>
                <a:spcPct val="100000"/>
              </a:lnSpc>
              <a:spcBef>
                <a:spcPts val="0"/>
              </a:spcBef>
              <a:buNone/>
              <a:defRPr/>
            </a:pPr>
            <a:r>
              <a:rPr lang="de-DE" sz="800" dirty="0"/>
              <a:t> </a:t>
            </a:r>
            <a:endParaRPr dirty="0"/>
          </a:p>
          <a:p>
            <a:pPr marL="0" indent="0">
              <a:lnSpc>
                <a:spcPct val="100000"/>
              </a:lnSpc>
              <a:spcBef>
                <a:spcPts val="0"/>
              </a:spcBef>
              <a:buNone/>
              <a:defRPr/>
            </a:pPr>
            <a:r>
              <a:rPr lang="de-DE" sz="1600" b="1" dirty="0"/>
              <a:t>Unterstützungssysteme </a:t>
            </a:r>
            <a:endParaRPr dirty="0"/>
          </a:p>
          <a:p>
            <a:pPr>
              <a:lnSpc>
                <a:spcPct val="100000"/>
              </a:lnSpc>
              <a:spcBef>
                <a:spcPts val="0"/>
              </a:spcBef>
              <a:defRPr/>
            </a:pPr>
            <a:r>
              <a:rPr lang="de-DE" sz="1600" dirty="0"/>
              <a:t>Intern: Schulsozialarbeit/Schulpsychologie (besonders bei Rückzug/Vermeidung) und Beratungslehrkräfte.</a:t>
            </a:r>
            <a:endParaRPr dirty="0"/>
          </a:p>
          <a:p>
            <a:pPr>
              <a:lnSpc>
                <a:spcPct val="100000"/>
              </a:lnSpc>
              <a:spcBef>
                <a:spcPts val="0"/>
              </a:spcBef>
              <a:defRPr/>
            </a:pPr>
            <a:r>
              <a:rPr lang="de-DE" sz="1600" dirty="0"/>
              <a:t>Extern: MSD Sprache, Logopädie (Transfer von Therapieinhalten), Elternhaus (Beratung zu sprachfreien Alltagsspielen).</a:t>
            </a:r>
            <a:endParaRPr dirty="0"/>
          </a:p>
          <a:p>
            <a:pPr>
              <a:lnSpc>
                <a:spcPct val="100000"/>
              </a:lnSpc>
              <a:spcBef>
                <a:spcPts val="0"/>
              </a:spcBef>
              <a:defRPr/>
            </a:pPr>
            <a:r>
              <a:rPr lang="de-DE" sz="1600" dirty="0"/>
              <a:t>Technisch: Digitale Hilfsmittel (Text-</a:t>
            </a:r>
            <a:r>
              <a:rPr lang="de-DE" sz="1600" dirty="0" err="1"/>
              <a:t>to</a:t>
            </a:r>
            <a:r>
              <a:rPr lang="de-DE" sz="1600" dirty="0"/>
              <a:t>-Speech, interaktive PDFs, Übersetzungs-Tools).</a:t>
            </a:r>
            <a:endParaRPr dirty="0"/>
          </a:p>
        </p:txBody>
      </p:sp>
      <p:pic>
        <p:nvPicPr>
          <p:cNvPr id="1009649612" name="Inhaltsplatzhalter 4"/>
          <p:cNvPicPr>
            <a:picLocks noChangeAspect="1"/>
          </p:cNvPicPr>
          <p:nvPr/>
        </p:nvPicPr>
        <p:blipFill rotWithShape="1">
          <a:blip r:embed="rId3"/>
          <a:stretch/>
        </p:blipFill>
        <p:spPr bwMode="auto">
          <a:xfrm>
            <a:off x="9941162" y="217202"/>
            <a:ext cx="1979485" cy="1058145"/>
          </a:xfrm>
          <a:prstGeom prst="rect">
            <a:avLst/>
          </a:prstGeom>
        </p:spPr>
      </p:pic>
    </p:spTree>
    <p:extLst>
      <p:ext uri="{BB962C8B-B14F-4D97-AF65-F5344CB8AC3E}">
        <p14:creationId xmlns:p14="http://schemas.microsoft.com/office/powerpoint/2010/main" val="4218102780"/>
      </p:ext>
    </p:extLst>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3554</Words>
  <Application>Microsoft Office PowerPoint</Application>
  <PresentationFormat>Breitbild</PresentationFormat>
  <Paragraphs>318</Paragraphs>
  <Slides>26</Slides>
  <Notes>26</Notes>
  <HiddenSlides>0</HiddenSlides>
  <MMClips>2</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26</vt:i4>
      </vt:variant>
    </vt:vector>
  </HeadingPairs>
  <TitlesOfParts>
    <vt:vector size="35" baseType="lpstr">
      <vt:lpstr>Aptos</vt:lpstr>
      <vt:lpstr>Arial</vt:lpstr>
      <vt:lpstr>Calibri</vt:lpstr>
      <vt:lpstr>Calibri Light</vt:lpstr>
      <vt:lpstr>FAUSans Office</vt:lpstr>
      <vt:lpstr>Segoe UI</vt:lpstr>
      <vt:lpstr>Symbol</vt:lpstr>
      <vt:lpstr>Wingdings</vt:lpstr>
      <vt:lpstr>Office</vt:lpstr>
      <vt:lpstr>PowerPoint-Präsentation</vt:lpstr>
      <vt:lpstr>Gliederung – Sprache</vt:lpstr>
      <vt:lpstr>Fallbeispiel Lia, 1. Klasse, Grundschule</vt:lpstr>
      <vt:lpstr>Fallbeispiel Lia, 1. Klasse, Grundschule</vt:lpstr>
      <vt:lpstr>Impulsfragen zu Lia</vt:lpstr>
      <vt:lpstr>Ideen für die Praxis (Lia)</vt:lpstr>
      <vt:lpstr>Allgemeine Impulsfragen</vt:lpstr>
      <vt:lpstr>Allgemeine Impulsfragen –  fachspezifische Antworten (Sprache) – Teil 1</vt:lpstr>
      <vt:lpstr>Allgemeine Impulsfragen –  fachspezifische Antworten (Sprache) – Teil 2</vt:lpstr>
      <vt:lpstr>Fallbeispiel: Noah, 9. Klasse, Mittelschule</vt:lpstr>
      <vt:lpstr>Fallbeispiel: Noah, 9. Klasse, Mittelschule</vt:lpstr>
      <vt:lpstr>Impulsfragen zu Noah</vt:lpstr>
      <vt:lpstr>Ideen für die Praxis (Noah)</vt:lpstr>
      <vt:lpstr>Allgemeine Impulsfragen</vt:lpstr>
      <vt:lpstr>Allgemeine Impulsfragen –  fachspezifische Antworten (Sprache) – Teil 1</vt:lpstr>
      <vt:lpstr>Allgemeine Impulsfragen –  fachspezifische Antworten (Sprache) – Teil 2</vt:lpstr>
      <vt:lpstr>Exkurs: Modellierungstechniken</vt:lpstr>
      <vt:lpstr>Modellierungstechniken vor der Äußerung  (Prävention)</vt:lpstr>
      <vt:lpstr>Modellierungstechniken nach der Äußerung  (Intervention)</vt:lpstr>
      <vt:lpstr>Förderschwerpunkt Sprache</vt:lpstr>
      <vt:lpstr>Material und Vertiefung - Fachliteratur</vt:lpstr>
      <vt:lpstr>Material und Vertiefung –  Onlineressourcen</vt:lpstr>
      <vt:lpstr>Literaturverzeichnis</vt:lpstr>
      <vt:lpstr>Herausgeberschaft und Lizenzhinweis</vt:lpstr>
      <vt:lpstr>Was kommt noch?</vt:lpstr>
      <vt:lpstr>Konkrete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Fallbeispiele</dc:title>
  <dc:creator>Andreas Janka</dc:creator>
  <cp:lastModifiedBy>Johanna Brünker</cp:lastModifiedBy>
  <cp:revision>151</cp:revision>
  <dcterms:created xsi:type="dcterms:W3CDTF">2025-02-11T15:14:27Z</dcterms:created>
  <dcterms:modified xsi:type="dcterms:W3CDTF">2026-05-12T12:20:44Z</dcterms:modified>
</cp:coreProperties>
</file>