
<file path=[Content_Types].xml><?xml version="1.0" encoding="utf-8"?>
<Types xmlns="http://schemas.openxmlformats.org/package/2006/content-types">
  <Default Extension="xml" ContentType="application/xml"/>
  <Default Extension="mp3" ContentType="audio/mpeg"/>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slides/slide21.xml" ContentType="application/vnd.openxmlformats-officedocument.presentationml.slide+xml"/>
  <Override PartName="/ppt/slides/slide20.xml" ContentType="application/vnd.openxmlformats-officedocument.presentationml.slide+xml"/>
  <Override PartName="/ppt/notesSlides/notesSlide17.xml" ContentType="application/vnd.openxmlformats-officedocument.presentationml.notes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Layouts/slideLayout10.xml" ContentType="application/vnd.openxmlformats-officedocument.presentationml.slideLayout+xml"/>
  <Override PartName="/ppt/slides/slide15.xml" ContentType="application/vnd.openxmlformats-officedocument.presentationml.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s/slide3.xml" ContentType="application/vnd.openxmlformats-officedocument.presentationml.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s/slide12.xml" ContentType="application/vnd.openxmlformats-officedocument.presentationml.slide+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s/slide7.xml" ContentType="application/vnd.openxmlformats-officedocument.presentationml.slide+xml"/>
  <Override PartName="/ppt/notesSlides/notesSlide4.xml" ContentType="application/vnd.openxmlformats-officedocument.presentationml.notesSlide+xml"/>
  <Override PartName="/ppt/tableStyles.xml" ContentType="application/vnd.openxmlformats-officedocument.presentationml.tableStyles+xml"/>
  <Override PartName="/docProps/app.xml" ContentType="application/vnd.openxmlformats-officedocument.extended-properties+xml"/>
  <Override PartName="/ppt/viewProps.xml" ContentType="application/vnd.openxmlformats-officedocument.presentationml.viewProps+xml"/>
  <Override PartName="/ppt/notesSlides/notesSlide7.xml" ContentType="application/vnd.openxmlformats-officedocument.presentationml.notesSlide+xml"/>
  <Override PartName="/ppt/presentation.xml" ContentType="application/vnd.openxmlformats-officedocument.presentationml.presentation.main+xml"/>
  <Override PartName="/ppt/slides/slide8.xml" ContentType="application/vnd.openxmlformats-officedocument.presentationml.slide+xml"/>
  <Override PartName="/ppt/slideMasters/slideMaster1.xml" ContentType="application/vnd.openxmlformats-officedocument.presentationml.slideMaster+xml"/>
  <Override PartName="/ppt/slides/slide2.xml" ContentType="application/vnd.openxmlformats-officedocument.presentationml.slide+xml"/>
  <Override PartName="/docProps/core.xml" ContentType="application/vnd.openxmlformats-package.core-properties+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presProps.xml" ContentType="application/vnd.openxmlformats-officedocument.presentationml.presProps+xml"/>
  <Override PartName="/ppt/theme/theme3.xml" ContentType="application/vnd.openxmlformats-officedocument.theme+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s/slide5.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s/slide11.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6.xml" ContentType="application/vnd.openxmlformats-officedocument.presentationml.notesSlide+xml"/>
  <Override PartName="/ppt/slides/slide4.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0" r:id="rId2"/>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7099300" cy="10234613"/>
  <p:defaultTex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82" d="100"/>
          <a:sy n="82" d="100"/>
        </p:scale>
        <p:origin x="60" y="11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theme" Target="theme/theme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161153330" name="Kopfzeilenplatzhalter 1"/>
          <p:cNvSpPr>
            <a:spLocks noGrp="1"/>
          </p:cNvSpPr>
          <p:nvPr>
            <p:ph type="hdr" sz="quarter"/>
          </p:nvPr>
        </p:nvSpPr>
        <p:spPr bwMode="auto">
          <a:xfrm>
            <a:off x="0" y="0"/>
            <a:ext cx="3076363" cy="513508"/>
          </a:xfrm>
          <a:prstGeom prst="rect">
            <a:avLst/>
          </a:prstGeom>
        </p:spPr>
        <p:txBody>
          <a:bodyPr vert="horz" lIns="99048" tIns="49524" rIns="99048" bIns="49524" rtlCol="0"/>
          <a:lstStyle>
            <a:lvl1pPr algn="l">
              <a:defRPr sz="1300"/>
            </a:lvl1pPr>
          </a:lstStyle>
          <a:p>
            <a:pPr>
              <a:defRPr/>
            </a:pPr>
            <a:endParaRPr lang="de-DE"/>
          </a:p>
        </p:txBody>
      </p:sp>
      <p:sp>
        <p:nvSpPr>
          <p:cNvPr id="1817755250" name="Datumsplatzhalter 2"/>
          <p:cNvSpPr>
            <a:spLocks noGrp="1"/>
          </p:cNvSpPr>
          <p:nvPr>
            <p:ph type="dt" idx="1"/>
          </p:nvPr>
        </p:nvSpPr>
        <p:spPr bwMode="auto">
          <a:xfrm>
            <a:off x="4021294" y="0"/>
            <a:ext cx="3076363" cy="513508"/>
          </a:xfrm>
          <a:prstGeom prst="rect">
            <a:avLst/>
          </a:prstGeom>
        </p:spPr>
        <p:txBody>
          <a:bodyPr vert="horz" lIns="99048" tIns="49524" rIns="99048" bIns="49524" rtlCol="0"/>
          <a:lstStyle>
            <a:lvl1pPr algn="r">
              <a:defRPr sz="1300"/>
            </a:lvl1pPr>
          </a:lstStyle>
          <a:p>
            <a:pPr>
              <a:defRPr/>
            </a:pPr>
            <a:fld id="{45D02495-9468-4F7C-9016-3C2289539183}" type="datetimeFigureOut">
              <a:rPr lang="de-DE"/>
              <a:t>15.05.2026</a:t>
            </a:fld>
            <a:endParaRPr lang="de-DE"/>
          </a:p>
        </p:txBody>
      </p:sp>
      <p:sp>
        <p:nvSpPr>
          <p:cNvPr id="1118631957" name="Folienbildplatzhalter 3"/>
          <p:cNvSpPr>
            <a:spLocks noChangeAspect="1" noGrp="1" noRot="1"/>
          </p:cNvSpPr>
          <p:nvPr>
            <p:ph type="sldImg" idx="2"/>
          </p:nvPr>
        </p:nvSpPr>
        <p:spPr bwMode="auto">
          <a:xfrm>
            <a:off x="479425" y="1279525"/>
            <a:ext cx="6140450" cy="3454399"/>
          </a:xfrm>
          <a:prstGeom prst="rect">
            <a:avLst/>
          </a:prstGeom>
          <a:noFill/>
          <a:ln w="12700">
            <a:solidFill>
              <a:prstClr val="black"/>
            </a:solidFill>
          </a:ln>
        </p:spPr>
        <p:txBody>
          <a:bodyPr vert="horz" lIns="99048" tIns="49524" rIns="99048" bIns="49524" rtlCol="0" anchor="ctr"/>
          <a:lstStyle/>
          <a:p>
            <a:pPr>
              <a:defRPr/>
            </a:pPr>
            <a:endParaRPr lang="de-DE"/>
          </a:p>
        </p:txBody>
      </p:sp>
      <p:sp>
        <p:nvSpPr>
          <p:cNvPr id="868769154" name="Notizenplatzhalter 4"/>
          <p:cNvSpPr>
            <a:spLocks noGrp="1"/>
          </p:cNvSpPr>
          <p:nvPr>
            <p:ph type="body" sz="quarter" idx="3"/>
          </p:nvPr>
        </p:nvSpPr>
        <p:spPr bwMode="auto">
          <a:xfrm>
            <a:off x="709930" y="4925407"/>
            <a:ext cx="5679440" cy="4029879"/>
          </a:xfrm>
          <a:prstGeom prst="rect">
            <a:avLst/>
          </a:prstGeom>
        </p:spPr>
        <p:txBody>
          <a:bodyPr vert="horz" lIns="99048" tIns="49524" rIns="99048" bIns="49524"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338138516" name="Fußzeilenplatzhalter 5"/>
          <p:cNvSpPr>
            <a:spLocks noGrp="1"/>
          </p:cNvSpPr>
          <p:nvPr>
            <p:ph type="ftr" sz="quarter" idx="4"/>
          </p:nvPr>
        </p:nvSpPr>
        <p:spPr bwMode="auto">
          <a:xfrm>
            <a:off x="0" y="9721107"/>
            <a:ext cx="3076363" cy="513507"/>
          </a:xfrm>
          <a:prstGeom prst="rect">
            <a:avLst/>
          </a:prstGeom>
        </p:spPr>
        <p:txBody>
          <a:bodyPr vert="horz" lIns="99048" tIns="49524" rIns="99048" bIns="49524" rtlCol="0" anchor="b"/>
          <a:lstStyle>
            <a:lvl1pPr algn="l">
              <a:defRPr sz="1300"/>
            </a:lvl1pPr>
          </a:lstStyle>
          <a:p>
            <a:pPr>
              <a:defRPr/>
            </a:pPr>
            <a:endParaRPr lang="de-DE"/>
          </a:p>
        </p:txBody>
      </p:sp>
      <p:sp>
        <p:nvSpPr>
          <p:cNvPr id="555353339" name="Foliennummernplatzhalter 6"/>
          <p:cNvSpPr>
            <a:spLocks noGrp="1"/>
          </p:cNvSpPr>
          <p:nvPr>
            <p:ph type="sldNum" sz="quarter" idx="5"/>
          </p:nvPr>
        </p:nvSpPr>
        <p:spPr bwMode="auto">
          <a:xfrm>
            <a:off x="4021294" y="9721107"/>
            <a:ext cx="3076363" cy="513507"/>
          </a:xfrm>
          <a:prstGeom prst="rect">
            <a:avLst/>
          </a:prstGeom>
        </p:spPr>
        <p:txBody>
          <a:bodyPr vert="horz" lIns="99048" tIns="49524" rIns="99048" bIns="49524" rtlCol="0" anchor="b"/>
          <a:lstStyle>
            <a:lvl1pPr algn="r">
              <a:defRPr sz="1300"/>
            </a:lvl1pPr>
          </a:lstStyle>
          <a:p>
            <a:pPr>
              <a:defRPr/>
            </a:pPr>
            <a:fld id="{AD2F55A3-C4FF-4669-9400-B301D932DF38}"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29893210" name="Folienbildplatzhalter 1"/>
          <p:cNvSpPr>
            <a:spLocks noChangeAspect="1" noGrp="1" noRot="1"/>
          </p:cNvSpPr>
          <p:nvPr>
            <p:ph type="sldImg"/>
          </p:nvPr>
        </p:nvSpPr>
        <p:spPr bwMode="auto">
          <a:xfrm>
            <a:off x="201613" y="1401763"/>
            <a:ext cx="6727825" cy="3784600"/>
          </a:xfrm>
          <a:prstGeom prst="rect">
            <a:avLst/>
          </a:prstGeom>
          <a:noFill/>
          <a:ln w="12700">
            <a:solidFill>
              <a:prstClr val="black"/>
            </a:solidFill>
          </a:ln>
        </p:spPr>
      </p:sp>
      <p:sp>
        <p:nvSpPr>
          <p:cNvPr id="1652953394" name="Notizenplatzhalter 2"/>
          <p:cNvSpPr>
            <a:spLocks noGrp="1"/>
          </p:cNvSpPr>
          <p:nvPr>
            <p:ph type="body" idx="1"/>
          </p:nvPr>
        </p:nvSpPr>
        <p:spPr bwMode="auto"/>
        <p:txBody>
          <a:bodyPr/>
          <a:lstStyle/>
          <a:p>
            <a:pPr>
              <a:defRPr/>
            </a:pPr>
            <a:endParaRPr lang="de-DE"/>
          </a:p>
        </p:txBody>
      </p:sp>
      <p:sp>
        <p:nvSpPr>
          <p:cNvPr id="1377559735" name="Foliennummernplatzhalter 3"/>
          <p:cNvSpPr>
            <a:spLocks noGrp="1"/>
          </p:cNvSpPr>
          <p:nvPr>
            <p:ph type="sldNum" sz="quarter" idx="10"/>
          </p:nvPr>
        </p:nvSpPr>
        <p:spPr bwMode="auto"/>
        <p:txBody>
          <a:bodyPr/>
          <a:lstStyle/>
          <a:p>
            <a:pPr>
              <a:defRPr/>
            </a:pPr>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BB0E631-4580-77FF-8727-BC9BFB79EE25}"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AB3763-D7C5-AA3E-130E-0E23E918069B}"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0662106" name="Slide Image Placeholder 1"/>
          <p:cNvSpPr>
            <a:spLocks noChangeAspect="1" noGrp="1" noRot="1"/>
          </p:cNvSpPr>
          <p:nvPr>
            <p:ph type="sldImg"/>
          </p:nvPr>
        </p:nvSpPr>
        <p:spPr bwMode="auto"/>
      </p:sp>
      <p:sp>
        <p:nvSpPr>
          <p:cNvPr id="1423220064" name="Notes Placeholder 2"/>
          <p:cNvSpPr>
            <a:spLocks noGrp="1"/>
          </p:cNvSpPr>
          <p:nvPr>
            <p:ph type="body" idx="1"/>
          </p:nvPr>
        </p:nvSpPr>
        <p:spPr bwMode="auto"/>
        <p:txBody>
          <a:bodyPr/>
          <a:lstStyle/>
          <a:p>
            <a:pPr>
              <a:defRPr/>
            </a:pPr>
            <a:endParaRPr/>
          </a:p>
        </p:txBody>
      </p:sp>
      <p:sp>
        <p:nvSpPr>
          <p:cNvPr id="126072964"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12</a:t>
            </a:fld>
            <a:endParaRPr>
              <a:solidFill>
                <a:prstClr val="black"/>
              </a:solidFill>
              <a:latin typeface="Aptos"/>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BBFE873-3C31-6F2A-CBD1-AC3569D9E428}"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7992522" name="Slide Image Placeholder 1"/>
          <p:cNvSpPr>
            <a:spLocks noChangeAspect="1" noGrp="1" noRot="1"/>
          </p:cNvSpPr>
          <p:nvPr>
            <p:ph type="sldImg"/>
          </p:nvPr>
        </p:nvSpPr>
        <p:spPr bwMode="auto"/>
      </p:sp>
      <p:sp>
        <p:nvSpPr>
          <p:cNvPr id="786074129" name="Notes Placeholder 2"/>
          <p:cNvSpPr>
            <a:spLocks noGrp="1"/>
          </p:cNvSpPr>
          <p:nvPr>
            <p:ph type="body" idx="1"/>
          </p:nvPr>
        </p:nvSpPr>
        <p:spPr bwMode="auto"/>
        <p:txBody>
          <a:bodyPr/>
          <a:lstStyle/>
          <a:p>
            <a:pPr>
              <a:defRPr/>
            </a:pPr>
            <a:endParaRPr/>
          </a:p>
        </p:txBody>
      </p:sp>
      <p:sp>
        <p:nvSpPr>
          <p:cNvPr id="802542480"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14</a:t>
            </a:fld>
            <a:endParaRPr>
              <a:solidFill>
                <a:prstClr val="black"/>
              </a:solidFill>
              <a:latin typeface="Aptos"/>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48972612" name="Slide Image Placeholder 1"/>
          <p:cNvSpPr>
            <a:spLocks noChangeAspect="1" noGrp="1" noRot="1"/>
          </p:cNvSpPr>
          <p:nvPr>
            <p:ph type="sldImg"/>
          </p:nvPr>
        </p:nvSpPr>
        <p:spPr bwMode="auto"/>
      </p:sp>
      <p:sp>
        <p:nvSpPr>
          <p:cNvPr id="479872117" name="Notes Placeholder 2"/>
          <p:cNvSpPr>
            <a:spLocks noGrp="1"/>
          </p:cNvSpPr>
          <p:nvPr>
            <p:ph type="body" idx="1"/>
          </p:nvPr>
        </p:nvSpPr>
        <p:spPr bwMode="auto"/>
        <p:txBody>
          <a:bodyPr/>
          <a:lstStyle/>
          <a:p>
            <a:pPr defTabSz="990478">
              <a:defRPr/>
            </a:pPr>
            <a:r>
              <a:rPr lang="de-DE"/>
              <a:t>Eventuell eine Vorauswahl treffen und nur einige Aspekte aufgreifen</a:t>
            </a:r>
            <a:endParaRPr/>
          </a:p>
          <a:p>
            <a:pPr>
              <a:defRPr/>
            </a:pPr>
            <a:endParaRPr/>
          </a:p>
        </p:txBody>
      </p:sp>
      <p:sp>
        <p:nvSpPr>
          <p:cNvPr id="388134013"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15</a:t>
            </a:fld>
            <a:endParaRPr>
              <a:solidFill>
                <a:prstClr val="black"/>
              </a:solidFill>
              <a:latin typeface="Aptos"/>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19187325" name="Slide Image Placeholder 1"/>
          <p:cNvSpPr>
            <a:spLocks noChangeAspect="1" noGrp="1" noRot="1"/>
          </p:cNvSpPr>
          <p:nvPr>
            <p:ph type="sldImg"/>
          </p:nvPr>
        </p:nvSpPr>
        <p:spPr bwMode="auto"/>
      </p:sp>
      <p:sp>
        <p:nvSpPr>
          <p:cNvPr id="842127998" name="Notes Placeholder 2"/>
          <p:cNvSpPr>
            <a:spLocks noGrp="1"/>
          </p:cNvSpPr>
          <p:nvPr>
            <p:ph type="body" idx="1"/>
          </p:nvPr>
        </p:nvSpPr>
        <p:spPr bwMode="auto"/>
        <p:txBody>
          <a:bodyPr/>
          <a:lstStyle/>
          <a:p>
            <a:pPr defTabSz="990478">
              <a:defRPr/>
            </a:pPr>
            <a:r>
              <a:rPr lang="de-DE"/>
              <a:t>Eventuell eine Vorauswahl treffen und nur einige Aspekte aufgreifen</a:t>
            </a:r>
            <a:endParaRPr/>
          </a:p>
          <a:p>
            <a:pPr>
              <a:defRPr/>
            </a:pPr>
            <a:endParaRPr/>
          </a:p>
        </p:txBody>
      </p:sp>
      <p:sp>
        <p:nvSpPr>
          <p:cNvPr id="1146853640"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16</a:t>
            </a:fld>
            <a:endParaRPr>
              <a:solidFill>
                <a:prstClr val="black"/>
              </a:solidFill>
              <a:latin typeface="Aptos"/>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EF0741-4CD6-67BF-AF24-DD01C5D56C7E}"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5DDF87C-CE1F-5C0C-CA83-8813ACB5B9E3}"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BB2F64C-3D6E-2330-C75A-F9CFE2D79354}"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86181D1-D9E7-AE37-5558-1CFF073F5D85}"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803BDFA-599E-287F-0050-E3EB2EE2E773}"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AE5F14-1CAE-74CE-31A3-FFBF4DE0827D}"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F272D93-2EF2-0FB4-8BBA-D3D89E208442}"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A4EF126-27D4-E015-07B8-88C599EC78A6}"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878853-39DE-3C68-E488-43F37E766507}"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98290356" name="Folienbildplatzhalter 1"/>
          <p:cNvSpPr>
            <a:spLocks noChangeAspect="1" noGrp="1" noRot="1"/>
          </p:cNvSpPr>
          <p:nvPr>
            <p:ph type="sldImg"/>
          </p:nvPr>
        </p:nvSpPr>
        <p:spPr bwMode="auto"/>
      </p:sp>
      <p:sp>
        <p:nvSpPr>
          <p:cNvPr id="1408374345" name="Notizenplatzhalter 2"/>
          <p:cNvSpPr>
            <a:spLocks noGrp="1"/>
          </p:cNvSpPr>
          <p:nvPr>
            <p:ph type="body" idx="1"/>
          </p:nvPr>
        </p:nvSpPr>
        <p:spPr bwMode="auto"/>
        <p:txBody>
          <a:bodyPr/>
          <a:lstStyle/>
          <a:p>
            <a:pPr>
              <a:defRPr/>
            </a:pPr>
            <a:r>
              <a:rPr lang="de-DE"/>
              <a:t>Eventuell eine Vorauswahl treffen und nur einige Aspekte aufgreifen</a:t>
            </a:r>
            <a:endParaRPr/>
          </a:p>
        </p:txBody>
      </p:sp>
      <p:sp>
        <p:nvSpPr>
          <p:cNvPr id="1796879299" name="Foliennummernplatzhalter 3"/>
          <p:cNvSpPr>
            <a:spLocks noGrp="1"/>
          </p:cNvSpPr>
          <p:nvPr>
            <p:ph type="sldNum" sz="quarter" idx="5"/>
          </p:nvPr>
        </p:nvSpPr>
        <p:spPr bwMode="auto"/>
        <p:txBody>
          <a:bodyPr/>
          <a:lstStyle/>
          <a:p>
            <a:pPr>
              <a:defRPr/>
            </a:pPr>
            <a:fld id="{AD2F55A3-C4FF-4669-9400-B301D932DF38}"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97426988" name="Folienbildplatzhalter 1"/>
          <p:cNvSpPr>
            <a:spLocks noChangeAspect="1" noGrp="1" noRot="1"/>
          </p:cNvSpPr>
          <p:nvPr>
            <p:ph type="sldImg"/>
          </p:nvPr>
        </p:nvSpPr>
        <p:spPr bwMode="auto"/>
      </p:sp>
      <p:sp>
        <p:nvSpPr>
          <p:cNvPr id="648250412" name="Notizenplatzhalter 2"/>
          <p:cNvSpPr>
            <a:spLocks noGrp="1"/>
          </p:cNvSpPr>
          <p:nvPr>
            <p:ph type="body" idx="1"/>
          </p:nvPr>
        </p:nvSpPr>
        <p:spPr bwMode="auto"/>
        <p:txBody>
          <a:bodyPr/>
          <a:lstStyle/>
          <a:p>
            <a:pPr>
              <a:defRPr/>
            </a:pPr>
            <a:endParaRPr lang="de-DE"/>
          </a:p>
        </p:txBody>
      </p:sp>
      <p:sp>
        <p:nvSpPr>
          <p:cNvPr id="2083818053" name="Foliennummernplatzhalter 3"/>
          <p:cNvSpPr>
            <a:spLocks noGrp="1"/>
          </p:cNvSpPr>
          <p:nvPr>
            <p:ph type="sldNum" sz="quarter" idx="5"/>
          </p:nvPr>
        </p:nvSpPr>
        <p:spPr bwMode="auto"/>
        <p:txBody>
          <a:bodyPr/>
          <a:lstStyle/>
          <a:p>
            <a:pPr>
              <a:defRPr/>
            </a:pPr>
            <a:fld id="{AD2F55A3-C4FF-4669-9400-B301D932DF38}"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66505966" name="Slide Image Placeholder 1"/>
          <p:cNvSpPr>
            <a:spLocks noChangeAspect="1" noGrp="1" noRot="1"/>
          </p:cNvSpPr>
          <p:nvPr>
            <p:ph type="sldImg"/>
          </p:nvPr>
        </p:nvSpPr>
        <p:spPr bwMode="auto"/>
      </p:sp>
      <p:sp>
        <p:nvSpPr>
          <p:cNvPr id="201342393" name="Notes Placeholder 2"/>
          <p:cNvSpPr>
            <a:spLocks noGrp="1"/>
          </p:cNvSpPr>
          <p:nvPr>
            <p:ph type="body" idx="1"/>
          </p:nvPr>
        </p:nvSpPr>
        <p:spPr bwMode="auto"/>
        <p:txBody>
          <a:bodyPr/>
          <a:lstStyle/>
          <a:p>
            <a:pPr>
              <a:defRPr/>
            </a:pPr>
            <a:endParaRPr/>
          </a:p>
        </p:txBody>
      </p:sp>
      <p:sp>
        <p:nvSpPr>
          <p:cNvPr id="1634218157"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7</a:t>
            </a:fld>
            <a:endParaRPr>
              <a:solidFill>
                <a:prstClr val="black"/>
              </a:solidFill>
              <a:latin typeface="Aptos"/>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86459178" name="Slide Image Placeholder 1"/>
          <p:cNvSpPr>
            <a:spLocks noChangeAspect="1" noGrp="1" noRot="1"/>
          </p:cNvSpPr>
          <p:nvPr>
            <p:ph type="sldImg"/>
          </p:nvPr>
        </p:nvSpPr>
        <p:spPr bwMode="auto"/>
      </p:sp>
      <p:sp>
        <p:nvSpPr>
          <p:cNvPr id="13737832" name="Notes Placeholder 2"/>
          <p:cNvSpPr>
            <a:spLocks noGrp="1"/>
          </p:cNvSpPr>
          <p:nvPr>
            <p:ph type="body" idx="1"/>
          </p:nvPr>
        </p:nvSpPr>
        <p:spPr bwMode="auto"/>
        <p:txBody>
          <a:bodyPr/>
          <a:lstStyle/>
          <a:p>
            <a:pPr defTabSz="990478">
              <a:defRPr/>
            </a:pPr>
            <a:r>
              <a:rPr lang="de-DE"/>
              <a:t>Eventuell eine Vorauswahl treffen und nur einige Aspekte aufgreifen</a:t>
            </a:r>
            <a:endParaRPr/>
          </a:p>
          <a:p>
            <a:pPr>
              <a:defRPr/>
            </a:pPr>
            <a:endParaRPr/>
          </a:p>
        </p:txBody>
      </p:sp>
      <p:sp>
        <p:nvSpPr>
          <p:cNvPr id="494974904"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8</a:t>
            </a:fld>
            <a:endParaRPr>
              <a:solidFill>
                <a:prstClr val="black"/>
              </a:solidFill>
              <a:latin typeface="Aptos"/>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92690841" name="Slide Image Placeholder 1"/>
          <p:cNvSpPr>
            <a:spLocks noChangeAspect="1" noGrp="1" noRot="1"/>
          </p:cNvSpPr>
          <p:nvPr>
            <p:ph type="sldImg"/>
          </p:nvPr>
        </p:nvSpPr>
        <p:spPr bwMode="auto"/>
      </p:sp>
      <p:sp>
        <p:nvSpPr>
          <p:cNvPr id="2112514972" name="Notes Placeholder 2"/>
          <p:cNvSpPr>
            <a:spLocks noGrp="1"/>
          </p:cNvSpPr>
          <p:nvPr>
            <p:ph type="body" idx="1"/>
          </p:nvPr>
        </p:nvSpPr>
        <p:spPr bwMode="auto"/>
        <p:txBody>
          <a:bodyPr/>
          <a:lstStyle/>
          <a:p>
            <a:pPr defTabSz="990478">
              <a:defRPr/>
            </a:pPr>
            <a:r>
              <a:rPr lang="de-DE"/>
              <a:t>Eventuell eine Vorauswahl treffen und nur einige Aspekte aufgreifen</a:t>
            </a:r>
            <a:endParaRPr/>
          </a:p>
          <a:p>
            <a:pPr>
              <a:defRPr/>
            </a:pPr>
            <a:endParaRPr/>
          </a:p>
        </p:txBody>
      </p:sp>
      <p:sp>
        <p:nvSpPr>
          <p:cNvPr id="1655975087" name="Slide Number Placeholder 3"/>
          <p:cNvSpPr>
            <a:spLocks noGrp="1"/>
          </p:cNvSpPr>
          <p:nvPr>
            <p:ph type="sldNum" sz="quarter" idx="10"/>
          </p:nvPr>
        </p:nvSpPr>
        <p:spPr bwMode="auto"/>
        <p:txBody>
          <a:bodyPr/>
          <a:lstStyle/>
          <a:p>
            <a:pPr defTabSz="990478">
              <a:defRPr/>
            </a:pPr>
            <a:fld id="{86879F43-84B9-5292-0EF3-7A2B0216BD6A}" type="slidenum">
              <a:rPr>
                <a:solidFill>
                  <a:prstClr val="black"/>
                </a:solidFill>
                <a:latin typeface="Aptos"/>
                <a:cs typeface="Arial"/>
              </a:rPr>
              <a:t>9</a:t>
            </a:fld>
            <a:endParaRPr>
              <a:solidFill>
                <a:prstClr val="black"/>
              </a:solidFill>
              <a:latin typeface="Aptos"/>
              <a:cs typeface="Arial"/>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elfolie">
    <p:spTree>
      <p:nvGrpSpPr>
        <p:cNvPr id="1" name=""/>
        <p:cNvGrpSpPr/>
        <p:nvPr/>
      </p:nvGrpSpPr>
      <p:grpSpPr bwMode="auto">
        <a:xfrm>
          <a:off x="0" y="0"/>
          <a:ext cx="0" cy="0"/>
          <a:chOff x="0" y="0"/>
          <a:chExt cx="0" cy="0"/>
        </a:xfrm>
      </p:grpSpPr>
      <p:sp>
        <p:nvSpPr>
          <p:cNvPr id="900016319"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51185816"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2113056426"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651042925" name="Fußzeilenplatzhalter 4"/>
          <p:cNvSpPr>
            <a:spLocks noGrp="1"/>
          </p:cNvSpPr>
          <p:nvPr>
            <p:ph type="ftr" sz="quarter" idx="11"/>
          </p:nvPr>
        </p:nvSpPr>
        <p:spPr bwMode="auto"/>
        <p:txBody>
          <a:bodyPr/>
          <a:lstStyle/>
          <a:p>
            <a:pPr>
              <a:defRPr/>
            </a:pPr>
            <a:endParaRPr lang="de-DE"/>
          </a:p>
        </p:txBody>
      </p:sp>
      <p:sp>
        <p:nvSpPr>
          <p:cNvPr id="180212204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el und vertikaler Text">
    <p:spTree>
      <p:nvGrpSpPr>
        <p:cNvPr id="1" name=""/>
        <p:cNvGrpSpPr/>
        <p:nvPr/>
      </p:nvGrpSpPr>
      <p:grpSpPr bwMode="auto">
        <a:xfrm>
          <a:off x="0" y="0"/>
          <a:ext cx="0" cy="0"/>
          <a:chOff x="0" y="0"/>
          <a:chExt cx="0" cy="0"/>
        </a:xfrm>
      </p:grpSpPr>
      <p:sp>
        <p:nvSpPr>
          <p:cNvPr id="288153542" name="Titel 1"/>
          <p:cNvSpPr>
            <a:spLocks noGrp="1"/>
          </p:cNvSpPr>
          <p:nvPr>
            <p:ph type="title"/>
          </p:nvPr>
        </p:nvSpPr>
        <p:spPr bwMode="auto"/>
        <p:txBody>
          <a:bodyPr/>
          <a:lstStyle/>
          <a:p>
            <a:pPr>
              <a:defRPr/>
            </a:pPr>
            <a:r>
              <a:rPr lang="de-DE"/>
              <a:t>Mastertitelformat bearbeiten</a:t>
            </a:r>
            <a:endParaRPr/>
          </a:p>
        </p:txBody>
      </p:sp>
      <p:sp>
        <p:nvSpPr>
          <p:cNvPr id="1633660057"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60245218"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112323275" name="Fußzeilenplatzhalter 4"/>
          <p:cNvSpPr>
            <a:spLocks noGrp="1"/>
          </p:cNvSpPr>
          <p:nvPr>
            <p:ph type="ftr" sz="quarter" idx="11"/>
          </p:nvPr>
        </p:nvSpPr>
        <p:spPr bwMode="auto"/>
        <p:txBody>
          <a:bodyPr/>
          <a:lstStyle/>
          <a:p>
            <a:pPr>
              <a:defRPr/>
            </a:pPr>
            <a:endParaRPr lang="de-DE"/>
          </a:p>
        </p:txBody>
      </p:sp>
      <p:sp>
        <p:nvSpPr>
          <p:cNvPr id="867138985"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kaler Titel und Text">
    <p:spTree>
      <p:nvGrpSpPr>
        <p:cNvPr id="1" name=""/>
        <p:cNvGrpSpPr/>
        <p:nvPr/>
      </p:nvGrpSpPr>
      <p:grpSpPr bwMode="auto">
        <a:xfrm>
          <a:off x="0" y="0"/>
          <a:ext cx="0" cy="0"/>
          <a:chOff x="0" y="0"/>
          <a:chExt cx="0" cy="0"/>
        </a:xfrm>
      </p:grpSpPr>
      <p:sp>
        <p:nvSpPr>
          <p:cNvPr id="1923903707"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1721152464"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8326721"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656500647" name="Fußzeilenplatzhalter 4"/>
          <p:cNvSpPr>
            <a:spLocks noGrp="1"/>
          </p:cNvSpPr>
          <p:nvPr>
            <p:ph type="ftr" sz="quarter" idx="11"/>
          </p:nvPr>
        </p:nvSpPr>
        <p:spPr bwMode="auto"/>
        <p:txBody>
          <a:bodyPr/>
          <a:lstStyle/>
          <a:p>
            <a:pPr>
              <a:defRPr/>
            </a:pPr>
            <a:endParaRPr lang="de-DE"/>
          </a:p>
        </p:txBody>
      </p:sp>
      <p:sp>
        <p:nvSpPr>
          <p:cNvPr id="1173728514"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elfolie">
    <p:spTree>
      <p:nvGrpSpPr>
        <p:cNvPr id="1" name=""/>
        <p:cNvGrpSpPr/>
        <p:nvPr/>
      </p:nvGrpSpPr>
      <p:grpSpPr bwMode="auto">
        <a:xfrm>
          <a:off x="0" y="0"/>
          <a:ext cx="0" cy="0"/>
          <a:chOff x="0" y="0"/>
          <a:chExt cx="0" cy="0"/>
        </a:xfrm>
      </p:grpSpPr>
      <p:sp>
        <p:nvSpPr>
          <p:cNvPr id="759452927"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1269138666"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1144948346"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686481361" name="Fußzeilenplatzhalter 4"/>
          <p:cNvSpPr>
            <a:spLocks noGrp="1"/>
          </p:cNvSpPr>
          <p:nvPr>
            <p:ph type="ftr" sz="quarter" idx="11"/>
          </p:nvPr>
        </p:nvSpPr>
        <p:spPr bwMode="auto"/>
        <p:txBody>
          <a:bodyPr/>
          <a:lstStyle/>
          <a:p>
            <a:pPr>
              <a:defRPr/>
            </a:pPr>
            <a:endParaRPr lang="de-DE"/>
          </a:p>
        </p:txBody>
      </p:sp>
      <p:sp>
        <p:nvSpPr>
          <p:cNvPr id="164241848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1181659535" name="Titel 1"/>
          <p:cNvSpPr>
            <a:spLocks noGrp="1"/>
          </p:cNvSpPr>
          <p:nvPr>
            <p:ph type="title"/>
          </p:nvPr>
        </p:nvSpPr>
        <p:spPr bwMode="auto"/>
        <p:txBody>
          <a:bodyPr/>
          <a:lstStyle/>
          <a:p>
            <a:pPr>
              <a:defRPr/>
            </a:pPr>
            <a:r>
              <a:rPr lang="de-DE"/>
              <a:t>Mastertitelformat bearbeiten</a:t>
            </a:r>
            <a:endParaRPr/>
          </a:p>
        </p:txBody>
      </p:sp>
      <p:sp>
        <p:nvSpPr>
          <p:cNvPr id="123115552"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243543949"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817483339" name="Fußzeilenplatzhalter 4"/>
          <p:cNvSpPr>
            <a:spLocks noGrp="1"/>
          </p:cNvSpPr>
          <p:nvPr>
            <p:ph type="ftr" sz="quarter" idx="11"/>
          </p:nvPr>
        </p:nvSpPr>
        <p:spPr bwMode="auto"/>
        <p:txBody>
          <a:bodyPr/>
          <a:lstStyle/>
          <a:p>
            <a:pPr>
              <a:defRPr/>
            </a:pPr>
            <a:endParaRPr lang="de-DE"/>
          </a:p>
        </p:txBody>
      </p:sp>
      <p:sp>
        <p:nvSpPr>
          <p:cNvPr id="1460671740"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Abschnitts-&#10;überschrift">
    <p:spTree>
      <p:nvGrpSpPr>
        <p:cNvPr id="1" name=""/>
        <p:cNvGrpSpPr/>
        <p:nvPr/>
      </p:nvGrpSpPr>
      <p:grpSpPr bwMode="auto">
        <a:xfrm>
          <a:off x="0" y="0"/>
          <a:ext cx="0" cy="0"/>
          <a:chOff x="0" y="0"/>
          <a:chExt cx="0" cy="0"/>
        </a:xfrm>
      </p:grpSpPr>
      <p:sp>
        <p:nvSpPr>
          <p:cNvPr id="1344930021"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49505140"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995120929"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862855197" name="Fußzeilenplatzhalter 4"/>
          <p:cNvSpPr>
            <a:spLocks noGrp="1"/>
          </p:cNvSpPr>
          <p:nvPr>
            <p:ph type="ftr" sz="quarter" idx="11"/>
          </p:nvPr>
        </p:nvSpPr>
        <p:spPr bwMode="auto"/>
        <p:txBody>
          <a:bodyPr/>
          <a:lstStyle/>
          <a:p>
            <a:pPr>
              <a:defRPr/>
            </a:pPr>
            <a:endParaRPr lang="de-DE"/>
          </a:p>
        </p:txBody>
      </p:sp>
      <p:sp>
        <p:nvSpPr>
          <p:cNvPr id="2062791498"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Zwei Inhalte">
    <p:spTree>
      <p:nvGrpSpPr>
        <p:cNvPr id="1" name=""/>
        <p:cNvGrpSpPr/>
        <p:nvPr/>
      </p:nvGrpSpPr>
      <p:grpSpPr bwMode="auto">
        <a:xfrm>
          <a:off x="0" y="0"/>
          <a:ext cx="0" cy="0"/>
          <a:chOff x="0" y="0"/>
          <a:chExt cx="0" cy="0"/>
        </a:xfrm>
      </p:grpSpPr>
      <p:sp>
        <p:nvSpPr>
          <p:cNvPr id="848979463" name="Titel 1"/>
          <p:cNvSpPr>
            <a:spLocks noGrp="1"/>
          </p:cNvSpPr>
          <p:nvPr>
            <p:ph type="title"/>
          </p:nvPr>
        </p:nvSpPr>
        <p:spPr bwMode="auto"/>
        <p:txBody>
          <a:bodyPr/>
          <a:lstStyle/>
          <a:p>
            <a:pPr>
              <a:defRPr/>
            </a:pPr>
            <a:r>
              <a:rPr lang="de-DE"/>
              <a:t>Mastertitelformat bearbeiten</a:t>
            </a:r>
            <a:endParaRPr/>
          </a:p>
        </p:txBody>
      </p:sp>
      <p:sp>
        <p:nvSpPr>
          <p:cNvPr id="1529817361"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43056771"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59767812"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601320543" name="Fußzeilenplatzhalter 5"/>
          <p:cNvSpPr>
            <a:spLocks noGrp="1"/>
          </p:cNvSpPr>
          <p:nvPr>
            <p:ph type="ftr" sz="quarter" idx="11"/>
          </p:nvPr>
        </p:nvSpPr>
        <p:spPr bwMode="auto"/>
        <p:txBody>
          <a:bodyPr/>
          <a:lstStyle/>
          <a:p>
            <a:pPr>
              <a:defRPr/>
            </a:pPr>
            <a:endParaRPr lang="de-DE"/>
          </a:p>
        </p:txBody>
      </p:sp>
      <p:sp>
        <p:nvSpPr>
          <p:cNvPr id="1527684685"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Vergleich">
    <p:spTree>
      <p:nvGrpSpPr>
        <p:cNvPr id="1" name=""/>
        <p:cNvGrpSpPr/>
        <p:nvPr/>
      </p:nvGrpSpPr>
      <p:grpSpPr bwMode="auto">
        <a:xfrm>
          <a:off x="0" y="0"/>
          <a:ext cx="0" cy="0"/>
          <a:chOff x="0" y="0"/>
          <a:chExt cx="0" cy="0"/>
        </a:xfrm>
      </p:grpSpPr>
      <p:sp>
        <p:nvSpPr>
          <p:cNvPr id="2055715329"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461045697"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7029734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11612802"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212732532"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80554968" name="Datumsplatzhalter 6"/>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766496393" name="Fußzeilenplatzhalter 7"/>
          <p:cNvSpPr>
            <a:spLocks noGrp="1"/>
          </p:cNvSpPr>
          <p:nvPr>
            <p:ph type="ftr" sz="quarter" idx="11"/>
          </p:nvPr>
        </p:nvSpPr>
        <p:spPr bwMode="auto"/>
        <p:txBody>
          <a:bodyPr/>
          <a:lstStyle/>
          <a:p>
            <a:pPr>
              <a:defRPr/>
            </a:pPr>
            <a:endParaRPr lang="de-DE"/>
          </a:p>
        </p:txBody>
      </p:sp>
      <p:sp>
        <p:nvSpPr>
          <p:cNvPr id="274934267" name="Foliennummernplatzhalter 8"/>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spTree>
      <p:nvGrpSpPr>
        <p:cNvPr id="1" name=""/>
        <p:cNvGrpSpPr/>
        <p:nvPr/>
      </p:nvGrpSpPr>
      <p:grpSpPr bwMode="auto">
        <a:xfrm>
          <a:off x="0" y="0"/>
          <a:ext cx="0" cy="0"/>
          <a:chOff x="0" y="0"/>
          <a:chExt cx="0" cy="0"/>
        </a:xfrm>
      </p:grpSpPr>
      <p:sp>
        <p:nvSpPr>
          <p:cNvPr id="165146300" name="Titel 1"/>
          <p:cNvSpPr>
            <a:spLocks noGrp="1"/>
          </p:cNvSpPr>
          <p:nvPr>
            <p:ph type="title"/>
          </p:nvPr>
        </p:nvSpPr>
        <p:spPr bwMode="auto"/>
        <p:txBody>
          <a:bodyPr/>
          <a:lstStyle/>
          <a:p>
            <a:pPr>
              <a:defRPr/>
            </a:pPr>
            <a:r>
              <a:rPr lang="de-DE"/>
              <a:t>Mastertitelformat bearbeiten</a:t>
            </a:r>
            <a:endParaRPr/>
          </a:p>
        </p:txBody>
      </p:sp>
      <p:sp>
        <p:nvSpPr>
          <p:cNvPr id="408590986" name="Datumsplatzhalter 2"/>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087436272" name="Fußzeilenplatzhalter 3"/>
          <p:cNvSpPr>
            <a:spLocks noGrp="1"/>
          </p:cNvSpPr>
          <p:nvPr>
            <p:ph type="ftr" sz="quarter" idx="11"/>
          </p:nvPr>
        </p:nvSpPr>
        <p:spPr bwMode="auto"/>
        <p:txBody>
          <a:bodyPr/>
          <a:lstStyle/>
          <a:p>
            <a:pPr>
              <a:defRPr/>
            </a:pPr>
            <a:endParaRPr lang="de-DE"/>
          </a:p>
        </p:txBody>
      </p:sp>
      <p:sp>
        <p:nvSpPr>
          <p:cNvPr id="1536731610" name="Foliennummernplatzhalter 4"/>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Leer">
    <p:spTree>
      <p:nvGrpSpPr>
        <p:cNvPr id="1" name=""/>
        <p:cNvGrpSpPr/>
        <p:nvPr/>
      </p:nvGrpSpPr>
      <p:grpSpPr bwMode="auto">
        <a:xfrm>
          <a:off x="0" y="0"/>
          <a:ext cx="0" cy="0"/>
          <a:chOff x="0" y="0"/>
          <a:chExt cx="0" cy="0"/>
        </a:xfrm>
      </p:grpSpPr>
      <p:sp>
        <p:nvSpPr>
          <p:cNvPr id="825821196" name="Datumsplatzhalter 1"/>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2009112223" name="Fußzeilenplatzhalter 2"/>
          <p:cNvSpPr>
            <a:spLocks noGrp="1"/>
          </p:cNvSpPr>
          <p:nvPr>
            <p:ph type="ftr" sz="quarter" idx="11"/>
          </p:nvPr>
        </p:nvSpPr>
        <p:spPr bwMode="auto"/>
        <p:txBody>
          <a:bodyPr/>
          <a:lstStyle/>
          <a:p>
            <a:pPr>
              <a:defRPr/>
            </a:pPr>
            <a:endParaRPr lang="de-DE"/>
          </a:p>
        </p:txBody>
      </p:sp>
      <p:sp>
        <p:nvSpPr>
          <p:cNvPr id="1819752947" name="Foliennummernplatzhalter 3"/>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Inhalt mit Überschrift">
    <p:spTree>
      <p:nvGrpSpPr>
        <p:cNvPr id="1" name=""/>
        <p:cNvGrpSpPr/>
        <p:nvPr/>
      </p:nvGrpSpPr>
      <p:grpSpPr bwMode="auto">
        <a:xfrm>
          <a:off x="0" y="0"/>
          <a:ext cx="0" cy="0"/>
          <a:chOff x="0" y="0"/>
          <a:chExt cx="0" cy="0"/>
        </a:xfrm>
      </p:grpSpPr>
      <p:sp>
        <p:nvSpPr>
          <p:cNvPr id="1512633819"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27822931"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48743497"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383108232"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396716012" name="Fußzeilenplatzhalter 5"/>
          <p:cNvSpPr>
            <a:spLocks noGrp="1"/>
          </p:cNvSpPr>
          <p:nvPr>
            <p:ph type="ftr" sz="quarter" idx="11"/>
          </p:nvPr>
        </p:nvSpPr>
        <p:spPr bwMode="auto"/>
        <p:txBody>
          <a:bodyPr/>
          <a:lstStyle/>
          <a:p>
            <a:pPr>
              <a:defRPr/>
            </a:pPr>
            <a:endParaRPr lang="de-DE"/>
          </a:p>
        </p:txBody>
      </p:sp>
      <p:sp>
        <p:nvSpPr>
          <p:cNvPr id="792404934"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2028407619" name="Titel 1"/>
          <p:cNvSpPr>
            <a:spLocks noGrp="1"/>
          </p:cNvSpPr>
          <p:nvPr>
            <p:ph type="title"/>
          </p:nvPr>
        </p:nvSpPr>
        <p:spPr bwMode="auto"/>
        <p:txBody>
          <a:bodyPr/>
          <a:lstStyle/>
          <a:p>
            <a:pPr>
              <a:defRPr/>
            </a:pPr>
            <a:r>
              <a:rPr lang="de-DE"/>
              <a:t>Mastertitelformat bearbeiten</a:t>
            </a:r>
            <a:endParaRPr/>
          </a:p>
        </p:txBody>
      </p:sp>
      <p:sp>
        <p:nvSpPr>
          <p:cNvPr id="1867172677"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10448320"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809831134" name="Fußzeilenplatzhalter 4"/>
          <p:cNvSpPr>
            <a:spLocks noGrp="1"/>
          </p:cNvSpPr>
          <p:nvPr>
            <p:ph type="ftr" sz="quarter" idx="11"/>
          </p:nvPr>
        </p:nvSpPr>
        <p:spPr bwMode="auto"/>
        <p:txBody>
          <a:bodyPr/>
          <a:lstStyle/>
          <a:p>
            <a:pPr>
              <a:defRPr/>
            </a:pPr>
            <a:endParaRPr lang="de-DE"/>
          </a:p>
        </p:txBody>
      </p:sp>
      <p:sp>
        <p:nvSpPr>
          <p:cNvPr id="148588856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Bild mit Überschrift">
    <p:spTree>
      <p:nvGrpSpPr>
        <p:cNvPr id="1" name=""/>
        <p:cNvGrpSpPr/>
        <p:nvPr/>
      </p:nvGrpSpPr>
      <p:grpSpPr bwMode="auto">
        <a:xfrm>
          <a:off x="0" y="0"/>
          <a:ext cx="0" cy="0"/>
          <a:chOff x="0" y="0"/>
          <a:chExt cx="0" cy="0"/>
        </a:xfrm>
      </p:grpSpPr>
      <p:sp>
        <p:nvSpPr>
          <p:cNvPr id="904960444"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2116547159"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1410621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277347128"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668572993" name="Fußzeilenplatzhalter 5"/>
          <p:cNvSpPr>
            <a:spLocks noGrp="1"/>
          </p:cNvSpPr>
          <p:nvPr>
            <p:ph type="ftr" sz="quarter" idx="11"/>
          </p:nvPr>
        </p:nvSpPr>
        <p:spPr bwMode="auto"/>
        <p:txBody>
          <a:bodyPr/>
          <a:lstStyle/>
          <a:p>
            <a:pPr>
              <a:defRPr/>
            </a:pPr>
            <a:endParaRPr lang="de-DE"/>
          </a:p>
        </p:txBody>
      </p:sp>
      <p:sp>
        <p:nvSpPr>
          <p:cNvPr id="1417445390"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el und vertikaler Text">
    <p:spTree>
      <p:nvGrpSpPr>
        <p:cNvPr id="1" name=""/>
        <p:cNvGrpSpPr/>
        <p:nvPr/>
      </p:nvGrpSpPr>
      <p:grpSpPr bwMode="auto">
        <a:xfrm>
          <a:off x="0" y="0"/>
          <a:ext cx="0" cy="0"/>
          <a:chOff x="0" y="0"/>
          <a:chExt cx="0" cy="0"/>
        </a:xfrm>
      </p:grpSpPr>
      <p:sp>
        <p:nvSpPr>
          <p:cNvPr id="1234237363" name="Titel 1"/>
          <p:cNvSpPr>
            <a:spLocks noGrp="1"/>
          </p:cNvSpPr>
          <p:nvPr>
            <p:ph type="title"/>
          </p:nvPr>
        </p:nvSpPr>
        <p:spPr bwMode="auto"/>
        <p:txBody>
          <a:bodyPr/>
          <a:lstStyle/>
          <a:p>
            <a:pPr>
              <a:defRPr/>
            </a:pPr>
            <a:r>
              <a:rPr lang="de-DE"/>
              <a:t>Mastertitelformat bearbeiten</a:t>
            </a:r>
            <a:endParaRPr/>
          </a:p>
        </p:txBody>
      </p:sp>
      <p:sp>
        <p:nvSpPr>
          <p:cNvPr id="60723811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00184723"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55730355" name="Fußzeilenplatzhalter 4"/>
          <p:cNvSpPr>
            <a:spLocks noGrp="1"/>
          </p:cNvSpPr>
          <p:nvPr>
            <p:ph type="ftr" sz="quarter" idx="11"/>
          </p:nvPr>
        </p:nvSpPr>
        <p:spPr bwMode="auto"/>
        <p:txBody>
          <a:bodyPr/>
          <a:lstStyle/>
          <a:p>
            <a:pPr>
              <a:defRPr/>
            </a:pPr>
            <a:endParaRPr lang="de-DE"/>
          </a:p>
        </p:txBody>
      </p:sp>
      <p:sp>
        <p:nvSpPr>
          <p:cNvPr id="2086072686"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kaler Titel und Text">
    <p:spTree>
      <p:nvGrpSpPr>
        <p:cNvPr id="1" name=""/>
        <p:cNvGrpSpPr/>
        <p:nvPr/>
      </p:nvGrpSpPr>
      <p:grpSpPr bwMode="auto">
        <a:xfrm>
          <a:off x="0" y="0"/>
          <a:ext cx="0" cy="0"/>
          <a:chOff x="0" y="0"/>
          <a:chExt cx="0" cy="0"/>
        </a:xfrm>
      </p:grpSpPr>
      <p:sp>
        <p:nvSpPr>
          <p:cNvPr id="1149473158"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1540424860"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46759990"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373398144" name="Fußzeilenplatzhalter 4"/>
          <p:cNvSpPr>
            <a:spLocks noGrp="1"/>
          </p:cNvSpPr>
          <p:nvPr>
            <p:ph type="ftr" sz="quarter" idx="11"/>
          </p:nvPr>
        </p:nvSpPr>
        <p:spPr bwMode="auto"/>
        <p:txBody>
          <a:bodyPr/>
          <a:lstStyle/>
          <a:p>
            <a:pPr>
              <a:defRPr/>
            </a:pPr>
            <a:endParaRPr lang="de-DE"/>
          </a:p>
        </p:txBody>
      </p:sp>
      <p:sp>
        <p:nvSpPr>
          <p:cNvPr id="1101994480"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Abschnitts-&#10;überschrift">
    <p:spTree>
      <p:nvGrpSpPr>
        <p:cNvPr id="1" name=""/>
        <p:cNvGrpSpPr/>
        <p:nvPr/>
      </p:nvGrpSpPr>
      <p:grpSpPr bwMode="auto">
        <a:xfrm>
          <a:off x="0" y="0"/>
          <a:ext cx="0" cy="0"/>
          <a:chOff x="0" y="0"/>
          <a:chExt cx="0" cy="0"/>
        </a:xfrm>
      </p:grpSpPr>
      <p:sp>
        <p:nvSpPr>
          <p:cNvPr id="387017736"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166698307"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953259827" name="Datumsplatzhalter 3"/>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744975813" name="Fußzeilenplatzhalter 4"/>
          <p:cNvSpPr>
            <a:spLocks noGrp="1"/>
          </p:cNvSpPr>
          <p:nvPr>
            <p:ph type="ftr" sz="quarter" idx="11"/>
          </p:nvPr>
        </p:nvSpPr>
        <p:spPr bwMode="auto"/>
        <p:txBody>
          <a:bodyPr/>
          <a:lstStyle/>
          <a:p>
            <a:pPr>
              <a:defRPr/>
            </a:pPr>
            <a:endParaRPr lang="de-DE"/>
          </a:p>
        </p:txBody>
      </p:sp>
      <p:sp>
        <p:nvSpPr>
          <p:cNvPr id="1239574373" name="Foliennummernplatzhalter 5"/>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Zwei Inhalte">
    <p:spTree>
      <p:nvGrpSpPr>
        <p:cNvPr id="1" name=""/>
        <p:cNvGrpSpPr/>
        <p:nvPr/>
      </p:nvGrpSpPr>
      <p:grpSpPr bwMode="auto">
        <a:xfrm>
          <a:off x="0" y="0"/>
          <a:ext cx="0" cy="0"/>
          <a:chOff x="0" y="0"/>
          <a:chExt cx="0" cy="0"/>
        </a:xfrm>
      </p:grpSpPr>
      <p:sp>
        <p:nvSpPr>
          <p:cNvPr id="1416679846" name="Titel 1"/>
          <p:cNvSpPr>
            <a:spLocks noGrp="1"/>
          </p:cNvSpPr>
          <p:nvPr>
            <p:ph type="title"/>
          </p:nvPr>
        </p:nvSpPr>
        <p:spPr bwMode="auto"/>
        <p:txBody>
          <a:bodyPr/>
          <a:lstStyle/>
          <a:p>
            <a:pPr>
              <a:defRPr/>
            </a:pPr>
            <a:r>
              <a:rPr lang="de-DE"/>
              <a:t>Mastertitelformat bearbeiten</a:t>
            </a:r>
            <a:endParaRPr/>
          </a:p>
        </p:txBody>
      </p:sp>
      <p:sp>
        <p:nvSpPr>
          <p:cNvPr id="198944199"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73333141"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26015332"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926869955" name="Fußzeilenplatzhalter 5"/>
          <p:cNvSpPr>
            <a:spLocks noGrp="1"/>
          </p:cNvSpPr>
          <p:nvPr>
            <p:ph type="ftr" sz="quarter" idx="11"/>
          </p:nvPr>
        </p:nvSpPr>
        <p:spPr bwMode="auto"/>
        <p:txBody>
          <a:bodyPr/>
          <a:lstStyle/>
          <a:p>
            <a:pPr>
              <a:defRPr/>
            </a:pPr>
            <a:endParaRPr lang="de-DE"/>
          </a:p>
        </p:txBody>
      </p:sp>
      <p:sp>
        <p:nvSpPr>
          <p:cNvPr id="745654509"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Vergleich">
    <p:spTree>
      <p:nvGrpSpPr>
        <p:cNvPr id="1" name=""/>
        <p:cNvGrpSpPr/>
        <p:nvPr/>
      </p:nvGrpSpPr>
      <p:grpSpPr bwMode="auto">
        <a:xfrm>
          <a:off x="0" y="0"/>
          <a:ext cx="0" cy="0"/>
          <a:chOff x="0" y="0"/>
          <a:chExt cx="0" cy="0"/>
        </a:xfrm>
      </p:grpSpPr>
      <p:sp>
        <p:nvSpPr>
          <p:cNvPr id="1720178966"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24440601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547989592"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19487697"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1386635410"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48750518" name="Datumsplatzhalter 6"/>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595328709" name="Fußzeilenplatzhalter 7"/>
          <p:cNvSpPr>
            <a:spLocks noGrp="1"/>
          </p:cNvSpPr>
          <p:nvPr>
            <p:ph type="ftr" sz="quarter" idx="11"/>
          </p:nvPr>
        </p:nvSpPr>
        <p:spPr bwMode="auto"/>
        <p:txBody>
          <a:bodyPr/>
          <a:lstStyle/>
          <a:p>
            <a:pPr>
              <a:defRPr/>
            </a:pPr>
            <a:endParaRPr lang="de-DE"/>
          </a:p>
        </p:txBody>
      </p:sp>
      <p:sp>
        <p:nvSpPr>
          <p:cNvPr id="1276146319" name="Foliennummernplatzhalter 8"/>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spTree>
      <p:nvGrpSpPr>
        <p:cNvPr id="1" name=""/>
        <p:cNvGrpSpPr/>
        <p:nvPr/>
      </p:nvGrpSpPr>
      <p:grpSpPr bwMode="auto">
        <a:xfrm>
          <a:off x="0" y="0"/>
          <a:ext cx="0" cy="0"/>
          <a:chOff x="0" y="0"/>
          <a:chExt cx="0" cy="0"/>
        </a:xfrm>
      </p:grpSpPr>
      <p:sp>
        <p:nvSpPr>
          <p:cNvPr id="1265722198" name="Titel 1"/>
          <p:cNvSpPr>
            <a:spLocks noGrp="1"/>
          </p:cNvSpPr>
          <p:nvPr>
            <p:ph type="title"/>
          </p:nvPr>
        </p:nvSpPr>
        <p:spPr bwMode="auto"/>
        <p:txBody>
          <a:bodyPr/>
          <a:lstStyle/>
          <a:p>
            <a:pPr>
              <a:defRPr/>
            </a:pPr>
            <a:r>
              <a:rPr lang="de-DE"/>
              <a:t>Mastertitelformat bearbeiten</a:t>
            </a:r>
            <a:endParaRPr/>
          </a:p>
        </p:txBody>
      </p:sp>
      <p:sp>
        <p:nvSpPr>
          <p:cNvPr id="1278546229" name="Datumsplatzhalter 2"/>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725006862" name="Fußzeilenplatzhalter 3"/>
          <p:cNvSpPr>
            <a:spLocks noGrp="1"/>
          </p:cNvSpPr>
          <p:nvPr>
            <p:ph type="ftr" sz="quarter" idx="11"/>
          </p:nvPr>
        </p:nvSpPr>
        <p:spPr bwMode="auto"/>
        <p:txBody>
          <a:bodyPr/>
          <a:lstStyle/>
          <a:p>
            <a:pPr>
              <a:defRPr/>
            </a:pPr>
            <a:endParaRPr lang="de-DE"/>
          </a:p>
        </p:txBody>
      </p:sp>
      <p:sp>
        <p:nvSpPr>
          <p:cNvPr id="2122068619" name="Foliennummernplatzhalter 4"/>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Leer">
    <p:spTree>
      <p:nvGrpSpPr>
        <p:cNvPr id="1" name=""/>
        <p:cNvGrpSpPr/>
        <p:nvPr/>
      </p:nvGrpSpPr>
      <p:grpSpPr bwMode="auto">
        <a:xfrm>
          <a:off x="0" y="0"/>
          <a:ext cx="0" cy="0"/>
          <a:chOff x="0" y="0"/>
          <a:chExt cx="0" cy="0"/>
        </a:xfrm>
      </p:grpSpPr>
      <p:sp>
        <p:nvSpPr>
          <p:cNvPr id="1387377690" name="Datumsplatzhalter 1"/>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1492830990" name="Fußzeilenplatzhalter 2"/>
          <p:cNvSpPr>
            <a:spLocks noGrp="1"/>
          </p:cNvSpPr>
          <p:nvPr>
            <p:ph type="ftr" sz="quarter" idx="11"/>
          </p:nvPr>
        </p:nvSpPr>
        <p:spPr bwMode="auto"/>
        <p:txBody>
          <a:bodyPr/>
          <a:lstStyle/>
          <a:p>
            <a:pPr>
              <a:defRPr/>
            </a:pPr>
            <a:endParaRPr lang="de-DE"/>
          </a:p>
        </p:txBody>
      </p:sp>
      <p:sp>
        <p:nvSpPr>
          <p:cNvPr id="1596583212" name="Foliennummernplatzhalter 3"/>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Inhalt mit Überschrift">
    <p:spTree>
      <p:nvGrpSpPr>
        <p:cNvPr id="1" name=""/>
        <p:cNvGrpSpPr/>
        <p:nvPr/>
      </p:nvGrpSpPr>
      <p:grpSpPr bwMode="auto">
        <a:xfrm>
          <a:off x="0" y="0"/>
          <a:ext cx="0" cy="0"/>
          <a:chOff x="0" y="0"/>
          <a:chExt cx="0" cy="0"/>
        </a:xfrm>
      </p:grpSpPr>
      <p:sp>
        <p:nvSpPr>
          <p:cNvPr id="1728936168"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1316583018"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321367879"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1131262006"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703426139" name="Fußzeilenplatzhalter 5"/>
          <p:cNvSpPr>
            <a:spLocks noGrp="1"/>
          </p:cNvSpPr>
          <p:nvPr>
            <p:ph type="ftr" sz="quarter" idx="11"/>
          </p:nvPr>
        </p:nvSpPr>
        <p:spPr bwMode="auto"/>
        <p:txBody>
          <a:bodyPr/>
          <a:lstStyle/>
          <a:p>
            <a:pPr>
              <a:defRPr/>
            </a:pPr>
            <a:endParaRPr lang="de-DE"/>
          </a:p>
        </p:txBody>
      </p:sp>
      <p:sp>
        <p:nvSpPr>
          <p:cNvPr id="476252794"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Bild mit Überschrift">
    <p:spTree>
      <p:nvGrpSpPr>
        <p:cNvPr id="1" name=""/>
        <p:cNvGrpSpPr/>
        <p:nvPr/>
      </p:nvGrpSpPr>
      <p:grpSpPr bwMode="auto">
        <a:xfrm>
          <a:off x="0" y="0"/>
          <a:ext cx="0" cy="0"/>
          <a:chOff x="0" y="0"/>
          <a:chExt cx="0" cy="0"/>
        </a:xfrm>
      </p:grpSpPr>
      <p:sp>
        <p:nvSpPr>
          <p:cNvPr id="81483119"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51544147"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645671809"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1493071910" name="Datumsplatzhalter 4"/>
          <p:cNvSpPr>
            <a:spLocks noGrp="1"/>
          </p:cNvSpPr>
          <p:nvPr>
            <p:ph type="dt" sz="half" idx="10"/>
          </p:nvPr>
        </p:nvSpPr>
        <p:spPr bwMode="auto"/>
        <p:txBody>
          <a:bodyPr/>
          <a:lstStyle/>
          <a:p>
            <a:pPr>
              <a:defRPr/>
            </a:pPr>
            <a:fld id="{4AEEDB60-BAD9-4F3B-94C8-B8A1845BA0E1}" type="datetimeFigureOut">
              <a:rPr lang="de-DE"/>
              <a:t>15.05.2026</a:t>
            </a:fld>
            <a:endParaRPr lang="de-DE"/>
          </a:p>
        </p:txBody>
      </p:sp>
      <p:sp>
        <p:nvSpPr>
          <p:cNvPr id="828618308" name="Fußzeilenplatzhalter 5"/>
          <p:cNvSpPr>
            <a:spLocks noGrp="1"/>
          </p:cNvSpPr>
          <p:nvPr>
            <p:ph type="ftr" sz="quarter" idx="11"/>
          </p:nvPr>
        </p:nvSpPr>
        <p:spPr bwMode="auto"/>
        <p:txBody>
          <a:bodyPr/>
          <a:lstStyle/>
          <a:p>
            <a:pPr>
              <a:defRPr/>
            </a:pPr>
            <a:endParaRPr lang="de-DE"/>
          </a:p>
        </p:txBody>
      </p:sp>
      <p:sp>
        <p:nvSpPr>
          <p:cNvPr id="1261164121" name="Foliennummernplatzhalter 6"/>
          <p:cNvSpPr>
            <a:spLocks noGrp="1"/>
          </p:cNvSpPr>
          <p:nvPr>
            <p:ph type="sldNum" sz="quarter" idx="12"/>
          </p:nvPr>
        </p:nvSpPr>
        <p:spPr bwMode="auto"/>
        <p:txBody>
          <a:bodyPr/>
          <a:lstStyle/>
          <a:p>
            <a:pPr>
              <a:defRPr/>
            </a:pPr>
            <a:fld id="{78DA3D63-00D0-44B3-94DB-BCB9419842D0}" type="slidenum">
              <a:rPr lang="de-DE"/>
              <a:t>‹Nr.›</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02258750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1034219966"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1701425"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EEDB60-BAD9-4F3B-94C8-B8A1845BA0E1}" type="datetimeFigureOut">
              <a:rPr lang="de-DE"/>
              <a:t>15.05.2026</a:t>
            </a:fld>
            <a:endParaRPr lang="de-DE"/>
          </a:p>
        </p:txBody>
      </p:sp>
      <p:sp>
        <p:nvSpPr>
          <p:cNvPr id="834789478"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213094535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A3D63-00D0-44B3-94DB-BCB9419842D0}"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813124956"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1120239125"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95627249"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EEDB60-BAD9-4F3B-94C8-B8A1845BA0E1}" type="datetimeFigureOut">
              <a:rPr lang="de-DE"/>
              <a:t>15.05.2026</a:t>
            </a:fld>
            <a:endParaRPr lang="de-DE"/>
          </a:p>
        </p:txBody>
      </p:sp>
      <p:sp>
        <p:nvSpPr>
          <p:cNvPr id="1707264103"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1207066631"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A3D63-00D0-44B3-94DB-BCB9419842D0}"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microsoft.com/office/2007/relationships/media" Target="../media/media2.mp3"/><Relationship Id="rId5" Type="http://schemas.openxmlformats.org/officeDocument/2006/relationships/audio" Target="../media/media2.mp3"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slide" Target="slide19.xml"/><Relationship Id="rId5" Type="http://schemas.openxmlformats.org/officeDocument/2006/relationships/slide" Target="slide17.xml"/><Relationship Id="rId6" Type="http://schemas.openxmlformats.org/officeDocument/2006/relationships/hyperlink" Target="https://www.isb.bayern.de/fileadmin/user_upload/Grundsatzabteilung/Individuelle_Foerderung/Individuelle_Unterstuetzung/Handbuch_Individuelle_Unterstuetzung_Nachteilsausgleich_Notenschutz_2024-1.pdf"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hyperlink" Target="https://www.uni-wuerzburg.de/fileadmin/43060000/03_Lehrerbildung_an_der_PSE/Inkl_SiKri/Broschuere_kjp_autismus15f.pdf" TargetMode="External"/><Relationship Id="rId5" Type="http://schemas.openxmlformats.org/officeDocument/2006/relationships/hyperlink" Target="https://www.autismus-mfr.de/wp-content/uploads/2020/06/Autismus-und-Schule-Brosch%C3%BCre-autismus-Mittelfranken-eV.pdf" TargetMode="External"/><Relationship Id="rId6" Type="http://schemas.openxmlformats.org/officeDocument/2006/relationships/hyperlink" Target="https://www.edu.lmu.de/basis-inklusion/90min_sprint/checkliste_inklusion.pdf" TargetMode="External"/><Relationship Id="rId7" Type="http://schemas.openxmlformats.org/officeDocument/2006/relationships/hyperlink" Target="https://www.diakoneo.de/magazin/magazin-menschen-mit-behinderung/teacch-ansatz-zur-foerderung-von-kindern-mit-autismus" TargetMode="External"/><Relationship Id="rId8" Type="http://schemas.openxmlformats.org/officeDocument/2006/relationships/hyperlink" Target="https://www.isb.bayern.de/schularten/foerderschulen/autismus/infobriefe-autismus/" TargetMode="External"/><Relationship Id="rId9" Type="http://schemas.openxmlformats.org/officeDocument/2006/relationships/hyperlink" Target="https://bbz.hamburg.de/arbeitshilfen-autismus/" TargetMode="External"/><Relationship Id="rId10" Type="http://schemas.openxmlformats.org/officeDocument/2006/relationships/hyperlink" Target="https://www.youtube.com/watch?v=6VgB5OcQ6XE" TargetMode="External"/><Relationship Id="rId11" Type="http://schemas.openxmlformats.org/officeDocument/2006/relationships/hyperlink" Target="https://www.idl.lehrerbildung-at-lmu.mzl.uni-muenchen.de/foerderschwerpunkte/autismus/autismus_video/index.html" TargetMode="External"/><Relationship Id="rId12" Type="http://schemas.openxmlformats.org/officeDocument/2006/relationships/hyperlink" Target="https://www1.wdr.de/mediathek/audio/wdr5/innenwelt/audio-autismus--leben-im-spektrum-100.html" TargetMode="External"/><Relationship Id="rId13" Type="http://schemas.openxmlformats.org/officeDocument/2006/relationships/hyperlink" Target="https://www.verlagruhr.de/Autismus-Spektrum-Stoerung-in-der-Schule/9783834662064" TargetMode="External"/><Relationship Id="rId14" Type="http://schemas.openxmlformats.org/officeDocument/2006/relationships/hyperlink" Target="https://www.reinhardt-verlag.de/55890_schirmer_schulratgeber_autismus-spektrum/" TargetMode="External"/><Relationship Id="rId15" Type="http://schemas.openxmlformats.org/officeDocument/2006/relationships/hyperlink" Target="https://www.idl.lehrerbildung-at-lmu.mzl.uni-muenchen.de/index.html" TargetMode="External"/><Relationship Id="rId16" Type="http://schemas.openxmlformats.org/officeDocument/2006/relationships/hyperlink" Target="https://www.inklusion.schule.bayern.de/unterstuetzung-und-beratung/schulbegleitung/" TargetMode="External"/><Relationship Id="rId17" Type="http://schemas.openxmlformats.org/officeDocument/2006/relationships/hyperlink" Target="https://www.isb.bayern.de/fileadmin/user_upload/Foerderschulen/Autismus/Infobriefe_Autismus_2022/iA7_Schulbegleitung.pdf"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Johanna.Bruenker@uni-wuerzburg.de" TargetMode="External"/><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microsoft.com/office/2007/relationships/media" Target="../media/media1.mp3"/><Relationship Id="rId5" Type="http://schemas.openxmlformats.org/officeDocument/2006/relationships/audio" Target="../media/media1.mp3" /></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94169914" name="Inhaltsplatzhalter 4"/>
          <p:cNvPicPr>
            <a:picLocks noChangeAspect="1"/>
          </p:cNvPicPr>
          <p:nvPr/>
        </p:nvPicPr>
        <p:blipFill rotWithShape="1">
          <a:blip r:embed="rId3"/>
          <a:stretch/>
        </p:blipFill>
        <p:spPr bwMode="auto">
          <a:xfrm>
            <a:off x="9941162" y="217202"/>
            <a:ext cx="1979485" cy="1058145"/>
          </a:xfrm>
          <a:prstGeom prst="rect">
            <a:avLst/>
          </a:prstGeom>
        </p:spPr>
      </p:pic>
      <p:grpSp>
        <p:nvGrpSpPr>
          <p:cNvPr id="1521071889" name="Gruppieren 26"/>
          <p:cNvGrpSpPr/>
          <p:nvPr/>
        </p:nvGrpSpPr>
        <p:grpSpPr bwMode="auto">
          <a:xfrm>
            <a:off x="5681107" y="5216354"/>
            <a:ext cx="5826714" cy="1386316"/>
            <a:chOff x="5310717" y="5646392"/>
            <a:chExt cx="4929685" cy="994406"/>
          </a:xfrm>
        </p:grpSpPr>
        <p:pic>
          <p:nvPicPr>
            <p:cNvPr id="8196" name="Picture 4" descr="Die Professur"/>
            <p:cNvPicPr>
              <a:picLocks noChangeAspect="1" noChangeArrowheads="1"/>
            </p:cNvPicPr>
            <p:nvPr/>
          </p:nvPicPr>
          <p:blipFill rotWithShape="1">
            <a:blip r:embed="rId4"/>
            <a:stretch/>
          </p:blipFill>
          <p:spPr bwMode="auto">
            <a:xfrm>
              <a:off x="5310717" y="6194652"/>
              <a:ext cx="927457" cy="288000"/>
            </a:xfrm>
            <a:prstGeom prst="rect">
              <a:avLst/>
            </a:prstGeom>
            <a:noFill/>
          </p:spPr>
        </p:pic>
        <p:pic>
          <p:nvPicPr>
            <p:cNvPr id="8200" name="Picture 8" descr="https://upload.wikimedia.org/wikipedia/commons/thumb/4/4e/Universit%C3%A4t_W%C3%BCrzburg_Logo.svg/2560px-Universit%C3%A4t_W%C3%BCrzburg_Logo.svg.png"/>
            <p:cNvPicPr>
              <a:picLocks noChangeAspect="1" noChangeArrowheads="1"/>
            </p:cNvPicPr>
            <p:nvPr/>
          </p:nvPicPr>
          <p:blipFill rotWithShape="1">
            <a:blip r:embed="rId5"/>
            <a:stretch/>
          </p:blipFill>
          <p:spPr bwMode="auto">
            <a:xfrm>
              <a:off x="6745415" y="6233751"/>
              <a:ext cx="657699" cy="288000"/>
            </a:xfrm>
            <a:prstGeom prst="rect">
              <a:avLst/>
            </a:prstGeom>
            <a:noFill/>
          </p:spPr>
        </p:pic>
        <p:pic>
          <p:nvPicPr>
            <p:cNvPr id="8202" name="Picture 10" descr="KU Logo und Siegel – KU"/>
            <p:cNvPicPr>
              <a:picLocks noChangeAspect="1" noChangeArrowheads="1"/>
            </p:cNvPicPr>
            <p:nvPr/>
          </p:nvPicPr>
          <p:blipFill rotWithShape="1">
            <a:blip r:embed="rId6"/>
            <a:stretch/>
          </p:blipFill>
          <p:spPr bwMode="auto">
            <a:xfrm>
              <a:off x="5351437" y="5878455"/>
              <a:ext cx="1282844" cy="207470"/>
            </a:xfrm>
            <a:prstGeom prst="rect">
              <a:avLst/>
            </a:prstGeom>
            <a:noFill/>
          </p:spPr>
        </p:pic>
        <p:pic>
          <p:nvPicPr>
            <p:cNvPr id="24" name="Grafik 23"/>
            <p:cNvPicPr>
              <a:picLocks noChangeAspect="1"/>
            </p:cNvPicPr>
            <p:nvPr/>
          </p:nvPicPr>
          <p:blipFill rotWithShape="1">
            <a:blip r:embed="rId7"/>
            <a:stretch/>
          </p:blipFill>
          <p:spPr bwMode="auto">
            <a:xfrm>
              <a:off x="6680789" y="5786867"/>
              <a:ext cx="1656461" cy="321547"/>
            </a:xfrm>
            <a:prstGeom prst="rect">
              <a:avLst/>
            </a:prstGeom>
          </p:spPr>
        </p:pic>
        <p:pic>
          <p:nvPicPr>
            <p:cNvPr id="25" name="Grafik 24"/>
            <p:cNvPicPr>
              <a:picLocks noChangeAspect="1"/>
            </p:cNvPicPr>
            <p:nvPr/>
          </p:nvPicPr>
          <p:blipFill rotWithShape="1">
            <a:blip r:embed="rId8"/>
            <a:stretch/>
          </p:blipFill>
          <p:spPr bwMode="auto">
            <a:xfrm>
              <a:off x="9580188" y="6205219"/>
              <a:ext cx="660214" cy="346892"/>
            </a:xfrm>
            <a:prstGeom prst="rect">
              <a:avLst/>
            </a:prstGeom>
          </p:spPr>
        </p:pic>
        <p:pic>
          <p:nvPicPr>
            <p:cNvPr id="8210" name="Picture 18" descr="Datei:Universität Regensburg logo.svg"/>
            <p:cNvPicPr>
              <a:picLocks noChangeAspect="1" noChangeArrowheads="1"/>
            </p:cNvPicPr>
            <p:nvPr/>
          </p:nvPicPr>
          <p:blipFill rotWithShape="1">
            <a:blip r:embed="rId9"/>
            <a:stretch/>
          </p:blipFill>
          <p:spPr bwMode="auto">
            <a:xfrm>
              <a:off x="6235866" y="6212488"/>
              <a:ext cx="932073" cy="428310"/>
            </a:xfrm>
            <a:prstGeom prst="rect">
              <a:avLst/>
            </a:prstGeom>
            <a:noFill/>
          </p:spPr>
        </p:pic>
        <p:pic>
          <p:nvPicPr>
            <p:cNvPr id="8212" name="Picture 20" descr="Datei:Otto-Friedrich-Universität Bamberg logo.svg"/>
            <p:cNvPicPr>
              <a:picLocks noChangeAspect="1" noChangeArrowheads="1"/>
            </p:cNvPicPr>
            <p:nvPr/>
          </p:nvPicPr>
          <p:blipFill rotWithShape="1">
            <a:blip r:embed="rId10"/>
            <a:stretch/>
          </p:blipFill>
          <p:spPr bwMode="auto">
            <a:xfrm>
              <a:off x="9567445" y="5646392"/>
              <a:ext cx="661810" cy="661810"/>
            </a:xfrm>
            <a:prstGeom prst="rect">
              <a:avLst/>
            </a:prstGeom>
            <a:noFill/>
          </p:spPr>
        </p:pic>
        <p:pic>
          <p:nvPicPr>
            <p:cNvPr id="8214" name="Picture 22" descr="Datei:Universität Bayreuth.svg"/>
            <p:cNvPicPr>
              <a:picLocks noChangeAspect="1" noChangeArrowheads="1"/>
            </p:cNvPicPr>
            <p:nvPr/>
          </p:nvPicPr>
          <p:blipFill rotWithShape="1">
            <a:blip r:embed="rId11"/>
            <a:stretch/>
          </p:blipFill>
          <p:spPr bwMode="auto">
            <a:xfrm>
              <a:off x="7505287" y="6229768"/>
              <a:ext cx="932073" cy="288000"/>
            </a:xfrm>
            <a:prstGeom prst="rect">
              <a:avLst/>
            </a:prstGeom>
            <a:noFill/>
          </p:spPr>
        </p:pic>
        <p:pic>
          <p:nvPicPr>
            <p:cNvPr id="8216" name="Picture 24" descr="Datei:Uni Passau-Logo.svg"/>
            <p:cNvPicPr>
              <a:picLocks noChangeAspect="1" noChangeArrowheads="1"/>
            </p:cNvPicPr>
            <p:nvPr/>
          </p:nvPicPr>
          <p:blipFill rotWithShape="1">
            <a:blip r:embed="rId12"/>
            <a:stretch/>
          </p:blipFill>
          <p:spPr bwMode="auto">
            <a:xfrm>
              <a:off x="8465569" y="6220272"/>
              <a:ext cx="1080000" cy="288000"/>
            </a:xfrm>
            <a:prstGeom prst="rect">
              <a:avLst/>
            </a:prstGeom>
            <a:noFill/>
          </p:spPr>
        </p:pic>
        <p:pic>
          <p:nvPicPr>
            <p:cNvPr id="8220" name="Picture 28" descr="Datei:TU Muenchen Logo.svg"/>
            <p:cNvPicPr>
              <a:picLocks noChangeAspect="1" noChangeArrowheads="1"/>
            </p:cNvPicPr>
            <p:nvPr/>
          </p:nvPicPr>
          <p:blipFill rotWithShape="1">
            <a:blip r:embed="rId13"/>
            <a:stretch/>
          </p:blipFill>
          <p:spPr bwMode="auto">
            <a:xfrm>
              <a:off x="8404363" y="5786867"/>
              <a:ext cx="887780" cy="288000"/>
            </a:xfrm>
            <a:prstGeom prst="rect">
              <a:avLst/>
            </a:prstGeom>
            <a:noFill/>
          </p:spPr>
        </p:pic>
      </p:grpSp>
      <p:sp>
        <p:nvSpPr>
          <p:cNvPr id="1320842359" name="Textfeld 7"/>
          <p:cNvSpPr txBox="1"/>
          <p:nvPr/>
        </p:nvSpPr>
        <p:spPr bwMode="auto">
          <a:xfrm>
            <a:off x="3151763" y="2417026"/>
            <a:ext cx="8445878" cy="830997"/>
          </a:xfrm>
          <a:prstGeom prst="rect">
            <a:avLst/>
          </a:prstGeom>
          <a:solidFill>
            <a:schemeClr val="bg1"/>
          </a:solidFill>
        </p:spPr>
        <p:txBody>
          <a:bodyPr wrap="square" rtlCol="0">
            <a:spAutoFit/>
          </a:bodyPr>
          <a:lstStyle/>
          <a:p>
            <a:pPr>
              <a:defRPr/>
            </a:pPr>
            <a:r>
              <a:rPr lang="de-DE" sz="4800" b="1"/>
              <a:t>Autismus</a:t>
            </a:r>
            <a:endParaRPr/>
          </a:p>
        </p:txBody>
      </p:sp>
      <p:sp>
        <p:nvSpPr>
          <p:cNvPr id="596116093" name="Textfeld 11"/>
          <p:cNvSpPr txBox="1"/>
          <p:nvPr/>
        </p:nvSpPr>
        <p:spPr bwMode="auto">
          <a:xfrm>
            <a:off x="3151763" y="3247304"/>
            <a:ext cx="8883228" cy="1138773"/>
          </a:xfrm>
          <a:prstGeom prst="rect">
            <a:avLst/>
          </a:prstGeom>
          <a:noFill/>
        </p:spPr>
        <p:txBody>
          <a:bodyPr wrap="square" rtlCol="0">
            <a:spAutoFit/>
          </a:bodyPr>
          <a:lstStyle/>
          <a:p>
            <a:pPr>
              <a:defRPr/>
            </a:pPr>
            <a:r>
              <a:rPr lang="de-DE" sz="3400">
                <a:cs typeface="Arial"/>
              </a:rPr>
              <a:t>Fallbeispiele und pädagogische Impulse für den inklusiven Unterricht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57592577" name="Titel 1"/>
          <p:cNvSpPr>
            <a:spLocks noGrp="1"/>
          </p:cNvSpPr>
          <p:nvPr>
            <p:ph type="title"/>
          </p:nvPr>
        </p:nvSpPr>
        <p:spPr bwMode="auto">
          <a:xfrm>
            <a:off x="838200" y="365125"/>
            <a:ext cx="8979568" cy="1325563"/>
          </a:xfrm>
        </p:spPr>
        <p:txBody>
          <a:bodyPr/>
          <a:lstStyle/>
          <a:p>
            <a:pPr>
              <a:defRPr/>
            </a:pPr>
            <a:r>
              <a:rPr lang="de-DE"/>
              <a:t>Fallbeispiel Alex, 6. Klasse, Realschule</a:t>
            </a:r>
            <a:endParaRPr/>
          </a:p>
        </p:txBody>
      </p:sp>
      <p:pic>
        <p:nvPicPr>
          <p:cNvPr id="1175229999" name="Inhaltsplatzhalter 4"/>
          <p:cNvPicPr>
            <a:picLocks noChangeAspect="1" noGrp="1"/>
          </p:cNvPicPr>
          <p:nvPr>
            <p:ph idx="1"/>
          </p:nvPr>
        </p:nvPicPr>
        <p:blipFill rotWithShape="1">
          <a:blip r:embed="rId3"/>
          <a:stretch/>
        </p:blipFill>
        <p:spPr bwMode="auto">
          <a:xfrm>
            <a:off x="9941162" y="217202"/>
            <a:ext cx="1979485" cy="1058145"/>
          </a:xfrm>
        </p:spPr>
      </p:pic>
      <p:sp>
        <p:nvSpPr>
          <p:cNvPr id="351796403" name="Textfeld 3"/>
          <p:cNvSpPr txBox="1"/>
          <p:nvPr/>
        </p:nvSpPr>
        <p:spPr bwMode="auto">
          <a:xfrm>
            <a:off x="838200" y="1562485"/>
            <a:ext cx="10699750" cy="5016758"/>
          </a:xfrm>
          <a:prstGeom prst="rect">
            <a:avLst/>
          </a:prstGeom>
          <a:noFill/>
        </p:spPr>
        <p:txBody>
          <a:bodyPr wrap="square" rtlCol="0">
            <a:spAutoFit/>
          </a:bodyPr>
          <a:lstStyle/>
          <a:p>
            <a:pPr algn="just">
              <a:defRPr/>
            </a:pPr>
            <a:r>
              <a:rPr lang="de-DE" sz="1600"/>
              <a:t>Der Schüler Alex (12 Jahre) besucht die 6. Klasse einer Realschule mit 21 Schüler:innen. Alex ist ein Einzelkind und lebt bei seiner alleinerziehenden Mutter, die beruflich stark eingespannt ist. Er hat sich zunächst altersgemäß entwickelt, nur sein sprachliches Verhalten wirkt altklug. </a:t>
            </a:r>
            <a:endParaRPr/>
          </a:p>
          <a:p>
            <a:pPr algn="just">
              <a:defRPr/>
            </a:pPr>
            <a:r>
              <a:rPr lang="de-DE" sz="1600"/>
              <a:t>Nach massiven Problemen in der Grundschule und der Beteiligung des Mobilen Sonderpädagogischen Dienstes (MSD) entschlossen sich die Eltern zur Abklärung bei einem Kinder- und Jugendpsychiater. Dieser diagnostizierte am Ende der Grundschulzeit: </a:t>
            </a:r>
            <a:r>
              <a:rPr lang="de-DE" sz="1600" i="1"/>
              <a:t>„F84.5 Asperger-Syndrom“</a:t>
            </a:r>
            <a:endParaRPr/>
          </a:p>
          <a:p>
            <a:pPr algn="just">
              <a:defRPr/>
            </a:pPr>
            <a:r>
              <a:rPr lang="de-DE" sz="1600"/>
              <a:t>In der Schule ist Alex fast immer gut aufgelegt und freut sich auf seine Mitschüler:innen. Einen „besten Freund“ hat er nicht. Zuweilen wedelt er mit den Armen und klatscht, wenn er sich freut oder aufregt. Wenn seine Mitschüler Regeln übertreten, meldet er sie bei der Lehrkraft.</a:t>
            </a:r>
            <a:endParaRPr lang="de-DE" sz="1600">
              <a:ea typeface="Calibri"/>
              <a:cs typeface="Times New Roman"/>
            </a:endParaRPr>
          </a:p>
          <a:p>
            <a:pPr algn="just">
              <a:defRPr/>
            </a:pPr>
            <a:r>
              <a:rPr lang="de-DE" sz="1600"/>
              <a:t>Im Unterrichtsgeschehen zieht sich Alex zurück, wenn es in der Klasse zu unruhig wird. Dann setzt er sich mit zugehaltenen Ohren unter den Tisch. Nach einer Beruhigungsphase kommt er wieder zurück. Die Mitschüler:innen kennen diese Verhaltensweise und tolerieren sie. Neuerdings läuft er gelegentlich aus der Klasse, was den Unterricht massiv stört. Alex reagiert verlangsamt auf Arbeitsaufträge, es scheint so, als wüsste er nicht, was von ihm verlangt wird. Manchmal reagiert er nicht auf Arbeitsanweisungen. Um Fragen zu beantworten, braucht er manchmal bis zu 20 Sekunden. Alex weigert sich, Papier anzufassen. Geschieht dies versehentlich, wirkt er erschrocken oder verzweifelt. Gelegentlich schreit er in solchen Situationen auch. Dieses Verhalten animiert einige Mitschüler ihn mit Papier zu ärgern. Alex reagiert panisch und ist dann empört über die Reaktionen der Lehrkraft gegenüber den Tätern. In seinen Augen sind sie zu mild.</a:t>
            </a:r>
            <a:endParaRPr lang="de-DE" sz="1400">
              <a:latin typeface="Calibri"/>
              <a:ea typeface="Calibri"/>
              <a:cs typeface="Times New Roman"/>
            </a:endParaRPr>
          </a:p>
          <a:p>
            <a:pPr algn="just">
              <a:defRPr/>
            </a:pPr>
            <a:r>
              <a:rPr lang="de-DE" sz="1600"/>
              <a:t>Im Sport oder Schwimmunterricht hat Alex große Schwierigkeiten mit der Reihenfolge beim An- und Ausziehen. So hat er beim Hose Anziehen bereits die Schuhe an, oder das T-Shirt verkehrt herum. Dies kostet der Klasse enorm viel Unterrichtszeit. Alex beschwert sich regelmäßig über den Lärm in der Umkleide.</a:t>
            </a:r>
            <a:endParaRPr lang="de-DE"/>
          </a:p>
        </p:txBody>
      </p:sp>
      <p:sp>
        <p:nvSpPr>
          <p:cNvPr id="1169843692" name="Textfeld 6"/>
          <p:cNvSpPr txBox="1"/>
          <p:nvPr/>
        </p:nvSpPr>
        <p:spPr bwMode="auto">
          <a:xfrm>
            <a:off x="6332706" y="6492875"/>
            <a:ext cx="6645276" cy="276999"/>
          </a:xfrm>
          <a:prstGeom prst="rect">
            <a:avLst/>
          </a:prstGeom>
          <a:noFill/>
        </p:spPr>
        <p:txBody>
          <a:bodyPr wrap="square">
            <a:spAutoFit/>
          </a:bodyPr>
          <a:lstStyle/>
          <a:p>
            <a:pPr algn="ctr">
              <a:defRPr/>
            </a:pPr>
            <a:r>
              <a:rPr lang="de-DE" sz="1200"/>
              <a:t>(Fallbeispiel freundlicherweise zur Verfügung gestellt von A. Münzer)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33643506" name="Titel 1"/>
          <p:cNvSpPr>
            <a:spLocks noGrp="1"/>
          </p:cNvSpPr>
          <p:nvPr>
            <p:ph type="title"/>
          </p:nvPr>
        </p:nvSpPr>
        <p:spPr bwMode="auto"/>
        <p:txBody>
          <a:bodyPr/>
          <a:lstStyle/>
          <a:p>
            <a:pPr>
              <a:defRPr/>
            </a:pPr>
            <a:r>
              <a:rPr lang="de-DE"/>
              <a:t>Fallbeispiel Alex: Audio</a:t>
            </a:r>
            <a:endParaRPr/>
          </a:p>
        </p:txBody>
      </p:sp>
      <p:sp>
        <p:nvSpPr>
          <p:cNvPr id="547631618"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a:t>
            </a:r>
            <a:r>
              <a:rPr lang="de-DE"/>
              <a:t>fobizz</a:t>
            </a:r>
            <a:endParaRPr lang="de-DE"/>
          </a:p>
        </p:txBody>
      </p:sp>
      <p:pic>
        <p:nvPicPr>
          <p:cNvPr id="880458192" name="Alex 28.04">
            <a:hlinkClick r:id="" action="ppaction://media"/>
          </p:cNvPr>
          <p:cNvPicPr>
            <a:picLocks noChangeAspect="1" noGrp="1"/>
          </p:cNvPicPr>
          <p:nvPr>
            <p:ph idx="1"/>
            <a:audioFile r:link="rId5"/>
            <p:extLst>
              <p:ext uri="{DAA4B4D4-6D71-4841-9C94-3DE7FCFB9230}">
                <p14:media xmlns:p14="http://schemas.microsoft.com/office/powerpoint/2010/main" r:embed="rId4"/>
              </p:ext>
            </p:extLst>
          </p:nvPr>
        </p:nvPicPr>
        <p:blipFill rotWithShape="1">
          <a:blip r:embed="rId3"/>
          <a:stretch/>
        </p:blipFill>
        <p:spPr bwMode="auto">
          <a:xfrm>
            <a:off x="5083687" y="2416689"/>
            <a:ext cx="2024625" cy="2024621"/>
          </a:xfr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43" fill="hold"/>
                                        <p:tgtEl>
                                          <p:spTgt spid="8804581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8045819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00631400" name="Titel 1"/>
          <p:cNvSpPr>
            <a:spLocks noGrp="1"/>
          </p:cNvSpPr>
          <p:nvPr>
            <p:ph type="title"/>
          </p:nvPr>
        </p:nvSpPr>
        <p:spPr bwMode="auto">
          <a:xfrm>
            <a:off x="838200" y="365125"/>
            <a:ext cx="8979568" cy="1325563"/>
          </a:xfrm>
        </p:spPr>
        <p:txBody>
          <a:bodyPr/>
          <a:lstStyle/>
          <a:p>
            <a:pPr>
              <a:defRPr/>
            </a:pPr>
            <a:r>
              <a:rPr lang="de-DE"/>
              <a:t>Impulsfragen zu Alex</a:t>
            </a:r>
            <a:endParaRPr/>
          </a:p>
        </p:txBody>
      </p:sp>
      <p:pic>
        <p:nvPicPr>
          <p:cNvPr id="113412569" name="Inhaltsplatzhalter 4"/>
          <p:cNvPicPr>
            <a:picLocks noChangeAspect="1" noGrp="1"/>
          </p:cNvPicPr>
          <p:nvPr>
            <p:ph idx="1"/>
          </p:nvPr>
        </p:nvPicPr>
        <p:blipFill rotWithShape="1">
          <a:blip r:embed="rId3"/>
          <a:stretch/>
        </p:blipFill>
        <p:spPr bwMode="auto">
          <a:xfrm>
            <a:off x="9941162" y="217202"/>
            <a:ext cx="1979485" cy="1058145"/>
          </a:xfrm>
        </p:spPr>
      </p:pic>
      <p:sp>
        <p:nvSpPr>
          <p:cNvPr id="1966331994"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772484910" name="Textfeld 5"/>
          <p:cNvSpPr txBox="1"/>
          <p:nvPr/>
        </p:nvSpPr>
        <p:spPr bwMode="auto">
          <a:xfrm>
            <a:off x="1266824" y="1690688"/>
            <a:ext cx="8094459" cy="2200602"/>
          </a:xfrm>
          <a:prstGeom prst="rect">
            <a:avLst/>
          </a:prstGeom>
          <a:noFill/>
        </p:spPr>
        <p:txBody>
          <a:bodyPr wrap="square">
            <a:spAutoFit/>
          </a:bodyPr>
          <a:lstStyle/>
          <a:p>
            <a:pPr marL="285750" marR="0" lvl="0" indent="-285750" algn="l" defTabSz="914400">
              <a:spcAft>
                <a:spcPts val="600"/>
              </a:spcAft>
              <a:buClrTx/>
              <a:buSzTx/>
              <a:buFont typeface="Arial"/>
              <a:buChar char="•"/>
              <a:defRPr/>
            </a:pPr>
            <a:r>
              <a:rPr lang="de-DE" sz="1600" i="0" u="none" strike="noStrike" cap="none" spc="0">
                <a:ln>
                  <a:noFill/>
                </a:ln>
                <a:solidFill>
                  <a:prstClr val="black"/>
                </a:solidFill>
                <a:cs typeface="Arial"/>
              </a:rPr>
              <a:t>Wie und wo erkundigen Sie sich über Autismus?</a:t>
            </a:r>
            <a:endParaRPr/>
          </a:p>
          <a:p>
            <a:pPr marL="285750" marR="0" lvl="0" indent="-285750" algn="l" defTabSz="914400">
              <a:spcAft>
                <a:spcPts val="600"/>
              </a:spcAft>
              <a:buClrTx/>
              <a:buSzTx/>
              <a:buFont typeface="Arial"/>
              <a:buChar char="•"/>
              <a:defRPr/>
            </a:pPr>
            <a:r>
              <a:rPr lang="de-DE" sz="1600">
                <a:solidFill>
                  <a:prstClr val="black"/>
                </a:solidFill>
                <a:cs typeface="Arial"/>
              </a:rPr>
              <a:t>Wie bewerten Sie das Verhältnis von Alex zu seinen </a:t>
            </a:r>
            <a:r>
              <a:rPr lang="de-DE" sz="1600">
                <a:solidFill>
                  <a:prstClr val="black"/>
                </a:solidFill>
                <a:cs typeface="Arial"/>
              </a:rPr>
              <a:t>Mitschüler:innen</a:t>
            </a:r>
            <a:r>
              <a:rPr lang="de-DE" sz="1600">
                <a:solidFill>
                  <a:prstClr val="black"/>
                </a:solidFill>
                <a:cs typeface="Arial"/>
              </a:rPr>
              <a:t> und umgekehrt? Welche Probleme sehen Sie?</a:t>
            </a:r>
            <a:endParaRPr lang="de-DE" sz="1600" i="0" u="none" strike="noStrike" cap="none" spc="0">
              <a:ln>
                <a:noFill/>
              </a:ln>
              <a:solidFill>
                <a:prstClr val="black"/>
              </a:solidFill>
              <a:cs typeface="Arial"/>
            </a:endParaRPr>
          </a:p>
          <a:p>
            <a:pPr marL="285750" indent="-285750" algn="just">
              <a:spcAft>
                <a:spcPts val="600"/>
              </a:spcAft>
              <a:buFont typeface="Arial"/>
              <a:buChar char="•"/>
              <a:defRPr/>
            </a:pPr>
            <a:r>
              <a:rPr lang="de-DE" sz="1600"/>
              <a:t>Wie könnten Sie Arbeitsaufträge anders gestalten?</a:t>
            </a:r>
            <a:endParaRPr/>
          </a:p>
          <a:p>
            <a:pPr marL="285750" indent="-285750" algn="just">
              <a:spcAft>
                <a:spcPts val="600"/>
              </a:spcAft>
              <a:buFont typeface="Arial"/>
              <a:buChar char="•"/>
              <a:defRPr/>
            </a:pPr>
            <a:r>
              <a:rPr lang="de-DE" sz="1600"/>
              <a:t>Wie bewerten Sie die Bedeutung von Regeln und deren Einhaltung in der Klasse?</a:t>
            </a:r>
            <a:endParaRPr lang="de-DE" sz="1600">
              <a:ea typeface="Calibri"/>
              <a:cs typeface="Times New Roman"/>
            </a:endParaRPr>
          </a:p>
          <a:p>
            <a:pPr marL="285750" indent="-285750" algn="just">
              <a:spcAft>
                <a:spcPts val="600"/>
              </a:spcAft>
              <a:buFont typeface="Arial"/>
              <a:buChar char="•"/>
              <a:defRPr/>
            </a:pPr>
            <a:r>
              <a:rPr lang="de-DE" sz="1600"/>
              <a:t>Wie könnten Sie die Teilnahme von Alex am Sport oder Schwimmunterricht erleichtern?</a:t>
            </a:r>
            <a:endParaRPr/>
          </a:p>
          <a:p>
            <a:pPr marL="285750" indent="-285750" algn="just">
              <a:spcAft>
                <a:spcPts val="600"/>
              </a:spcAft>
              <a:buFont typeface="Arial"/>
              <a:buChar char="•"/>
              <a:defRPr/>
            </a:pPr>
            <a:r>
              <a:rPr lang="de-DE" sz="1600"/>
              <a:t>Welche weiteren Unterstützungssysteme würden Sie einbeziehen?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4392581" name="Titel 1"/>
          <p:cNvSpPr>
            <a:spLocks noGrp="1"/>
          </p:cNvSpPr>
          <p:nvPr>
            <p:ph type="title"/>
          </p:nvPr>
        </p:nvSpPr>
        <p:spPr bwMode="auto">
          <a:xfrm>
            <a:off x="838200" y="365125"/>
            <a:ext cx="8979568" cy="1325563"/>
          </a:xfrm>
        </p:spPr>
        <p:txBody>
          <a:bodyPr/>
          <a:lstStyle/>
          <a:p>
            <a:pPr>
              <a:defRPr/>
            </a:pPr>
            <a:r>
              <a:rPr lang="de-DE"/>
              <a:t>Ideen für die Praxis (Alex)</a:t>
            </a:r>
            <a:endParaRPr/>
          </a:p>
        </p:txBody>
      </p:sp>
      <p:pic>
        <p:nvPicPr>
          <p:cNvPr id="1984432817" name="Inhaltsplatzhalter 4"/>
          <p:cNvPicPr>
            <a:picLocks noChangeAspect="1" noGrp="1"/>
          </p:cNvPicPr>
          <p:nvPr>
            <p:ph idx="1"/>
          </p:nvPr>
        </p:nvPicPr>
        <p:blipFill rotWithShape="1">
          <a:blip r:embed="rId3"/>
          <a:stretch/>
        </p:blipFill>
        <p:spPr bwMode="auto">
          <a:xfrm>
            <a:off x="9941162" y="217202"/>
            <a:ext cx="1979485" cy="1058145"/>
          </a:xfrm>
        </p:spPr>
      </p:pic>
      <p:sp>
        <p:nvSpPr>
          <p:cNvPr id="962268863" name="Textfeld 3"/>
          <p:cNvSpPr txBox="1"/>
          <p:nvPr/>
        </p:nvSpPr>
        <p:spPr bwMode="auto">
          <a:xfrm>
            <a:off x="1220897" y="1593262"/>
            <a:ext cx="10699750" cy="5047535"/>
          </a:xfrm>
          <a:prstGeom prst="rect">
            <a:avLst/>
          </a:prstGeom>
          <a:noFill/>
        </p:spPr>
        <p:txBody>
          <a:bodyPr wrap="square" rtlCol="0">
            <a:spAutoFit/>
          </a:bodyPr>
          <a:lstStyle/>
          <a:p>
            <a:pPr lvl="0" algn="just">
              <a:defRPr/>
            </a:pPr>
            <a:r>
              <a:rPr lang="de-DE" sz="1400" b="1"/>
              <a:t>Sich und andere über Autismus informieren </a:t>
            </a:r>
            <a:endParaRPr/>
          </a:p>
          <a:p>
            <a:pPr marL="285750" lvl="0" indent="-285750" algn="just">
              <a:buFontTx/>
              <a:buChar char="-"/>
              <a:defRPr/>
            </a:pPr>
            <a:r>
              <a:rPr lang="de-DE" sz="1400"/>
              <a:t>Auf die Erfahrungen der Familie zurückgreifen: Eltern und Alex fragen, was im häuslichen Umfeld und der Grundschule hilfreich ist/war</a:t>
            </a:r>
            <a:endParaRPr/>
          </a:p>
          <a:p>
            <a:pPr marL="285750" lvl="0" indent="-285750" algn="just">
              <a:buFontTx/>
              <a:buChar char="-"/>
              <a:defRPr/>
            </a:pPr>
            <a:r>
              <a:rPr lang="de-DE" sz="1400"/>
              <a:t>Das Lehrkräfteteam und die Jugendsozialarbeit an Schulen (JaS) informieren </a:t>
            </a:r>
            <a:endParaRPr/>
          </a:p>
          <a:p>
            <a:pPr marL="285750" indent="-285750" algn="just">
              <a:buFontTx/>
              <a:buChar char="-"/>
              <a:defRPr/>
            </a:pPr>
            <a:r>
              <a:rPr lang="de-DE" sz="1400"/>
              <a:t>Die Klasse wird – das Einverständnis von Alex vorausgesetzt – über Autismus informiert. Hierzu kann auch der Mobile Sonderpädagogische Dienst Autismus (MSD – A) eingebunden werden. So können spezifische Verhaltensweisen und sensorische Besonderheiten erklärt oder besondere Begabungen dargestellt und für die Klasse verständlich werden.</a:t>
            </a:r>
            <a:endParaRPr/>
          </a:p>
          <a:p>
            <a:pPr marL="285750" lvl="0" indent="-285750" algn="just">
              <a:buFontTx/>
              <a:buChar char="-"/>
              <a:defRPr/>
            </a:pPr>
            <a:r>
              <a:rPr lang="de-DE" sz="1400"/>
              <a:t>Siehe auch </a:t>
            </a:r>
            <a:r>
              <a:rPr lang="de-DE" sz="1400" u="sng">
                <a:hlinkClick r:id="rId4" action="ppaction://hlinksldjump" tooltip=""/>
              </a:rPr>
              <a:t>Vertiefung und weiteres Material</a:t>
            </a:r>
            <a:endParaRPr lang="de-DE" sz="1400"/>
          </a:p>
          <a:p>
            <a:pPr marL="285750" lvl="0" indent="-285750" algn="just">
              <a:buFontTx/>
              <a:buChar char="-"/>
              <a:defRPr/>
            </a:pPr>
            <a:endParaRPr lang="de-DE" sz="1400"/>
          </a:p>
          <a:p>
            <a:pPr algn="just">
              <a:defRPr/>
            </a:pPr>
            <a:r>
              <a:rPr lang="de-DE" sz="1400" b="1"/>
              <a:t>Verbesserung des Sozialverhaltens:</a:t>
            </a:r>
            <a:endParaRPr/>
          </a:p>
          <a:p>
            <a:pPr marL="285750" indent="-285750" algn="just">
              <a:buFontTx/>
              <a:buChar char="-"/>
              <a:defRPr/>
            </a:pPr>
            <a:r>
              <a:rPr lang="de-DE" sz="1400"/>
              <a:t>In Arbeitsphasen mit Partnerarbeit anfangen</a:t>
            </a:r>
            <a:endParaRPr/>
          </a:p>
          <a:p>
            <a:pPr marL="285750" indent="-285750" algn="just">
              <a:buFontTx/>
              <a:buChar char="-"/>
              <a:defRPr/>
            </a:pPr>
            <a:r>
              <a:rPr lang="de-DE" sz="1400"/>
              <a:t>Gruppenarbeit bevorzugt in festen Lerngruppen</a:t>
            </a:r>
            <a:endParaRPr/>
          </a:p>
          <a:p>
            <a:pPr marL="285750" indent="-285750" algn="just">
              <a:buFontTx/>
              <a:buChar char="-"/>
              <a:defRPr/>
            </a:pPr>
            <a:endParaRPr lang="de-DE" sz="1400"/>
          </a:p>
          <a:p>
            <a:pPr algn="just">
              <a:defRPr/>
            </a:pPr>
            <a:r>
              <a:rPr lang="de-DE" sz="1400" b="1"/>
              <a:t>Gestaltung des Unterrichts</a:t>
            </a:r>
            <a:endParaRPr/>
          </a:p>
          <a:p>
            <a:pPr marL="285750" indent="-285750" algn="just">
              <a:buFontTx/>
              <a:buChar char="-"/>
              <a:defRPr/>
            </a:pPr>
            <a:r>
              <a:rPr lang="de-DE" sz="1400"/>
              <a:t>Individuelle Pausenzeiten ermöglichen, wenn gewünscht einen Gehörschutz zur Verfügung stellen</a:t>
            </a:r>
            <a:endParaRPr/>
          </a:p>
          <a:p>
            <a:pPr marL="285750" indent="-285750" algn="just">
              <a:buFontTx/>
              <a:buChar char="-"/>
              <a:defRPr/>
            </a:pPr>
            <a:r>
              <a:rPr lang="de-DE" sz="1400"/>
              <a:t>Arbeitsaufträge kleinschrittig gestalten, Reihenfolge von wiederkehrenden Tätigkeiten mit Bildkarten auf den Arbeitsplatz kleben</a:t>
            </a:r>
            <a:endParaRPr/>
          </a:p>
          <a:p>
            <a:pPr marL="285750" indent="-285750" algn="just">
              <a:buFontTx/>
              <a:buChar char="-"/>
              <a:defRPr/>
            </a:pPr>
            <a:r>
              <a:rPr lang="de-DE" sz="1400"/>
              <a:t>Mehr Zeit geben zum Beantworten von Fragen oder zur Bearbeitung von Aufgaben</a:t>
            </a:r>
            <a:endParaRPr/>
          </a:p>
          <a:p>
            <a:pPr marL="285750" indent="-285750" algn="just">
              <a:buFontTx/>
              <a:buChar char="-"/>
              <a:defRPr/>
            </a:pPr>
            <a:r>
              <a:rPr lang="de-DE" sz="1400"/>
              <a:t>Rücksicht auf sensomotorische Besonderheiten nehmen: Blätter laminieren, Arbeit am Computer ermöglichen</a:t>
            </a:r>
            <a:endParaRPr/>
          </a:p>
          <a:p>
            <a:pPr marL="285750" indent="-285750" algn="just">
              <a:buFontTx/>
              <a:buChar char="-"/>
              <a:defRPr/>
            </a:pPr>
            <a:r>
              <a:rPr lang="de-DE" sz="1400"/>
              <a:t>Raum für Beruhigung schaffen bzw. beruhigende Tätigkeit im Klassenzimmer erlauben </a:t>
            </a:r>
            <a:endParaRPr lang="de-DE" sz="1400">
              <a:ea typeface="Calibri"/>
              <a:cs typeface="Times New Roman"/>
            </a:endParaRPr>
          </a:p>
          <a:p>
            <a:pPr marL="285750" indent="-285750" algn="just">
              <a:buFontTx/>
              <a:buChar char="-"/>
              <a:defRPr/>
            </a:pPr>
            <a:endParaRPr lang="de-DE" sz="1400"/>
          </a:p>
          <a:p>
            <a:pPr algn="just">
              <a:defRPr/>
            </a:pPr>
            <a:r>
              <a:rPr lang="de-DE" sz="1400" b="1"/>
              <a:t>Weitere Unterstützungsmöglichkeiten</a:t>
            </a:r>
            <a:endParaRPr lang="de-DE" sz="1400"/>
          </a:p>
          <a:p>
            <a:pPr marL="285750" lvl="0" indent="-285750" algn="just">
              <a:buFontTx/>
              <a:buChar char="-"/>
              <a:defRPr/>
            </a:pPr>
            <a:r>
              <a:rPr lang="de-DE" sz="1400"/>
              <a:t>Schulbegleitung -&gt; </a:t>
            </a:r>
            <a:r>
              <a:rPr lang="de-DE" sz="1400" u="sng">
                <a:hlinkClick r:id="rId5" action="ppaction://hlinksldjump" tooltip=""/>
              </a:rPr>
              <a:t>Informationen zur Schulbegleitung</a:t>
            </a:r>
            <a:endParaRPr lang="de-DE" sz="1400"/>
          </a:p>
          <a:p>
            <a:pPr marL="285750" indent="-285750" algn="just">
              <a:buFontTx/>
              <a:buChar char="-"/>
              <a:defRPr/>
            </a:pPr>
            <a:r>
              <a:rPr lang="de-DE" sz="1400"/>
              <a:t>Nachteilsausgleich </a:t>
            </a:r>
            <a:r>
              <a:rPr lang="de-DE" sz="1400">
                <a:latin typeface="LMU CompatilFact"/>
                <a:cs typeface="Times New Roman"/>
              </a:rPr>
              <a:t></a:t>
            </a:r>
            <a:r>
              <a:rPr lang="de-DE" sz="1400">
                <a:latin typeface="LMU CompatilFact"/>
                <a:cs typeface="Times New Roman"/>
              </a:rPr>
              <a:t> </a:t>
            </a:r>
            <a:r>
              <a:rPr lang="de-DE" sz="1400" u="sng">
                <a:latin typeface="LMU CompatilFact"/>
                <a:cs typeface="Times New Roman"/>
                <a:hlinkClick r:id="rId6" tooltip=""/>
              </a:rPr>
              <a:t>(ISB-Broschüre: individuelle Unterstützung, Nachteilsausgleich, Notenschutz)</a:t>
            </a:r>
            <a:endParaRPr lang="de-DE" sz="1400"/>
          </a:p>
          <a:p>
            <a:pPr marL="285750" lvl="0" indent="-285750" algn="just">
              <a:buFontTx/>
              <a:buChar char="-"/>
              <a:defRPr/>
            </a:pPr>
            <a:r>
              <a:rPr lang="de-DE" sz="1400"/>
              <a:t>Außerschulische Therapie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81595460" name="Titel 1"/>
          <p:cNvSpPr>
            <a:spLocks noGrp="1"/>
          </p:cNvSpPr>
          <p:nvPr>
            <p:ph type="title"/>
          </p:nvPr>
        </p:nvSpPr>
        <p:spPr bwMode="auto">
          <a:xfrm>
            <a:off x="838200" y="365125"/>
            <a:ext cx="8979568" cy="1325563"/>
          </a:xfrm>
        </p:spPr>
        <p:txBody>
          <a:bodyPr/>
          <a:lstStyle/>
          <a:p>
            <a:pPr>
              <a:defRPr/>
            </a:pPr>
            <a:r>
              <a:rPr lang="de-DE"/>
              <a:t>Allgemeine Impulsfragen</a:t>
            </a:r>
            <a:endParaRPr/>
          </a:p>
        </p:txBody>
      </p:sp>
      <p:pic>
        <p:nvPicPr>
          <p:cNvPr id="799198204" name="Inhaltsplatzhalter 4"/>
          <p:cNvPicPr>
            <a:picLocks noChangeAspect="1" noGrp="1"/>
          </p:cNvPicPr>
          <p:nvPr>
            <p:ph idx="1"/>
          </p:nvPr>
        </p:nvPicPr>
        <p:blipFill rotWithShape="1">
          <a:blip r:embed="rId3"/>
          <a:stretch/>
        </p:blipFill>
        <p:spPr bwMode="auto">
          <a:xfrm>
            <a:off x="9941162" y="217202"/>
            <a:ext cx="1979485" cy="1058145"/>
          </a:xfrm>
        </p:spPr>
      </p:pic>
      <p:sp>
        <p:nvSpPr>
          <p:cNvPr id="1555829892"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897825983" name="Inhaltsplatzhalter 2"/>
          <p:cNvSpPr txBox="1"/>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a:t>Blick auf den/die </a:t>
            </a:r>
            <a:r>
              <a:rPr lang="de-DE" sz="1400" b="1"/>
              <a:t>Schüler:in</a:t>
            </a:r>
            <a:endParaRPr lang="de-DE" sz="1400" b="1"/>
          </a:p>
          <a:p>
            <a:pPr>
              <a:lnSpc>
                <a:spcPct val="100000"/>
              </a:lnSpc>
              <a:spcBef>
                <a:spcPts val="600"/>
              </a:spcBef>
              <a:defRPr/>
            </a:pPr>
            <a:r>
              <a:rPr lang="de-DE" sz="1400"/>
              <a:t>Welche internen und externen Ressourcen bringt der/die </a:t>
            </a:r>
            <a:r>
              <a:rPr lang="de-DE" sz="1400"/>
              <a:t>Schüler:in</a:t>
            </a:r>
            <a:r>
              <a:rPr lang="de-DE" sz="1400"/>
              <a:t> für sich und die Klassengemeinschaft mit?</a:t>
            </a:r>
            <a:endParaRPr lang="de-DE"/>
          </a:p>
          <a:p>
            <a:pPr marL="0" indent="0">
              <a:lnSpc>
                <a:spcPct val="100000"/>
              </a:lnSpc>
              <a:spcBef>
                <a:spcPts val="600"/>
              </a:spcBef>
              <a:buFont typeface="Arial"/>
              <a:buNone/>
              <a:defRPr/>
            </a:pPr>
            <a:r>
              <a:rPr lang="de-DE" sz="1400" b="1"/>
              <a:t>Unterricht</a:t>
            </a:r>
            <a:endParaRPr lang="de-DE"/>
          </a:p>
          <a:p>
            <a:pPr>
              <a:lnSpc>
                <a:spcPct val="100000"/>
              </a:lnSpc>
              <a:spcBef>
                <a:spcPts val="600"/>
              </a:spcBef>
              <a:defRPr/>
            </a:pPr>
            <a:r>
              <a:rPr lang="de-DE" sz="1400"/>
              <a:t>In welchen Phasen des Schultags fühlt sich der/die </a:t>
            </a:r>
            <a:r>
              <a:rPr lang="de-DE" sz="1400"/>
              <a:t>Schüler:in</a:t>
            </a:r>
            <a:r>
              <a:rPr lang="de-DE" sz="1400"/>
              <a:t> wohl und zeigt positive Verhaltensweisen?</a:t>
            </a:r>
            <a:endParaRPr lang="de-DE"/>
          </a:p>
          <a:p>
            <a:pPr>
              <a:lnSpc>
                <a:spcPct val="100000"/>
              </a:lnSpc>
              <a:spcBef>
                <a:spcPts val="600"/>
              </a:spcBef>
              <a:defRPr/>
            </a:pPr>
            <a:r>
              <a:rPr lang="de-DE" sz="1400"/>
              <a:t>Welche Barrieren oder Probleme könnten für den/die </a:t>
            </a:r>
            <a:r>
              <a:rPr lang="de-DE" sz="1400"/>
              <a:t>Schüler:in</a:t>
            </a:r>
            <a:r>
              <a:rPr lang="de-DE" sz="1400"/>
              <a:t> im Unterricht auftreten?</a:t>
            </a:r>
            <a:endParaRPr lang="de-DE"/>
          </a:p>
          <a:p>
            <a:pPr marL="0" indent="0">
              <a:lnSpc>
                <a:spcPct val="100000"/>
              </a:lnSpc>
              <a:spcBef>
                <a:spcPts val="600"/>
              </a:spcBef>
              <a:buFont typeface="Arial"/>
              <a:buNone/>
              <a:defRPr/>
            </a:pPr>
            <a:r>
              <a:rPr lang="de-DE" sz="1400" b="1"/>
              <a:t>Classroom</a:t>
            </a:r>
            <a:r>
              <a:rPr lang="de-DE" sz="1400" b="1"/>
              <a:t>-Management</a:t>
            </a:r>
            <a:endParaRPr lang="de-DE"/>
          </a:p>
          <a:p>
            <a:pPr>
              <a:lnSpc>
                <a:spcPct val="100000"/>
              </a:lnSpc>
              <a:spcBef>
                <a:spcPts val="600"/>
              </a:spcBef>
              <a:defRPr/>
            </a:pPr>
            <a:r>
              <a:rPr lang="de-DE" sz="1400"/>
              <a:t>Welche Elemente des Classroom-Managements wären in der obigen Situation besonders hilfreich?</a:t>
            </a:r>
            <a:endParaRPr lang="de-DE"/>
          </a:p>
          <a:p>
            <a:pPr marL="0" indent="0">
              <a:lnSpc>
                <a:spcPct val="100000"/>
              </a:lnSpc>
              <a:spcBef>
                <a:spcPts val="600"/>
              </a:spcBef>
              <a:buFont typeface="Arial"/>
              <a:buNone/>
              <a:defRPr/>
            </a:pPr>
            <a:r>
              <a:rPr lang="de-DE" sz="1400" b="1"/>
              <a:t>Beobachtung/Diagnostik</a:t>
            </a:r>
            <a:endParaRPr lang="de-DE"/>
          </a:p>
          <a:p>
            <a:pPr>
              <a:lnSpc>
                <a:spcPct val="100000"/>
              </a:lnSpc>
              <a:spcBef>
                <a:spcPts val="600"/>
              </a:spcBef>
              <a:defRPr/>
            </a:pPr>
            <a:r>
              <a:rPr lang="de-DE" sz="1400">
                <a:solidFill>
                  <a:prstClr val="black"/>
                </a:solidFill>
              </a:rPr>
              <a:t>Welche Formen der Diagnose stehen der Lehrkraft zur Verfügung?</a:t>
            </a:r>
            <a:endParaRPr/>
          </a:p>
          <a:p>
            <a:pPr>
              <a:lnSpc>
                <a:spcPct val="100000"/>
              </a:lnSpc>
              <a:spcBef>
                <a:spcPts val="600"/>
              </a:spcBef>
              <a:defRPr/>
            </a:pPr>
            <a:r>
              <a:rPr lang="de-DE" sz="1400"/>
              <a:t>Auf welchen Kompetenzstufen befindet sich der/die </a:t>
            </a:r>
            <a:r>
              <a:rPr lang="de-DE" sz="1400"/>
              <a:t>Schüler:in</a:t>
            </a:r>
            <a:r>
              <a:rPr lang="de-DE" sz="1400"/>
              <a:t>? Wie könnten nächste Fördermaßnahmen aussehen?</a:t>
            </a:r>
            <a:endParaRPr lang="de-DE"/>
          </a:p>
          <a:p>
            <a:pPr marL="0" indent="0">
              <a:lnSpc>
                <a:spcPct val="100000"/>
              </a:lnSpc>
              <a:spcBef>
                <a:spcPts val="600"/>
              </a:spcBef>
              <a:buFont typeface="Arial"/>
              <a:buNone/>
              <a:defRPr/>
            </a:pPr>
            <a:r>
              <a:rPr lang="de-DE" sz="1400" b="1"/>
              <a:t>Lehrkraft-Schüler:in-Beziehung</a:t>
            </a:r>
            <a:endParaRPr lang="de-DE" sz="1400" b="1"/>
          </a:p>
          <a:p>
            <a:pPr>
              <a:lnSpc>
                <a:spcPct val="100000"/>
              </a:lnSpc>
              <a:spcBef>
                <a:spcPts val="600"/>
              </a:spcBef>
              <a:defRPr/>
            </a:pPr>
            <a:r>
              <a:rPr lang="de-DE" sz="1400"/>
              <a:t>Wie könnte die Lehrkraft die Beziehung zu dem/der </a:t>
            </a:r>
            <a:r>
              <a:rPr lang="de-DE" sz="1400"/>
              <a:t>Schüler:in</a:t>
            </a:r>
            <a:r>
              <a:rPr lang="de-DE" sz="1400"/>
              <a:t> stärken?</a:t>
            </a:r>
            <a:endParaRPr lang="de-DE"/>
          </a:p>
          <a:p>
            <a:pPr marL="0" indent="0">
              <a:lnSpc>
                <a:spcPct val="100000"/>
              </a:lnSpc>
              <a:spcBef>
                <a:spcPts val="600"/>
              </a:spcBef>
              <a:buFont typeface="Arial"/>
              <a:buNone/>
              <a:defRPr/>
            </a:pPr>
            <a:r>
              <a:rPr lang="de-DE" sz="1400" b="1"/>
              <a:t>Klassengemeinschaft</a:t>
            </a:r>
            <a:endParaRPr lang="de-DE"/>
          </a:p>
          <a:p>
            <a:pPr>
              <a:lnSpc>
                <a:spcPct val="100000"/>
              </a:lnSpc>
              <a:spcBef>
                <a:spcPts val="600"/>
              </a:spcBef>
              <a:defRPr/>
            </a:pPr>
            <a:r>
              <a:rPr lang="de-DE" sz="1400"/>
              <a:t>Wie kann ein positives Klassenklima gefördert werden?</a:t>
            </a:r>
            <a:endParaRPr lang="de-DE"/>
          </a:p>
          <a:p>
            <a:pPr>
              <a:lnSpc>
                <a:spcPct val="100000"/>
              </a:lnSpc>
              <a:spcBef>
                <a:spcPts val="600"/>
              </a:spcBef>
              <a:defRPr/>
            </a:pPr>
            <a:r>
              <a:rPr lang="de-DE" sz="1400"/>
              <a:t>Wie könnten Lehrkraft und Klasse den/die </a:t>
            </a:r>
            <a:r>
              <a:rPr lang="de-DE" sz="1400"/>
              <a:t>Schüler:in</a:t>
            </a:r>
            <a:r>
              <a:rPr lang="de-DE" sz="1400"/>
              <a:t> unterstützen?</a:t>
            </a:r>
            <a:endParaRPr lang="de-DE"/>
          </a:p>
          <a:p>
            <a:pPr marL="0" indent="0">
              <a:lnSpc>
                <a:spcPct val="100000"/>
              </a:lnSpc>
              <a:spcBef>
                <a:spcPts val="600"/>
              </a:spcBef>
              <a:buFont typeface="Arial"/>
              <a:buNone/>
              <a:defRPr/>
            </a:pPr>
            <a:r>
              <a:rPr lang="de-DE" sz="1400" b="1"/>
              <a:t>Unterstützungssysteme</a:t>
            </a:r>
            <a:endParaRPr lang="de-DE"/>
          </a:p>
          <a:p>
            <a:pPr>
              <a:lnSpc>
                <a:spcPct val="100000"/>
              </a:lnSpc>
              <a:spcBef>
                <a:spcPts val="600"/>
              </a:spcBef>
              <a:defRPr/>
            </a:pPr>
            <a:r>
              <a:rPr lang="de-DE" sz="1400"/>
              <a:t>Welche Unterstützungssysteme könnte die Lehrkraft aktivieren bzw. für den/die </a:t>
            </a:r>
            <a:r>
              <a:rPr lang="de-DE" sz="1400"/>
              <a:t>Schüler:in</a:t>
            </a:r>
            <a:r>
              <a:rPr lang="de-DE" sz="1400"/>
              <a:t> nutzbar machen?</a:t>
            </a: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02684107" name="Titel 1"/>
          <p:cNvSpPr>
            <a:spLocks noGrp="1"/>
          </p:cNvSpPr>
          <p:nvPr>
            <p:ph type="title"/>
          </p:nvPr>
        </p:nvSpPr>
        <p:spPr bwMode="auto">
          <a:xfrm>
            <a:off x="838200" y="365125"/>
            <a:ext cx="8979568" cy="1325563"/>
          </a:xfrm>
        </p:spPr>
        <p:txBody>
          <a:bodyPr>
            <a:normAutofit/>
          </a:bodyPr>
          <a:lstStyle/>
          <a:p>
            <a:pPr>
              <a:defRPr/>
            </a:pPr>
            <a:r>
              <a:rPr lang="de-DE" sz="3600"/>
              <a:t>Allgemeine Impulsfragen – </a:t>
            </a:r>
            <a:br>
              <a:rPr lang="de-DE" sz="3600"/>
            </a:br>
            <a:r>
              <a:rPr lang="de-DE" sz="3600"/>
              <a:t>fachspezifische Antworten (Autismus) – Seite 1</a:t>
            </a:r>
            <a:endParaRPr sz="3600">
              <a:highlight>
                <a:srgbClr val="FFFF00"/>
              </a:highlight>
            </a:endParaRPr>
          </a:p>
        </p:txBody>
      </p:sp>
      <p:pic>
        <p:nvPicPr>
          <p:cNvPr id="1904883978" name="Inhaltsplatzhalter 4"/>
          <p:cNvPicPr>
            <a:picLocks noChangeAspect="1" noGrp="1"/>
          </p:cNvPicPr>
          <p:nvPr>
            <p:ph idx="1"/>
          </p:nvPr>
        </p:nvPicPr>
        <p:blipFill rotWithShape="1">
          <a:blip r:embed="rId3"/>
          <a:stretch/>
        </p:blipFill>
        <p:spPr bwMode="auto">
          <a:xfrm>
            <a:off x="9941162" y="217202"/>
            <a:ext cx="1979485" cy="1058145"/>
          </a:xfrm>
        </p:spPr>
      </p:pic>
      <p:sp>
        <p:nvSpPr>
          <p:cNvPr id="1555055327"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299474143" name="Textfeld 5"/>
          <p:cNvSpPr txBox="1"/>
          <p:nvPr/>
        </p:nvSpPr>
        <p:spPr bwMode="auto">
          <a:xfrm>
            <a:off x="1229976" y="1690688"/>
            <a:ext cx="8867775" cy="504753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Blick auf den/die Schüler*in</a:t>
            </a:r>
            <a:endParaRPr/>
          </a:p>
          <a:p>
            <a:pPr marL="285750" lvl="0" indent="-285750">
              <a:buFont typeface="Arial"/>
              <a:buChar char="•"/>
              <a:defRPr/>
            </a:pPr>
            <a:r>
              <a:rPr lang="de-DE" sz="1400">
                <a:solidFill>
                  <a:prstClr val="black"/>
                </a:solidFill>
              </a:rPr>
              <a:t>Neurodivergenz wird häufig verkürzt unter dem Aspekt der Herausforderung wahrgenommen, vielfältige Denkweisen bringen jedoch eine größere Vielfalt an Perspektiven mit sich, die per se weder positiv noch negativ sind. Dies können unkonventionelle und unerwartete Fragen zum Unterrichtsinhalt sein, detailfokussierte Wahrnehmung, ein starker Gerechtigkeits- und Regelsinn u.v.m.</a:t>
            </a:r>
            <a:endParaRPr/>
          </a:p>
          <a:p>
            <a:pPr marL="285750" marR="0" lvl="0" indent="-285750" algn="l" defTabSz="914400">
              <a:lnSpc>
                <a:spcPct val="100000"/>
              </a:lnSpc>
              <a:spcBef>
                <a:spcPts val="0"/>
              </a:spcBef>
              <a:spcAft>
                <a:spcPts val="0"/>
              </a:spcAft>
              <a:buClrTx/>
              <a:buSzTx/>
              <a:buFont typeface="Arial"/>
              <a:buChar char="•"/>
              <a:defRPr/>
            </a:pPr>
            <a:endParaRPr lang="de-DE" sz="140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Unterricht</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Gut strukturierte Arbeitsphasen mit visualisierter Aufgabenstellung sind in der Regel leichter zu bewältigen.</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Routinen und regelhafte Abläufe erleichtern den Fokus und geben Sicherheit im Ablauf. </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Schwierigkeiten treten bei nicht-kommunizierten Veränderungen in der Tagesstruktur, unerwartetem Raumwechsel oder Vertretungsunterricht auf. Auch eine laute, unstrukturierte Umgebung verstärkt die Reizüberflutung und kann zu Überforderung führen.</a:t>
            </a:r>
            <a:endParaRPr lang="de-DE" sz="14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Classroom-Management</a:t>
            </a:r>
            <a:endParaRPr/>
          </a:p>
          <a:p>
            <a:pPr marL="285750" lvl="0" indent="-285750">
              <a:buFont typeface="Arial"/>
              <a:buChar char="•"/>
              <a:defRPr/>
            </a:pPr>
            <a:r>
              <a:rPr lang="de-DE" sz="1400">
                <a:solidFill>
                  <a:prstClr val="black"/>
                </a:solidFill>
              </a:rPr>
              <a:t>Classroom-Management schafft Sicherheit und Verlässlichkeit, insofern sind alle Elemente hilfreich</a:t>
            </a:r>
            <a:endParaRPr/>
          </a:p>
          <a:p>
            <a:pPr marL="285750" lvl="0" indent="-285750">
              <a:buFont typeface="Arial"/>
              <a:buChar char="•"/>
              <a:defRPr/>
            </a:pPr>
            <a:r>
              <a:rPr lang="de-DE" sz="1400">
                <a:solidFill>
                  <a:prstClr val="black"/>
                </a:solidFill>
              </a:rPr>
              <a:t>Insbesondere die Strukturierung des Unterrichts und die Regeln der Klasse in den Blick nehmen</a:t>
            </a:r>
            <a:endParaRPr/>
          </a:p>
          <a:p>
            <a:pPr marL="285750" lvl="0" indent="-285750">
              <a:buFont typeface="Arial"/>
              <a:buChar char="•"/>
              <a:defRPr/>
            </a:pPr>
            <a:r>
              <a:rPr lang="de-DE" sz="1400">
                <a:solidFill>
                  <a:prstClr val="black"/>
                </a:solidFill>
              </a:rPr>
              <a:t>Strukturierung nach dem TEACCH-Programm </a:t>
            </a:r>
            <a:r>
              <a:rPr lang="de-DE" sz="1400" baseline="30000">
                <a:solidFill>
                  <a:prstClr val="black"/>
                </a:solidFill>
              </a:rPr>
              <a:t>1</a:t>
            </a:r>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Beobachtung/Diagnose</a:t>
            </a:r>
            <a:endParaRPr/>
          </a:p>
          <a:p>
            <a:pPr marL="285750" lvl="0" indent="-285750">
              <a:buFont typeface="Arial"/>
              <a:buChar char="•"/>
              <a:defRPr/>
            </a:pPr>
            <a:r>
              <a:rPr lang="de-DE" sz="1400">
                <a:solidFill>
                  <a:prstClr val="black"/>
                </a:solidFill>
              </a:rPr>
              <a:t>Eine Autismus-Diagnose wird von Fachärzten erstellt. Anlaufstellen sind zudem die sozialpädiatrischen Zentren in Bayern und die </a:t>
            </a:r>
            <a:r>
              <a:rPr lang="de-DE" sz="1400">
                <a:solidFill>
                  <a:prstClr val="black"/>
                </a:solidFill>
              </a:rPr>
              <a:t>Autismuskompetenzzentren</a:t>
            </a:r>
            <a:r>
              <a:rPr lang="de-DE" sz="1400">
                <a:solidFill>
                  <a:prstClr val="black"/>
                </a:solidFill>
              </a:rPr>
              <a:t> in den Regierungsbezirken.</a:t>
            </a:r>
            <a:endParaRPr lang="de-DE" sz="14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p:txBody>
      </p:sp>
      <p:sp>
        <p:nvSpPr>
          <p:cNvPr id="867551580" name="Textfeld 2"/>
          <p:cNvSpPr txBox="1"/>
          <p:nvPr/>
        </p:nvSpPr>
        <p:spPr bwMode="auto">
          <a:xfrm>
            <a:off x="788067" y="6454942"/>
            <a:ext cx="9751595" cy="261610"/>
          </a:xfrm>
          <a:prstGeom prst="rect">
            <a:avLst/>
          </a:prstGeom>
          <a:noFill/>
        </p:spPr>
        <p:txBody>
          <a:bodyPr wrap="square" rtlCol="0">
            <a:spAutoFit/>
          </a:bodyPr>
          <a:lstStyle/>
          <a:p>
            <a:pPr>
              <a:defRPr/>
            </a:pPr>
            <a:r>
              <a:rPr lang="de-DE" sz="1100"/>
              <a:t>1) </a:t>
            </a:r>
            <a:r>
              <a:rPr lang="en-US" sz="1100" b="1" i="1"/>
              <a:t>T</a:t>
            </a:r>
            <a:r>
              <a:rPr lang="en-US" sz="1100" i="1"/>
              <a:t>reatment and </a:t>
            </a:r>
            <a:r>
              <a:rPr lang="en-US" sz="1100" b="1" i="1"/>
              <a:t>E</a:t>
            </a:r>
            <a:r>
              <a:rPr lang="en-US" sz="1100" i="1"/>
              <a:t>ducation of </a:t>
            </a:r>
            <a:r>
              <a:rPr lang="en-US" sz="1100" b="1" i="1"/>
              <a:t>A</a:t>
            </a:r>
            <a:r>
              <a:rPr lang="en-US" sz="1100" i="1"/>
              <a:t>utistic and related </a:t>
            </a:r>
            <a:r>
              <a:rPr lang="en-US" sz="1100" b="1" i="1"/>
              <a:t>C</a:t>
            </a:r>
            <a:r>
              <a:rPr lang="en-US" sz="1100" i="1"/>
              <a:t>ommunication handicapped </a:t>
            </a:r>
            <a:r>
              <a:rPr lang="en-US" sz="1100" b="1" i="1"/>
              <a:t>Ch</a:t>
            </a:r>
            <a:r>
              <a:rPr lang="en-US" sz="1100" i="1"/>
              <a:t>ildren</a:t>
            </a:r>
            <a:endParaRPr lang="de-DE" sz="11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9672755" name="Titel 1"/>
          <p:cNvSpPr>
            <a:spLocks noGrp="1"/>
          </p:cNvSpPr>
          <p:nvPr>
            <p:ph type="title"/>
          </p:nvPr>
        </p:nvSpPr>
        <p:spPr bwMode="auto">
          <a:xfrm>
            <a:off x="838200" y="365125"/>
            <a:ext cx="8979568" cy="1325563"/>
          </a:xfrm>
        </p:spPr>
        <p:txBody>
          <a:bodyPr>
            <a:noAutofit/>
          </a:bodyPr>
          <a:lstStyle/>
          <a:p>
            <a:pPr>
              <a:defRPr/>
            </a:pPr>
            <a:r>
              <a:rPr lang="de-DE" sz="3600"/>
              <a:t>Allgemeine Impulsfragen – </a:t>
            </a:r>
            <a:br>
              <a:rPr lang="de-DE" sz="3600"/>
            </a:br>
            <a:r>
              <a:rPr lang="de-DE" sz="3600"/>
              <a:t>fachspezifische Antworten (Autismus) – Seite 2</a:t>
            </a:r>
            <a:br>
              <a:rPr lang="de-DE" sz="3600"/>
            </a:br>
            <a:endParaRPr sz="3600">
              <a:highlight>
                <a:srgbClr val="FFFF00"/>
              </a:highlight>
            </a:endParaRPr>
          </a:p>
        </p:txBody>
      </p:sp>
      <p:pic>
        <p:nvPicPr>
          <p:cNvPr id="875551740" name="Inhaltsplatzhalter 4"/>
          <p:cNvPicPr>
            <a:picLocks noChangeAspect="1" noGrp="1"/>
          </p:cNvPicPr>
          <p:nvPr>
            <p:ph idx="1"/>
          </p:nvPr>
        </p:nvPicPr>
        <p:blipFill rotWithShape="1">
          <a:blip r:embed="rId3"/>
          <a:stretch/>
        </p:blipFill>
        <p:spPr bwMode="auto">
          <a:xfrm>
            <a:off x="9941162" y="217202"/>
            <a:ext cx="1979485" cy="1058145"/>
          </a:xfrm>
        </p:spPr>
      </p:pic>
      <p:sp>
        <p:nvSpPr>
          <p:cNvPr id="1285180661"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1624858714" name="Textfeld 5"/>
          <p:cNvSpPr txBox="1"/>
          <p:nvPr/>
        </p:nvSpPr>
        <p:spPr bwMode="auto">
          <a:xfrm>
            <a:off x="1062683" y="1302662"/>
            <a:ext cx="9740550" cy="5478423"/>
          </a:xfrm>
          <a:prstGeom prst="rect">
            <a:avLst/>
          </a:prstGeom>
          <a:noFill/>
        </p:spPr>
        <p:txBody>
          <a:bodyPr wrap="square">
            <a:spAutoFit/>
          </a:bodyPr>
          <a:lstStyle/>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Lehrkraft-Schüler:in-Beziehung</a:t>
            </a:r>
            <a:r>
              <a:rPr lang="de-DE" sz="1400" b="1" i="0" u="none" strike="noStrike" cap="none" spc="0">
                <a:ln>
                  <a:noFill/>
                </a:ln>
                <a:solidFill>
                  <a:prstClr val="black"/>
                </a:solidFill>
                <a:latin typeface="Calibri"/>
                <a:cs typeface="Arial"/>
              </a:rPr>
              <a:t> (LSB)</a:t>
            </a:r>
            <a:endParaRPr/>
          </a:p>
          <a:p>
            <a:pPr marL="285750" lvl="0" indent="-285750">
              <a:buFont typeface="Arial"/>
              <a:buChar char="•"/>
              <a:defRPr/>
            </a:pPr>
            <a:r>
              <a:rPr lang="de-DE" sz="1400">
                <a:solidFill>
                  <a:prstClr val="black"/>
                </a:solidFill>
              </a:rPr>
              <a:t>Die Lehrkraft-Schüler*in-Beziehung gestaltet sich in der Regel anders als bei neurotypischen Schüler:innen. Für die Lehrkraft kann dies ungewohnt und irritierend sein. Beispielsweise wenn Schüler:innen die Emotionen der Lehrkraft nicht/falsch interpretieren können, Informationen nicht oder anders verstanden werden, Reaktionen des/der </a:t>
            </a:r>
            <a:r>
              <a:rPr lang="de-DE" sz="1400">
                <a:solidFill>
                  <a:prstClr val="black"/>
                </a:solidFill>
              </a:rPr>
              <a:t>Schüler:in</a:t>
            </a:r>
            <a:r>
              <a:rPr lang="de-DE" sz="1400">
                <a:solidFill>
                  <a:prstClr val="black"/>
                </a:solidFill>
              </a:rPr>
              <a:t> unerwartet ausfallen. Die Lehrkraft profitiert von einer guten Reflexion der LSB durch Coaching und Supervision. </a:t>
            </a:r>
            <a:endParaRPr/>
          </a:p>
          <a:p>
            <a:pPr marL="285750" lvl="0" indent="-285750">
              <a:buFont typeface="Arial"/>
              <a:buChar char="•"/>
              <a:defRPr/>
            </a:pPr>
            <a:r>
              <a:rPr lang="de-DE" sz="1400">
                <a:solidFill>
                  <a:prstClr val="black"/>
                </a:solidFill>
              </a:rPr>
              <a:t>Für den/die </a:t>
            </a:r>
            <a:r>
              <a:rPr lang="de-DE" sz="1400">
                <a:solidFill>
                  <a:prstClr val="black"/>
                </a:solidFill>
              </a:rPr>
              <a:t>Schüler:in</a:t>
            </a:r>
            <a:r>
              <a:rPr lang="de-DE" sz="1400">
                <a:solidFill>
                  <a:prstClr val="black"/>
                </a:solidFill>
              </a:rPr>
              <a:t> im Autismus-Spektrum ist eine unvoreingenommene Beziehungsaufnahme und emotionale Unterstützung durch die Lehrkraft im gleichen Maße notwendig wie bei den </a:t>
            </a:r>
            <a:r>
              <a:rPr lang="de-DE" sz="1400">
                <a:solidFill>
                  <a:prstClr val="black"/>
                </a:solidFill>
              </a:rPr>
              <a:t>Mitschüler:innen</a:t>
            </a:r>
            <a:r>
              <a:rPr lang="de-DE" sz="1400">
                <a:solidFill>
                  <a:prstClr val="black"/>
                </a:solidFill>
              </a:rPr>
              <a:t>, auch wenn dies nicht (verbal) ausgedrückt wird.</a:t>
            </a:r>
            <a:endParaRPr/>
          </a:p>
          <a:p>
            <a:pPr marL="0" marR="0" lvl="0" indent="0" algn="l" defTabSz="914400">
              <a:lnSpc>
                <a:spcPct val="100000"/>
              </a:lnSpc>
              <a:spcBef>
                <a:spcPts val="0"/>
              </a:spcBef>
              <a:spcAft>
                <a:spcPts val="0"/>
              </a:spcAft>
              <a:buClrTx/>
              <a:buSzTx/>
              <a:buFontTx/>
              <a:buNone/>
              <a:defRPr/>
            </a:pPr>
            <a:endParaRPr lang="de-DE" sz="1400" b="1"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Klassengemeinschaft</a:t>
            </a:r>
            <a:endParaRPr/>
          </a:p>
          <a:p>
            <a:pPr marL="285750" lvl="0" indent="-285750">
              <a:buFont typeface="Arial"/>
              <a:buChar char="•"/>
              <a:defRPr/>
            </a:pPr>
            <a:r>
              <a:rPr lang="de-DE" sz="1400">
                <a:solidFill>
                  <a:prstClr val="black"/>
                </a:solidFill>
              </a:rPr>
              <a:t>Ein positives Klassenklima berücksichtigt die Bedürfnisse der/des </a:t>
            </a:r>
            <a:r>
              <a:rPr lang="de-DE" sz="1400">
                <a:solidFill>
                  <a:prstClr val="black"/>
                </a:solidFill>
              </a:rPr>
              <a:t>Schüler:in</a:t>
            </a:r>
            <a:r>
              <a:rPr lang="de-DE" sz="1400">
                <a:solidFill>
                  <a:prstClr val="black"/>
                </a:solidFill>
              </a:rPr>
              <a:t> mit Autismus ebenso wie die Bedürfnisse der Klasse. Hierfür spielt die Lehrkraft als Vorbild im Umgang mit Autismus eine wichtige Rolle, um Verständnis herzustellen. </a:t>
            </a:r>
            <a:endParaRPr/>
          </a:p>
          <a:p>
            <a:pPr marL="285750" lvl="0" indent="-285750">
              <a:buFont typeface="Arial"/>
              <a:buChar char="•"/>
              <a:defRPr/>
            </a:pPr>
            <a:r>
              <a:rPr lang="de-DE" sz="1400">
                <a:solidFill>
                  <a:prstClr val="black"/>
                </a:solidFill>
              </a:rPr>
              <a:t>In Absprache mit der/dem </a:t>
            </a:r>
            <a:r>
              <a:rPr lang="de-DE" sz="1400">
                <a:solidFill>
                  <a:prstClr val="black"/>
                </a:solidFill>
              </a:rPr>
              <a:t>Schüler:in</a:t>
            </a:r>
            <a:r>
              <a:rPr lang="de-DE" sz="1400">
                <a:solidFill>
                  <a:prstClr val="black"/>
                </a:solidFill>
              </a:rPr>
              <a:t> kann es hilfreich sein, das Thema Autismus mit Unterstützung des Mobilen Sonderpädagogischen Dienstes Autismus (MSD-A) in der Klassengemeinschaft zu thematisieren und gemeinsam Regeln für den respektvollen Umgang zu erarbeiten.</a:t>
            </a:r>
            <a:endParaRPr/>
          </a:p>
          <a:p>
            <a:pPr marL="285750" lvl="0" indent="-285750">
              <a:buFont typeface="Arial"/>
              <a:buChar char="•"/>
              <a:defRPr/>
            </a:pPr>
            <a:r>
              <a:rPr lang="de-DE" sz="1400">
                <a:solidFill>
                  <a:prstClr val="black"/>
                </a:solidFill>
              </a:rPr>
              <a:t>Entlastend ist ein guter Wechsel von gemeinsamen Unterrichtsphasen mit Einzelarbeitsphasen.</a:t>
            </a:r>
            <a:endParaRPr/>
          </a:p>
          <a:p>
            <a:pPr lvl="0">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Unterstützungssysteme</a:t>
            </a:r>
            <a:endParaRPr/>
          </a:p>
          <a:p>
            <a:pPr marL="285750" lvl="0" indent="-285750">
              <a:buFont typeface="Arial"/>
              <a:buChar char="•"/>
              <a:defRPr/>
            </a:pPr>
            <a:r>
              <a:rPr lang="de-DE" sz="1400">
                <a:solidFill>
                  <a:prstClr val="black"/>
                </a:solidFill>
              </a:rPr>
              <a:t>Der MSD-A dient als erster Ansprechpartner und gibt Hinweise zur Gestaltung des Unterrichts und weitere Unterstützungs-möglichkeiten.</a:t>
            </a:r>
            <a:endParaRPr/>
          </a:p>
          <a:p>
            <a:pPr marL="285750" indent="-285750">
              <a:buFont typeface="Arial"/>
              <a:buChar char="•"/>
              <a:defRPr/>
            </a:pPr>
            <a:r>
              <a:rPr lang="de-DE" sz="1400">
                <a:solidFill>
                  <a:prstClr val="black"/>
                </a:solidFill>
              </a:rPr>
              <a:t>Eine Schulbegleitung kann hilfreich sein, um den/die </a:t>
            </a:r>
            <a:r>
              <a:rPr lang="de-DE" sz="1400">
                <a:solidFill>
                  <a:prstClr val="black"/>
                </a:solidFill>
              </a:rPr>
              <a:t>Schüler:in</a:t>
            </a:r>
            <a:r>
              <a:rPr lang="de-DE" sz="1400">
                <a:solidFill>
                  <a:prstClr val="black"/>
                </a:solidFill>
              </a:rPr>
              <a:t> mit Autismus im Klassenzimmer und Pausensituationen zu unterstützen.</a:t>
            </a:r>
            <a:endParaRPr/>
          </a:p>
          <a:p>
            <a:pPr marL="285750" indent="-285750">
              <a:buFont typeface="Arial"/>
              <a:buChar char="•"/>
              <a:defRPr/>
            </a:pPr>
            <a:r>
              <a:rPr lang="de-DE" sz="1400">
                <a:solidFill>
                  <a:prstClr val="black"/>
                </a:solidFill>
              </a:rPr>
              <a:t>In schulischen Alltagssituationen kann der Unterricht von Schüler:innen mit Autismus sehr herausfordernd sein. Fragen Sie nach allen Formen der Unterstützung, die Ihnen die Schulleitung zur Verfügung stellen kann.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89236241" name="Titel 1"/>
          <p:cNvSpPr>
            <a:spLocks noGrp="1"/>
          </p:cNvSpPr>
          <p:nvPr>
            <p:ph type="title"/>
          </p:nvPr>
        </p:nvSpPr>
        <p:spPr bwMode="auto">
          <a:xfrm>
            <a:off x="838200" y="365125"/>
            <a:ext cx="8979568" cy="1325563"/>
          </a:xfrm>
        </p:spPr>
        <p:txBody>
          <a:bodyPr/>
          <a:lstStyle/>
          <a:p>
            <a:pPr>
              <a:defRPr/>
            </a:pPr>
            <a:r>
              <a:rPr lang="de-DE"/>
              <a:t>Informationen zur Schulbegleitung</a:t>
            </a:r>
            <a:endParaRPr/>
          </a:p>
        </p:txBody>
      </p:sp>
      <p:pic>
        <p:nvPicPr>
          <p:cNvPr id="1618771240" name="Inhaltsplatzhalter 4"/>
          <p:cNvPicPr>
            <a:picLocks noChangeAspect="1" noGrp="1"/>
          </p:cNvPicPr>
          <p:nvPr>
            <p:ph idx="1"/>
          </p:nvPr>
        </p:nvPicPr>
        <p:blipFill rotWithShape="1">
          <a:blip r:embed="rId3"/>
          <a:stretch/>
        </p:blipFill>
        <p:spPr bwMode="auto">
          <a:xfrm>
            <a:off x="9941162" y="217202"/>
            <a:ext cx="1979485" cy="1058145"/>
          </a:xfrm>
        </p:spPr>
      </p:pic>
      <p:sp>
        <p:nvSpPr>
          <p:cNvPr id="684903408" name="Textfeld 3"/>
          <p:cNvSpPr txBox="1"/>
          <p:nvPr/>
        </p:nvSpPr>
        <p:spPr bwMode="auto">
          <a:xfrm>
            <a:off x="905532" y="1614901"/>
            <a:ext cx="10187151" cy="5740033"/>
          </a:xfrm>
          <a:prstGeom prst="rect">
            <a:avLst/>
          </a:prstGeom>
          <a:noFill/>
        </p:spPr>
        <p:txBody>
          <a:bodyPr wrap="square">
            <a:spAutoFit/>
          </a:bodyPr>
          <a:lstStyle/>
          <a:p>
            <a:pPr>
              <a:defRPr/>
            </a:pPr>
            <a:r>
              <a:rPr lang="de-DE" sz="1600" b="1">
                <a:solidFill>
                  <a:prstClr val="black"/>
                </a:solidFill>
              </a:rPr>
              <a:t>Aufgaben</a:t>
            </a:r>
            <a:endParaRPr/>
          </a:p>
          <a:p>
            <a:pPr marL="285750" indent="-285750">
              <a:buFont typeface="Arial"/>
              <a:buChar char="•"/>
              <a:defRPr/>
            </a:pPr>
            <a:r>
              <a:rPr lang="de-DE" sz="1600"/>
              <a:t>Begleitung des/der </a:t>
            </a:r>
            <a:r>
              <a:rPr lang="de-DE" sz="1600"/>
              <a:t>Schüler:in</a:t>
            </a:r>
            <a:r>
              <a:rPr lang="de-DE" sz="1600"/>
              <a:t> und Hilfe bei der Orientierung vor Ort</a:t>
            </a:r>
            <a:endParaRPr/>
          </a:p>
          <a:p>
            <a:pPr marL="285750" indent="-285750">
              <a:buFont typeface="Arial"/>
              <a:buChar char="•"/>
              <a:defRPr/>
            </a:pPr>
            <a:r>
              <a:rPr lang="de-DE" sz="1600"/>
              <a:t>Strukturierungshilfe im Alltag und lebenspraktische Hilfestellung</a:t>
            </a:r>
            <a:endParaRPr/>
          </a:p>
          <a:p>
            <a:pPr marL="285750" indent="-285750">
              <a:buFont typeface="Arial"/>
              <a:buChar char="•"/>
              <a:defRPr/>
            </a:pPr>
            <a:r>
              <a:rPr lang="de-DE" sz="1600"/>
              <a:t>Hilfe bei der Aufmerksamkeitsausrichtung</a:t>
            </a:r>
            <a:endParaRPr/>
          </a:p>
          <a:p>
            <a:pPr marL="285750" indent="-285750">
              <a:buFont typeface="Arial"/>
              <a:buChar char="•"/>
              <a:defRPr/>
            </a:pPr>
            <a:r>
              <a:rPr lang="de-DE" sz="1600"/>
              <a:t>Unterstützung bei spezifischen Hilfsmitteln und Arbeitsmaterialien</a:t>
            </a:r>
            <a:endParaRPr/>
          </a:p>
          <a:p>
            <a:pPr marL="285750" indent="-285750">
              <a:buFont typeface="Arial"/>
              <a:buChar char="•"/>
              <a:defRPr/>
            </a:pPr>
            <a:r>
              <a:rPr lang="de-DE" sz="1600"/>
              <a:t>Hilfe bei Mobilität und Kommunikation</a:t>
            </a:r>
            <a:endParaRPr/>
          </a:p>
          <a:p>
            <a:pPr marL="285750" indent="-285750">
              <a:buFont typeface="Arial"/>
              <a:buChar char="•"/>
              <a:defRPr/>
            </a:pPr>
            <a:r>
              <a:rPr lang="de-DE" sz="1600"/>
              <a:t>Prävention und Intervention bei Selbst- und Fremdgefährdung</a:t>
            </a:r>
            <a:endParaRPr/>
          </a:p>
          <a:p>
            <a:pPr marL="285750" indent="-285750">
              <a:buFont typeface="Arial"/>
              <a:buChar char="•"/>
              <a:defRPr/>
            </a:pPr>
            <a:r>
              <a:rPr lang="de-DE" sz="1600"/>
              <a:t>u.v.m.</a:t>
            </a:r>
            <a:endParaRPr/>
          </a:p>
          <a:p>
            <a:pPr>
              <a:defRPr/>
            </a:pPr>
            <a:endParaRPr lang="de-DE" sz="1600"/>
          </a:p>
          <a:p>
            <a:pPr>
              <a:defRPr/>
            </a:pPr>
            <a:r>
              <a:rPr lang="de-DE" sz="1600" b="1"/>
              <a:t>Beantragung</a:t>
            </a:r>
            <a:endParaRPr/>
          </a:p>
          <a:p>
            <a:pPr marL="285750" indent="-285750">
              <a:buFont typeface="Arial"/>
              <a:buChar char="•"/>
              <a:defRPr/>
            </a:pPr>
            <a:r>
              <a:rPr lang="de-DE" sz="1600"/>
              <a:t>Die gesetzlichen Grundlagen für die Schulbegleitung sind in den Sozialgesetzbüchern (SGB) geregelt.</a:t>
            </a:r>
            <a:endParaRPr/>
          </a:p>
          <a:p>
            <a:pPr marL="285750" indent="-285750">
              <a:buFont typeface="Arial"/>
              <a:buChar char="•"/>
              <a:defRPr/>
            </a:pPr>
            <a:r>
              <a:rPr lang="de-DE" sz="1600"/>
              <a:t>Die Erziehungsberechtigten stellen den Antrag</a:t>
            </a:r>
            <a:endParaRPr/>
          </a:p>
          <a:p>
            <a:pPr marL="285750" indent="-285750">
              <a:buFont typeface="Arial"/>
              <a:buChar char="•"/>
              <a:defRPr/>
            </a:pPr>
            <a:r>
              <a:rPr lang="de-DE" sz="1600"/>
              <a:t>Zuständigkeiten:</a:t>
            </a:r>
            <a:endParaRPr/>
          </a:p>
          <a:p>
            <a:pPr>
              <a:defRPr/>
            </a:pPr>
            <a:r>
              <a:rPr lang="de-DE" sz="1600"/>
              <a:t>     -&gt;  Bezirk: Bei körperlichen und geistigen Beeinträchtigungen (§ 112 SGB IX)</a:t>
            </a:r>
            <a:endParaRPr/>
          </a:p>
          <a:p>
            <a:pPr>
              <a:defRPr/>
            </a:pPr>
            <a:r>
              <a:rPr lang="de-DE" sz="1600"/>
              <a:t>     -&gt; Jugendamt: Bei drohender seelischer Behinderung (§35a SGB VIII)</a:t>
            </a:r>
            <a:endParaRPr/>
          </a:p>
          <a:p>
            <a:pPr>
              <a:defRPr/>
            </a:pPr>
            <a:endParaRPr lang="de-DE" sz="1600"/>
          </a:p>
          <a:p>
            <a:pPr>
              <a:defRPr/>
            </a:pPr>
            <a:r>
              <a:rPr lang="de-DE" sz="1600" b="1"/>
              <a:t>Problematik</a:t>
            </a:r>
            <a:endParaRPr/>
          </a:p>
          <a:p>
            <a:pPr marL="285750" indent="-285750">
              <a:buFont typeface="Arial"/>
              <a:buChar char="•"/>
              <a:defRPr/>
            </a:pPr>
            <a:r>
              <a:rPr lang="de-DE" sz="1600"/>
              <a:t>Eine geeignete Qualifikation oder Ausbildung der Schulbegleitungen ist nicht verpflichtend.</a:t>
            </a:r>
            <a:endParaRPr/>
          </a:p>
          <a:p>
            <a:pPr marL="285750" indent="-285750">
              <a:buFont typeface="Arial"/>
              <a:buChar char="•"/>
              <a:defRPr/>
            </a:pPr>
            <a:r>
              <a:rPr lang="de-DE" sz="1600"/>
              <a:t>Eine gute Rollenklärung und Absprachen zwischen Elternhaus, Schulbegleitung und Lehrkraft ist nötig.</a:t>
            </a:r>
            <a:endParaRPr/>
          </a:p>
          <a:p>
            <a:pPr marL="285750" indent="-285750">
              <a:buFont typeface="Arial"/>
              <a:buChar char="•"/>
              <a:defRPr/>
            </a:pPr>
            <a:endParaRPr lang="de-DE" sz="1600"/>
          </a:p>
          <a:p>
            <a:pPr marL="285750" indent="-285750">
              <a:buFont typeface="Arial"/>
              <a:buChar char="•"/>
              <a:defRPr/>
            </a:pPr>
            <a:endParaRPr lang="de-DE" sz="700"/>
          </a:p>
          <a:p>
            <a:pPr algn="r">
              <a:defRPr/>
            </a:pPr>
            <a:r>
              <a:rPr lang="de-DE" sz="1100"/>
              <a:t>(vgl. Bayerisches Staatsministerium für. Unterricht und Kultus, 2022, S. 228 ff.; Staatsinstitut für Schulqualität und Bildungsforschung, 2024)</a:t>
            </a:r>
            <a:endParaRPr/>
          </a:p>
          <a:p>
            <a:pPr marL="285750" indent="-285750">
              <a:buFont typeface="Arial"/>
              <a:buChar cha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91555347" name="Titel 1"/>
          <p:cNvSpPr>
            <a:spLocks noGrp="1"/>
          </p:cNvSpPr>
          <p:nvPr>
            <p:ph type="title"/>
          </p:nvPr>
        </p:nvSpPr>
        <p:spPr bwMode="auto">
          <a:xfrm>
            <a:off x="838200" y="365125"/>
            <a:ext cx="8979568" cy="1325563"/>
          </a:xfrm>
        </p:spPr>
        <p:txBody>
          <a:bodyPr/>
          <a:lstStyle/>
          <a:p>
            <a:pPr>
              <a:defRPr/>
            </a:pPr>
            <a:r>
              <a:rPr lang="de-DE"/>
              <a:t>Daten und Fakten zu Autismus</a:t>
            </a:r>
            <a:endParaRPr/>
          </a:p>
        </p:txBody>
      </p:sp>
      <p:pic>
        <p:nvPicPr>
          <p:cNvPr id="1846589971" name="Inhaltsplatzhalter 4"/>
          <p:cNvPicPr>
            <a:picLocks noChangeAspect="1" noGrp="1"/>
          </p:cNvPicPr>
          <p:nvPr>
            <p:ph idx="1"/>
          </p:nvPr>
        </p:nvPicPr>
        <p:blipFill rotWithShape="1">
          <a:blip r:embed="rId3"/>
          <a:stretch/>
        </p:blipFill>
        <p:spPr bwMode="auto">
          <a:xfrm>
            <a:off x="9941162" y="217202"/>
            <a:ext cx="1979485" cy="1058145"/>
          </a:xfrm>
        </p:spPr>
      </p:pic>
      <p:sp>
        <p:nvSpPr>
          <p:cNvPr id="959475289" name="Inhaltsplatzhalter 2"/>
          <p:cNvSpPr txBox="1"/>
          <p:nvPr/>
        </p:nvSpPr>
        <p:spPr bwMode="auto">
          <a:xfrm>
            <a:off x="341083" y="1690688"/>
            <a:ext cx="2668956" cy="4515040"/>
          </a:xfrm>
          <a:prstGeom prst="rect">
            <a:avLst/>
          </a:prstGeom>
          <a:solidFill>
            <a:srgbClr val="E7F6FF"/>
          </a:solidFill>
        </p:spPr>
        <p:txBody>
          <a:bodyPr vert="horz" lIns="91440" tIns="45720" rIns="91440" bIns="45720" rtlCol="0">
            <a:normAutofit fontScale="92500"/>
          </a:bodyPr>
          <a:lstStyle>
            <a:lvl1pPr marL="228600" indent="-228600" algn="l" defTabSz="914400" rtl="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ts val="1800"/>
              </a:lnSpc>
              <a:spcBef>
                <a:spcPts val="0"/>
              </a:spcBef>
              <a:buFont typeface="Arial"/>
              <a:buNone/>
              <a:defRPr/>
            </a:pPr>
            <a:r>
              <a:rPr lang="de-DE" sz="2200" b="1"/>
              <a:t>Definition</a:t>
            </a:r>
            <a:endParaRPr/>
          </a:p>
          <a:p>
            <a:pPr>
              <a:lnSpc>
                <a:spcPts val="2000"/>
              </a:lnSpc>
              <a:spcBef>
                <a:spcPts val="0"/>
              </a:spcBef>
              <a:spcAft>
                <a:spcPts val="200"/>
              </a:spcAft>
              <a:defRPr/>
            </a:pPr>
            <a:r>
              <a:rPr lang="de-DE" sz="1700" b="0" i="0" u="none" strike="noStrike"/>
              <a:t>„Autismus ist eine komplexe neurologische Entwicklungsstörung, insbesondere eine Störung der Informations- und Wahrnehmungs-verarbeitung, die sich auf die Entwicklung der sozialen Interaktion, der Kommunikation und des Verhaltens individuell sehr unterschiedlich auswirkt.“ </a:t>
            </a:r>
            <a:r>
              <a:rPr lang="de-DE" sz="1200" b="0" i="0" u="none" strike="noStrike"/>
              <a:t>(Markowetz, 2020, S. 107)</a:t>
            </a:r>
            <a:endParaRPr/>
          </a:p>
          <a:p>
            <a:pPr>
              <a:lnSpc>
                <a:spcPts val="2000"/>
              </a:lnSpc>
              <a:spcBef>
                <a:spcPts val="0"/>
              </a:spcBef>
              <a:spcAft>
                <a:spcPts val="200"/>
              </a:spcAft>
              <a:defRPr/>
            </a:pPr>
            <a:r>
              <a:rPr lang="de-DE" sz="1700"/>
              <a:t>Tiefgreifende Entwicklungsstörungen (medizinische Diagnose)</a:t>
            </a:r>
            <a:endParaRPr/>
          </a:p>
        </p:txBody>
      </p:sp>
      <p:sp>
        <p:nvSpPr>
          <p:cNvPr id="728508841" name="Inhaltsplatzhalter 2"/>
          <p:cNvSpPr txBox="1"/>
          <p:nvPr/>
        </p:nvSpPr>
        <p:spPr bwMode="auto">
          <a:xfrm>
            <a:off x="3010039" y="1690688"/>
            <a:ext cx="4508362" cy="4515040"/>
          </a:xfrm>
          <a:prstGeom prst="rect">
            <a:avLst/>
          </a:prstGeom>
          <a:solidFill>
            <a:srgbClr val="FFFFDD"/>
          </a:solidFill>
        </p:spPr>
        <p:txBody>
          <a:bodyPr vert="horz" lIns="91440" tIns="45720" rIns="91440" bIns="45720" rtlCol="0">
            <a:normAutofit fontScale="25000" lnSpcReduction="20000"/>
          </a:bodyPr>
          <a:lstStyle>
            <a:lvl1pPr marL="228600" indent="-228600" algn="l" defTabSz="914400" rtl="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nSpc>
                <a:spcPts val="2000"/>
              </a:lnSpc>
              <a:spcBef>
                <a:spcPts val="0"/>
              </a:spcBef>
              <a:spcAft>
                <a:spcPts val="200"/>
              </a:spcAft>
              <a:buNone/>
              <a:defRPr/>
            </a:pPr>
            <a:r>
              <a:rPr lang="de-DE" sz="8000" b="1"/>
              <a:t>Erscheinungsformen</a:t>
            </a:r>
            <a:endParaRPr/>
          </a:p>
          <a:p>
            <a:pPr>
              <a:lnSpc>
                <a:spcPts val="2000"/>
              </a:lnSpc>
              <a:spcBef>
                <a:spcPts val="0"/>
              </a:spcBef>
              <a:spcAft>
                <a:spcPts val="200"/>
              </a:spcAft>
              <a:defRPr/>
            </a:pPr>
            <a:r>
              <a:rPr lang="de-DE" sz="6400"/>
              <a:t>Breites Spektrum: schwerwiegende autistische Symptome mit geistiger Behinderung, fehlender Sprachentwicklung und sehr herausfordernden Verhaltensweisen bis autistische Symptome mit (über-) durchschnittlicher Begabung, (sehr) gutem Sprachvermögen, herausragenden Fähigkeiten und Inselbegabungen</a:t>
            </a:r>
            <a:endParaRPr/>
          </a:p>
          <a:p>
            <a:pPr>
              <a:lnSpc>
                <a:spcPts val="2000"/>
              </a:lnSpc>
              <a:spcBef>
                <a:spcPts val="0"/>
              </a:spcBef>
              <a:spcAft>
                <a:spcPts val="200"/>
              </a:spcAft>
              <a:defRPr/>
            </a:pPr>
            <a:r>
              <a:rPr lang="de-DE" sz="6400"/>
              <a:t>Qualitative Beeinträchtigung der Kommunikation, der sozialen Interaktion und eingeschränktes Interesse und stereotype Verhaltensweisen möglich</a:t>
            </a:r>
            <a:endParaRPr/>
          </a:p>
          <a:p>
            <a:pPr>
              <a:lnSpc>
                <a:spcPts val="2000"/>
              </a:lnSpc>
              <a:spcBef>
                <a:spcPts val="0"/>
              </a:spcBef>
              <a:spcAft>
                <a:spcPts val="200"/>
              </a:spcAft>
              <a:defRPr/>
            </a:pPr>
            <a:r>
              <a:rPr lang="de-DE" sz="6400"/>
              <a:t>Über- oder Unterempfindlichkeit gegenüber Reizen</a:t>
            </a:r>
            <a:endParaRPr/>
          </a:p>
          <a:p>
            <a:pPr>
              <a:lnSpc>
                <a:spcPts val="2000"/>
              </a:lnSpc>
              <a:spcBef>
                <a:spcPts val="0"/>
              </a:spcBef>
              <a:spcAft>
                <a:spcPts val="200"/>
              </a:spcAft>
              <a:defRPr/>
            </a:pPr>
            <a:r>
              <a:rPr lang="de-DE" sz="6400"/>
              <a:t>Stereotypes Verhalten</a:t>
            </a:r>
            <a:endParaRPr/>
          </a:p>
          <a:p>
            <a:pPr>
              <a:lnSpc>
                <a:spcPts val="2000"/>
              </a:lnSpc>
              <a:spcBef>
                <a:spcPts val="0"/>
              </a:spcBef>
              <a:spcAft>
                <a:spcPts val="200"/>
              </a:spcAft>
              <a:defRPr/>
            </a:pPr>
            <a:endParaRPr lang="de-DE" sz="1600"/>
          </a:p>
        </p:txBody>
      </p:sp>
      <p:sp>
        <p:nvSpPr>
          <p:cNvPr id="192783536" name="Inhaltsplatzhalter 2"/>
          <p:cNvSpPr txBox="1"/>
          <p:nvPr/>
        </p:nvSpPr>
        <p:spPr bwMode="auto">
          <a:xfrm>
            <a:off x="7518400" y="1690688"/>
            <a:ext cx="4352544" cy="4515040"/>
          </a:xfrm>
          <a:prstGeom prst="rect">
            <a:avLst/>
          </a:prstGeom>
          <a:solidFill>
            <a:srgbClr val="FFF3F3"/>
          </a:solidFill>
        </p:spPr>
        <p:txBody>
          <a:bodyPr vert="horz" lIns="91440" tIns="45720" rIns="91440" bIns="45720" numCol="1" rtlCol="0">
            <a:normAutofit fontScale="47500" lnSpcReduction="20000"/>
          </a:bodyPr>
          <a:lstStyle>
            <a:lvl1pPr marL="228600" indent="-228600" algn="l" defTabSz="914400" rtl="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4200" b="1"/>
              <a:t>Maßnahmen</a:t>
            </a:r>
            <a:endParaRPr/>
          </a:p>
          <a:p>
            <a:pPr>
              <a:lnSpc>
                <a:spcPts val="2000"/>
              </a:lnSpc>
              <a:spcBef>
                <a:spcPts val="0"/>
              </a:spcBef>
              <a:spcAft>
                <a:spcPts val="200"/>
              </a:spcAft>
              <a:defRPr/>
            </a:pPr>
            <a:r>
              <a:rPr lang="de-DE" sz="3400"/>
              <a:t>Nachteilsausgleich (z.B. mehr Zeit, zusätzlicher Lehr- und Lernraum, Gehörschutz u.v.m.)</a:t>
            </a:r>
            <a:endParaRPr/>
          </a:p>
          <a:p>
            <a:pPr>
              <a:lnSpc>
                <a:spcPts val="2000"/>
              </a:lnSpc>
              <a:spcBef>
                <a:spcPts val="0"/>
              </a:spcBef>
              <a:spcAft>
                <a:spcPts val="200"/>
              </a:spcAft>
              <a:defRPr/>
            </a:pPr>
            <a:r>
              <a:rPr lang="de-DE" sz="3400"/>
              <a:t>Schulbegleitung</a:t>
            </a:r>
            <a:endParaRPr/>
          </a:p>
          <a:p>
            <a:pPr>
              <a:lnSpc>
                <a:spcPts val="2000"/>
              </a:lnSpc>
              <a:spcBef>
                <a:spcPts val="0"/>
              </a:spcBef>
              <a:spcAft>
                <a:spcPts val="200"/>
              </a:spcAft>
              <a:defRPr/>
            </a:pPr>
            <a:r>
              <a:rPr lang="de-DE" sz="3400"/>
              <a:t>Empathie, Geduld und Offenheit</a:t>
            </a:r>
            <a:endParaRPr/>
          </a:p>
          <a:p>
            <a:pPr>
              <a:lnSpc>
                <a:spcPts val="2000"/>
              </a:lnSpc>
              <a:spcBef>
                <a:spcPts val="0"/>
              </a:spcBef>
              <a:spcAft>
                <a:spcPts val="200"/>
              </a:spcAft>
              <a:defRPr/>
            </a:pPr>
            <a:r>
              <a:rPr lang="de-DE" sz="3400"/>
              <a:t>Altersgemäß behandeln</a:t>
            </a:r>
            <a:endParaRPr/>
          </a:p>
          <a:p>
            <a:pPr>
              <a:lnSpc>
                <a:spcPts val="2000"/>
              </a:lnSpc>
              <a:spcBef>
                <a:spcPts val="0"/>
              </a:spcBef>
              <a:spcAft>
                <a:spcPts val="200"/>
              </a:spcAft>
              <a:defRPr/>
            </a:pPr>
            <a:r>
              <a:rPr lang="de-DE" sz="3400"/>
              <a:t>Strukturierte Abläufe und Routinen</a:t>
            </a:r>
            <a:endParaRPr/>
          </a:p>
          <a:p>
            <a:pPr>
              <a:lnSpc>
                <a:spcPts val="2000"/>
              </a:lnSpc>
              <a:spcBef>
                <a:spcPts val="0"/>
              </a:spcBef>
              <a:spcAft>
                <a:spcPts val="200"/>
              </a:spcAft>
              <a:defRPr/>
            </a:pPr>
            <a:r>
              <a:rPr lang="de-DE" sz="3400"/>
              <a:t>Strukturierter Klassenraum</a:t>
            </a:r>
            <a:endParaRPr/>
          </a:p>
          <a:p>
            <a:pPr>
              <a:lnSpc>
                <a:spcPts val="2000"/>
              </a:lnSpc>
              <a:spcBef>
                <a:spcPts val="0"/>
              </a:spcBef>
              <a:spcAft>
                <a:spcPts val="200"/>
              </a:spcAft>
              <a:defRPr/>
            </a:pPr>
            <a:r>
              <a:rPr lang="de-DE" sz="3400"/>
              <a:t>Individuelle Unterstützung und Hilfestellungen</a:t>
            </a:r>
            <a:endParaRPr/>
          </a:p>
          <a:p>
            <a:pPr>
              <a:lnSpc>
                <a:spcPts val="2000"/>
              </a:lnSpc>
              <a:spcBef>
                <a:spcPts val="0"/>
              </a:spcBef>
              <a:spcAft>
                <a:spcPts val="200"/>
              </a:spcAft>
              <a:defRPr/>
            </a:pPr>
            <a:r>
              <a:rPr lang="de-DE" sz="3400"/>
              <a:t>Differenzierte Spiel-, Lern- und Arbeitsangebote</a:t>
            </a:r>
            <a:endParaRPr/>
          </a:p>
          <a:p>
            <a:pPr>
              <a:lnSpc>
                <a:spcPts val="2000"/>
              </a:lnSpc>
              <a:spcBef>
                <a:spcPts val="0"/>
              </a:spcBef>
              <a:spcAft>
                <a:spcPts val="200"/>
              </a:spcAft>
              <a:defRPr/>
            </a:pPr>
            <a:r>
              <a:rPr lang="de-DE" sz="3400"/>
              <a:t>Visualisierungen</a:t>
            </a:r>
            <a:endParaRPr/>
          </a:p>
          <a:p>
            <a:pPr>
              <a:lnSpc>
                <a:spcPts val="2000"/>
              </a:lnSpc>
              <a:spcBef>
                <a:spcPts val="0"/>
              </a:spcBef>
              <a:spcAft>
                <a:spcPts val="200"/>
              </a:spcAft>
              <a:defRPr/>
            </a:pPr>
            <a:r>
              <a:rPr lang="de-DE" sz="3400"/>
              <a:t>Klare, eindeutige Lehrersprache, keine Ironie oder Witze</a:t>
            </a:r>
            <a:endParaRPr/>
          </a:p>
          <a:p>
            <a:pPr>
              <a:lnSpc>
                <a:spcPts val="2000"/>
              </a:lnSpc>
              <a:spcBef>
                <a:spcPts val="0"/>
              </a:spcBef>
              <a:spcAft>
                <a:spcPts val="200"/>
              </a:spcAft>
              <a:defRPr/>
            </a:pPr>
            <a:r>
              <a:rPr lang="de-DE" sz="3400"/>
              <a:t>TEACCH-Ansatz</a:t>
            </a:r>
            <a:endParaRPr/>
          </a:p>
          <a:p>
            <a:pPr>
              <a:lnSpc>
                <a:spcPts val="2000"/>
              </a:lnSpc>
              <a:spcBef>
                <a:spcPts val="0"/>
              </a:spcBef>
              <a:spcAft>
                <a:spcPts val="200"/>
              </a:spcAft>
              <a:defRPr/>
            </a:pPr>
            <a:r>
              <a:rPr lang="de-DE" sz="3400"/>
              <a:t>Ggf. Unterstützte Kommunikation (UK)</a:t>
            </a:r>
            <a:endParaRPr/>
          </a:p>
        </p:txBody>
      </p:sp>
      <p:sp>
        <p:nvSpPr>
          <p:cNvPr id="1863684422" name="Textfeld 8"/>
          <p:cNvSpPr txBox="1"/>
          <p:nvPr/>
        </p:nvSpPr>
        <p:spPr bwMode="auto">
          <a:xfrm>
            <a:off x="7188740" y="6492875"/>
            <a:ext cx="4871126" cy="307777"/>
          </a:xfrm>
          <a:prstGeom prst="rect">
            <a:avLst/>
          </a:prstGeom>
          <a:noFill/>
        </p:spPr>
        <p:txBody>
          <a:bodyPr wrap="square">
            <a:spAutoFit/>
          </a:bodyPr>
          <a:lstStyle/>
          <a:p>
            <a:pPr>
              <a:defRPr/>
            </a:pPr>
            <a:r>
              <a:rPr lang="de-DE" sz="1400"/>
              <a:t>(vgl. Kiel et al., 2018; Markowetz, 2020; Markowetz, 2024)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20697959" name="Titel 1"/>
          <p:cNvSpPr>
            <a:spLocks noGrp="1"/>
          </p:cNvSpPr>
          <p:nvPr>
            <p:ph type="title"/>
          </p:nvPr>
        </p:nvSpPr>
        <p:spPr bwMode="auto">
          <a:xfrm>
            <a:off x="838200" y="365125"/>
            <a:ext cx="8979568" cy="1325563"/>
          </a:xfrm>
        </p:spPr>
        <p:txBody>
          <a:bodyPr/>
          <a:lstStyle/>
          <a:p>
            <a:pPr>
              <a:defRPr/>
            </a:pPr>
            <a:r>
              <a:rPr lang="de-DE"/>
              <a:t>Material und Vertiefung - Onlineressourcen </a:t>
            </a:r>
            <a:endParaRPr/>
          </a:p>
        </p:txBody>
      </p:sp>
      <p:pic>
        <p:nvPicPr>
          <p:cNvPr id="604299452" name="Inhaltsplatzhalter 4"/>
          <p:cNvPicPr>
            <a:picLocks noChangeAspect="1" noGrp="1"/>
          </p:cNvPicPr>
          <p:nvPr>
            <p:ph idx="1"/>
          </p:nvPr>
        </p:nvPicPr>
        <p:blipFill rotWithShape="1">
          <a:blip r:embed="rId3"/>
          <a:stretch/>
        </p:blipFill>
        <p:spPr bwMode="auto">
          <a:xfrm>
            <a:off x="9941162" y="217202"/>
            <a:ext cx="1979485" cy="1058145"/>
          </a:xfrm>
        </p:spPr>
      </p:pic>
      <p:sp>
        <p:nvSpPr>
          <p:cNvPr id="1191511434" name="Textfeld 3"/>
          <p:cNvSpPr txBox="1"/>
          <p:nvPr/>
        </p:nvSpPr>
        <p:spPr bwMode="auto">
          <a:xfrm>
            <a:off x="742950" y="2032000"/>
            <a:ext cx="10795000" cy="3970318"/>
          </a:xfrm>
          <a:prstGeom prst="rect">
            <a:avLst/>
          </a:prstGeom>
          <a:noFill/>
        </p:spPr>
        <p:txBody>
          <a:bodyPr wrap="square" rtlCol="0">
            <a:spAutoFit/>
          </a:bodyPr>
          <a:lstStyle/>
          <a:p>
            <a:pPr marL="285750" indent="-285750">
              <a:buFont typeface="Wingdings"/>
              <a:buChar char="§"/>
              <a:defRPr/>
            </a:pPr>
            <a:r>
              <a:rPr lang="de-DE"/>
              <a:t>PDF: </a:t>
            </a:r>
            <a:r>
              <a:rPr lang="de-DE" u="sng">
                <a:hlinkClick r:id="rId4" tooltip=""/>
              </a:rPr>
              <a:t>Was tun, wenn Schüler Autismus haben? </a:t>
            </a:r>
            <a:r>
              <a:rPr lang="de-DE"/>
              <a:t>Erklärungen – Hilfemaßnahmen – Beispiele (JMU)</a:t>
            </a:r>
            <a:endParaRPr/>
          </a:p>
          <a:p>
            <a:pPr marL="285750" indent="-285750">
              <a:buFont typeface="Wingdings"/>
              <a:buChar char="§"/>
              <a:defRPr/>
            </a:pPr>
            <a:r>
              <a:rPr lang="de-DE"/>
              <a:t>PDF: </a:t>
            </a:r>
            <a:r>
              <a:rPr lang="de-DE" u="sng">
                <a:hlinkClick r:id="rId5" tooltip=""/>
              </a:rPr>
              <a:t>Autismus besser verstehen – Ideen und Anregungen für die Schule </a:t>
            </a:r>
            <a:r>
              <a:rPr lang="de-DE"/>
              <a:t>(Autismus Mittelfranken e.V.)</a:t>
            </a:r>
            <a:endParaRPr/>
          </a:p>
          <a:p>
            <a:pPr marL="285750" indent="-285750">
              <a:buFont typeface="Wingdings"/>
              <a:buChar char="§"/>
              <a:defRPr/>
            </a:pPr>
            <a:r>
              <a:rPr lang="de-DE"/>
              <a:t>PDF: </a:t>
            </a:r>
            <a:r>
              <a:rPr lang="de-DE" u="sng">
                <a:hlinkClick r:id="rId6" tooltip=""/>
              </a:rPr>
              <a:t>Checkliste Inklusion</a:t>
            </a:r>
            <a:r>
              <a:rPr lang="de-DE"/>
              <a:t> S. 22/23 und 37 (LMU)</a:t>
            </a:r>
            <a:endParaRPr/>
          </a:p>
          <a:p>
            <a:pPr marL="285750" indent="-285750">
              <a:buFont typeface="Wingdings"/>
              <a:buChar char="§"/>
              <a:defRPr/>
            </a:pPr>
            <a:r>
              <a:rPr lang="de-DE"/>
              <a:t>Website: </a:t>
            </a:r>
            <a:r>
              <a:rPr lang="de-DE" u="sng">
                <a:hlinkClick r:id="rId7" tooltip=""/>
              </a:rPr>
              <a:t>TEACCH-Prinzip mit Praxisbeispielen </a:t>
            </a:r>
            <a:r>
              <a:rPr lang="de-DE"/>
              <a:t>(</a:t>
            </a:r>
            <a:r>
              <a:rPr lang="de-DE"/>
              <a:t>Diakoneo</a:t>
            </a:r>
            <a:r>
              <a:rPr lang="de-DE"/>
              <a:t>)</a:t>
            </a:r>
            <a:endParaRPr/>
          </a:p>
          <a:p>
            <a:pPr marL="285750" indent="-285750">
              <a:buFont typeface="Wingdings"/>
              <a:buChar char="§"/>
              <a:defRPr/>
            </a:pPr>
            <a:r>
              <a:rPr lang="de-DE"/>
              <a:t>PDF-Sammlung: </a:t>
            </a:r>
            <a:r>
              <a:rPr lang="de-DE" u="sng">
                <a:hlinkClick r:id="rId8" tooltip=""/>
              </a:rPr>
              <a:t>Infobriefe Autismus </a:t>
            </a:r>
            <a:r>
              <a:rPr lang="de-DE"/>
              <a:t>(ISB) </a:t>
            </a:r>
            <a:endParaRPr/>
          </a:p>
          <a:p>
            <a:pPr marL="285750" indent="-285750">
              <a:buFont typeface="Wingdings"/>
              <a:buChar char="§"/>
              <a:defRPr/>
            </a:pPr>
            <a:r>
              <a:rPr lang="de-DE"/>
              <a:t>PDF-Sammlung: </a:t>
            </a:r>
            <a:r>
              <a:rPr lang="de-DE" u="sng">
                <a:hlinkClick r:id="rId9" tooltip=""/>
              </a:rPr>
              <a:t>Arbeitshilfen Autismus </a:t>
            </a:r>
            <a:r>
              <a:rPr lang="de-DE"/>
              <a:t>(BBZ)</a:t>
            </a:r>
            <a:endParaRPr/>
          </a:p>
          <a:p>
            <a:pPr marL="285750" indent="-285750">
              <a:buFont typeface="Wingdings"/>
              <a:buChar char="§"/>
              <a:defRPr/>
            </a:pPr>
            <a:r>
              <a:rPr lang="de-DE"/>
              <a:t>Video:</a:t>
            </a:r>
            <a:r>
              <a:rPr lang="de-DE">
                <a:solidFill>
                  <a:srgbClr val="FF0000"/>
                </a:solidFill>
              </a:rPr>
              <a:t> </a:t>
            </a:r>
            <a:r>
              <a:rPr lang="de-DE" u="sng">
                <a:solidFill>
                  <a:srgbClr val="FF0000"/>
                </a:solidFill>
                <a:hlinkClick r:id="rId10" tooltip=""/>
              </a:rPr>
              <a:t>Autismus Wahrnehmung Selbsterfahrung </a:t>
            </a:r>
            <a:r>
              <a:rPr lang="de-DE"/>
              <a:t>(</a:t>
            </a:r>
            <a:r>
              <a:rPr lang="de-DE"/>
              <a:t>Youtube</a:t>
            </a:r>
            <a:r>
              <a:rPr lang="de-DE"/>
              <a:t>) 2 Minuten</a:t>
            </a:r>
            <a:endParaRPr/>
          </a:p>
          <a:p>
            <a:pPr marL="285750" indent="-285750">
              <a:buFont typeface="Wingdings"/>
              <a:buChar char="§"/>
              <a:defRPr/>
            </a:pPr>
            <a:r>
              <a:rPr lang="de-DE"/>
              <a:t>Video: </a:t>
            </a:r>
            <a:r>
              <a:rPr lang="de-DE" u="sng">
                <a:solidFill>
                  <a:srgbClr val="FF0000"/>
                </a:solidFill>
                <a:hlinkClick r:id="rId11" tooltip=""/>
              </a:rPr>
              <a:t>Autismus im Unterricht </a:t>
            </a:r>
            <a:r>
              <a:rPr lang="de-DE"/>
              <a:t>(!DL LMU) 13 Minuten</a:t>
            </a:r>
            <a:endParaRPr/>
          </a:p>
          <a:p>
            <a:pPr marL="285750" indent="-285750">
              <a:buFont typeface="Wingdings"/>
              <a:buChar char="§"/>
              <a:defRPr/>
            </a:pPr>
            <a:r>
              <a:rPr lang="de-DE"/>
              <a:t>Podcasts:</a:t>
            </a:r>
            <a:r>
              <a:rPr lang="de-DE">
                <a:solidFill>
                  <a:srgbClr val="FF0000"/>
                </a:solidFill>
              </a:rPr>
              <a:t> </a:t>
            </a:r>
            <a:r>
              <a:rPr lang="de-DE" u="sng">
                <a:solidFill>
                  <a:srgbClr val="FF0000"/>
                </a:solidFill>
                <a:hlinkClick r:id="rId12" tooltip=""/>
              </a:rPr>
              <a:t>Autismus – Leben im Spektrum </a:t>
            </a:r>
            <a:r>
              <a:rPr lang="de-DE"/>
              <a:t>(WDR) 48 Minuten </a:t>
            </a:r>
            <a:endParaRPr/>
          </a:p>
          <a:p>
            <a:pPr marL="285750" indent="-285750">
              <a:buFont typeface="Wingdings"/>
              <a:buChar char="§"/>
              <a:defRPr/>
            </a:pPr>
            <a:r>
              <a:rPr lang="de-DE"/>
              <a:t>Buch: Schütz, L.: </a:t>
            </a:r>
            <a:r>
              <a:rPr lang="de-DE" u="sng">
                <a:hlinkClick r:id="rId13" tooltip=""/>
              </a:rPr>
              <a:t>AUTISMUS-SPEKTRUM-STÖRUNG in der Schule</a:t>
            </a:r>
            <a:endParaRPr lang="de-DE"/>
          </a:p>
          <a:p>
            <a:pPr marL="285750" indent="-285750">
              <a:buFont typeface="Wingdings"/>
              <a:buChar char="§"/>
              <a:defRPr/>
            </a:pPr>
            <a:r>
              <a:rPr lang="de-DE"/>
              <a:t>Buch: Schirmer, B.: </a:t>
            </a:r>
            <a:r>
              <a:rPr lang="de-DE" u="sng">
                <a:hlinkClick r:id="rId14" tooltip=""/>
              </a:rPr>
              <a:t>Schulratgeber Autismus-Spektrum-Störungen</a:t>
            </a:r>
            <a:endParaRPr lang="de-DE"/>
          </a:p>
          <a:p>
            <a:pPr marL="285750" indent="-285750">
              <a:buFont typeface="Wingdings"/>
              <a:buChar char="§"/>
              <a:defRPr/>
            </a:pPr>
            <a:r>
              <a:rPr lang="de-DE"/>
              <a:t>Online-Plattform: Inklusionsdidaktische Lehrbausteine (</a:t>
            </a:r>
            <a:r>
              <a:rPr lang="de-DE" u="sng">
                <a:hlinkClick r:id="rId15" tooltip=""/>
              </a:rPr>
              <a:t>!DL</a:t>
            </a:r>
            <a:r>
              <a:rPr lang="de-DE"/>
              <a:t>)</a:t>
            </a:r>
            <a:endParaRPr/>
          </a:p>
          <a:p>
            <a:pPr marL="285750" indent="-285750">
              <a:buFont typeface="Wingdings"/>
              <a:buChar char="§"/>
              <a:defRPr/>
            </a:pPr>
            <a:r>
              <a:rPr lang="de-DE"/>
              <a:t>Informationen zur Schulbegleitung </a:t>
            </a:r>
            <a:r>
              <a:rPr lang="de-DE" u="sng">
                <a:hlinkClick r:id="rId16" tooltip=""/>
              </a:rPr>
              <a:t>(ISB)</a:t>
            </a:r>
            <a:r>
              <a:rPr lang="de-DE"/>
              <a:t> </a:t>
            </a:r>
            <a:endParaRPr/>
          </a:p>
          <a:p>
            <a:pPr marL="285750" indent="-285750">
              <a:buFont typeface="Wingdings"/>
              <a:buChar char="§"/>
              <a:defRPr/>
            </a:pPr>
            <a:r>
              <a:rPr lang="de-DE"/>
              <a:t>Infobrief Autismus zur Schulbegleitung </a:t>
            </a:r>
            <a:r>
              <a:rPr lang="de-DE" u="sng">
                <a:hlinkClick r:id="rId17" tooltip=""/>
              </a:rPr>
              <a:t>(ISB)</a:t>
            </a: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53969567" name="Titel 1"/>
          <p:cNvSpPr>
            <a:spLocks noGrp="1"/>
          </p:cNvSpPr>
          <p:nvPr>
            <p:ph type="title"/>
          </p:nvPr>
        </p:nvSpPr>
        <p:spPr bwMode="auto">
          <a:xfrm>
            <a:off x="838200" y="365125"/>
            <a:ext cx="8979568" cy="1325563"/>
          </a:xfrm>
        </p:spPr>
        <p:txBody>
          <a:bodyPr>
            <a:normAutofit fontScale="90000"/>
          </a:bodyPr>
          <a:lstStyle/>
          <a:p>
            <a:pPr>
              <a:defRPr/>
            </a:pPr>
            <a:r>
              <a:rPr lang="de-DE"/>
              <a:t>Gliederung </a:t>
            </a:r>
            <a:br>
              <a:rPr lang="de-DE"/>
            </a:br>
            <a:r>
              <a:rPr lang="de-DE"/>
              <a:t>Schüler*innen im Autismus – Spektrum </a:t>
            </a:r>
            <a:endParaRPr/>
          </a:p>
        </p:txBody>
      </p:sp>
      <p:pic>
        <p:nvPicPr>
          <p:cNvPr id="2032279556" name="Inhaltsplatzhalter 4"/>
          <p:cNvPicPr>
            <a:picLocks noChangeAspect="1" noGrp="1"/>
          </p:cNvPicPr>
          <p:nvPr>
            <p:ph idx="1"/>
          </p:nvPr>
        </p:nvPicPr>
        <p:blipFill rotWithShape="1">
          <a:blip r:embed="rId3"/>
          <a:stretch/>
        </p:blipFill>
        <p:spPr bwMode="auto">
          <a:xfrm>
            <a:off x="9941162" y="217202"/>
            <a:ext cx="1979485" cy="1058145"/>
          </a:xfrm>
        </p:spPr>
      </p:pic>
      <p:sp>
        <p:nvSpPr>
          <p:cNvPr id="1567950844" name="Textfeld 3"/>
          <p:cNvSpPr txBox="1"/>
          <p:nvPr/>
        </p:nvSpPr>
        <p:spPr bwMode="auto">
          <a:xfrm>
            <a:off x="1590555" y="1788932"/>
            <a:ext cx="10699750" cy="5170646"/>
          </a:xfrm>
          <a:prstGeom prst="rect">
            <a:avLst/>
          </a:prstGeom>
          <a:noFill/>
        </p:spPr>
        <p:txBody>
          <a:bodyPr wrap="square" rtlCol="0">
            <a:spAutoFit/>
          </a:bodyPr>
          <a:lstStyle/>
          <a:p>
            <a:pPr>
              <a:tabLst>
                <a:tab pos="360363" algn="l"/>
                <a:tab pos="625475" algn="l"/>
              </a:tabLst>
              <a:defRPr/>
            </a:pPr>
            <a:r>
              <a:rPr lang="de-DE" sz="1600" b="1"/>
              <a:t>1.	</a:t>
            </a:r>
            <a:r>
              <a:rPr lang="de-DE" b="1"/>
              <a:t>Fallbeispiel Grundschule</a:t>
            </a:r>
            <a:endParaRPr/>
          </a:p>
          <a:p>
            <a:pPr>
              <a:tabLst>
                <a:tab pos="360363" algn="l"/>
                <a:tab pos="625475" algn="l"/>
              </a:tabLst>
              <a:defRPr/>
            </a:pPr>
            <a:r>
              <a:rPr lang="de-DE"/>
              <a:t>1.1		Leon (1. Klasse)</a:t>
            </a:r>
            <a:endParaRPr/>
          </a:p>
          <a:p>
            <a:pPr>
              <a:tabLst>
                <a:tab pos="360363" algn="l"/>
                <a:tab pos="625475" algn="l"/>
              </a:tabLst>
              <a:defRPr/>
            </a:pPr>
            <a:r>
              <a:rPr lang="de-DE"/>
              <a:t>1.2		Impulsfragen zu Leon</a:t>
            </a:r>
            <a:endParaRPr/>
          </a:p>
          <a:p>
            <a:pPr>
              <a:tabLst>
                <a:tab pos="360363" algn="l"/>
                <a:tab pos="625475" algn="l"/>
              </a:tabLst>
              <a:defRPr/>
            </a:pPr>
            <a:r>
              <a:rPr lang="de-DE"/>
              <a:t>1.3		Ideen für die Praxis (Leon)</a:t>
            </a:r>
            <a:endParaRPr/>
          </a:p>
          <a:p>
            <a:pPr>
              <a:tabLst>
                <a:tab pos="360363" algn="l"/>
                <a:tab pos="625475" algn="l"/>
              </a:tabLst>
              <a:defRPr/>
            </a:pPr>
            <a:r>
              <a:rPr lang="de-DE"/>
              <a:t>1.4		Allgemeine Impulsfragen </a:t>
            </a:r>
            <a:endParaRPr/>
          </a:p>
          <a:p>
            <a:pPr>
              <a:tabLst>
                <a:tab pos="360363" algn="l"/>
                <a:tab pos="625475" algn="l"/>
              </a:tabLst>
              <a:defRPr/>
            </a:pPr>
            <a:r>
              <a:rPr lang="de-DE"/>
              <a:t>1.5		Allgemeine Impulsfragen – fachspezifische Antworten (Autismus)</a:t>
            </a:r>
            <a:endParaRPr/>
          </a:p>
          <a:p>
            <a:pPr>
              <a:tabLst>
                <a:tab pos="360363" algn="l"/>
                <a:tab pos="625475" algn="l"/>
              </a:tabLst>
              <a:defRPr/>
            </a:pPr>
            <a:endParaRPr lang="de-DE" sz="600"/>
          </a:p>
          <a:p>
            <a:pPr>
              <a:tabLst>
                <a:tab pos="360363" algn="l"/>
                <a:tab pos="625475" algn="l"/>
              </a:tabLst>
              <a:defRPr/>
            </a:pPr>
            <a:r>
              <a:rPr lang="de-DE" b="1"/>
              <a:t>2. 	Fallbeispiel Realschule</a:t>
            </a:r>
            <a:endParaRPr/>
          </a:p>
          <a:p>
            <a:pPr>
              <a:tabLst>
                <a:tab pos="360363" algn="l"/>
                <a:tab pos="625475" algn="l"/>
              </a:tabLst>
              <a:defRPr/>
            </a:pPr>
            <a:r>
              <a:rPr lang="de-DE"/>
              <a:t>2.1		Alex (6. Klasse)</a:t>
            </a:r>
            <a:endParaRPr/>
          </a:p>
          <a:p>
            <a:pPr>
              <a:tabLst>
                <a:tab pos="360363" algn="l"/>
                <a:tab pos="625475" algn="l"/>
              </a:tabLst>
              <a:defRPr/>
            </a:pPr>
            <a:r>
              <a:rPr lang="de-DE"/>
              <a:t>2.2		Impulsfragen zu Alex</a:t>
            </a:r>
            <a:endParaRPr/>
          </a:p>
          <a:p>
            <a:pPr>
              <a:tabLst>
                <a:tab pos="360363" algn="l"/>
                <a:tab pos="625475" algn="l"/>
              </a:tabLst>
              <a:defRPr/>
            </a:pPr>
            <a:r>
              <a:rPr lang="de-DE"/>
              <a:t>2.3		Ideen für die Praxis (Alex)</a:t>
            </a:r>
            <a:endParaRPr/>
          </a:p>
          <a:p>
            <a:pPr>
              <a:tabLst>
                <a:tab pos="360363" algn="l"/>
                <a:tab pos="625475" algn="l"/>
              </a:tabLst>
              <a:defRPr/>
            </a:pPr>
            <a:r>
              <a:rPr lang="de-DE"/>
              <a:t>2.4		Allgemeine Impulsfragen </a:t>
            </a:r>
            <a:endParaRPr/>
          </a:p>
          <a:p>
            <a:pPr>
              <a:tabLst>
                <a:tab pos="360363" algn="l"/>
                <a:tab pos="625475" algn="l"/>
              </a:tabLst>
              <a:defRPr/>
            </a:pPr>
            <a:r>
              <a:rPr lang="de-DE"/>
              <a:t>2.5		Allgemeine Impulsfragen – fachspezifische Antworten (Autismus)</a:t>
            </a:r>
            <a:endParaRPr/>
          </a:p>
          <a:p>
            <a:pPr>
              <a:tabLst>
                <a:tab pos="360363" algn="l"/>
                <a:tab pos="625475" algn="l"/>
              </a:tabLst>
              <a:defRPr/>
            </a:pPr>
            <a:endParaRPr lang="de-DE" sz="600"/>
          </a:p>
          <a:p>
            <a:pPr marL="342900" indent="-342900">
              <a:buAutoNum type="arabicPeriod" startAt="3"/>
              <a:tabLst>
                <a:tab pos="360363" algn="l"/>
                <a:tab pos="625475" algn="l"/>
              </a:tabLst>
              <a:defRPr/>
            </a:pPr>
            <a:r>
              <a:rPr lang="de-DE"/>
              <a:t>Informationen zur Schulbegleitung</a:t>
            </a:r>
            <a:endParaRPr/>
          </a:p>
          <a:p>
            <a:pPr marL="342900" indent="-342900">
              <a:buAutoNum type="arabicPeriod" startAt="3"/>
              <a:tabLst>
                <a:tab pos="360363" algn="l"/>
                <a:tab pos="625475" algn="l"/>
              </a:tabLst>
              <a:defRPr/>
            </a:pPr>
            <a:r>
              <a:rPr lang="de-DE"/>
              <a:t>Daten und Fakten zu Autismus</a:t>
            </a:r>
            <a:endParaRPr/>
          </a:p>
          <a:p>
            <a:pPr marL="342900" indent="-342900">
              <a:buAutoNum type="arabicPeriod" startAt="3"/>
              <a:tabLst>
                <a:tab pos="360363" algn="l"/>
                <a:tab pos="625475" algn="l"/>
              </a:tabLst>
              <a:defRPr/>
            </a:pPr>
            <a:r>
              <a:rPr lang="de-DE"/>
              <a:t>Material und Vertiefung</a:t>
            </a:r>
            <a:endParaRPr/>
          </a:p>
          <a:p>
            <a:pPr marL="342900" indent="-342900">
              <a:buAutoNum type="arabicPeriod" startAt="3"/>
              <a:tabLst>
                <a:tab pos="360363" algn="l"/>
                <a:tab pos="625475" algn="l"/>
              </a:tabLst>
              <a:defRPr/>
            </a:pPr>
            <a:r>
              <a:rPr lang="de-DE"/>
              <a:t>Literaturverzeichnis</a:t>
            </a:r>
            <a:endParaRPr/>
          </a:p>
          <a:p>
            <a:pPr marL="342900" indent="-342900">
              <a:buAutoNum type="arabicPeriod" startAt="3"/>
              <a:tabLst>
                <a:tab pos="360363" algn="l"/>
                <a:tab pos="625475" algn="l"/>
              </a:tabLst>
              <a:defRPr/>
            </a:pPr>
            <a:r>
              <a:rPr lang="de-DE"/>
              <a:t>Herausgeberschaft und Lizenzhinweis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36965979" name="Titel 1"/>
          <p:cNvSpPr>
            <a:spLocks noGrp="1"/>
          </p:cNvSpPr>
          <p:nvPr>
            <p:ph type="title"/>
          </p:nvPr>
        </p:nvSpPr>
        <p:spPr bwMode="auto">
          <a:xfrm>
            <a:off x="838200" y="365125"/>
            <a:ext cx="8979568" cy="1325563"/>
          </a:xfrm>
        </p:spPr>
        <p:txBody>
          <a:bodyPr/>
          <a:lstStyle/>
          <a:p>
            <a:pPr>
              <a:defRPr/>
            </a:pPr>
            <a:r>
              <a:rPr lang="de-DE"/>
              <a:t>Material und Vertiefung – </a:t>
            </a:r>
            <a:br>
              <a:rPr lang="de-DE"/>
            </a:br>
            <a:r>
              <a:rPr lang="de-DE"/>
              <a:t>zum Begriff Autismus </a:t>
            </a:r>
            <a:endParaRPr/>
          </a:p>
        </p:txBody>
      </p:sp>
      <p:pic>
        <p:nvPicPr>
          <p:cNvPr id="1767691799" name="Inhaltsplatzhalter 4"/>
          <p:cNvPicPr>
            <a:picLocks noChangeAspect="1" noGrp="1"/>
          </p:cNvPicPr>
          <p:nvPr>
            <p:ph idx="1"/>
          </p:nvPr>
        </p:nvPicPr>
        <p:blipFill rotWithShape="1">
          <a:blip r:embed="rId3"/>
          <a:stretch/>
        </p:blipFill>
        <p:spPr bwMode="auto">
          <a:xfrm>
            <a:off x="9941162" y="217202"/>
            <a:ext cx="1979485" cy="1058145"/>
          </a:xfrm>
        </p:spPr>
      </p:pic>
      <p:sp>
        <p:nvSpPr>
          <p:cNvPr id="410149081" name="Textfeld 3"/>
          <p:cNvSpPr txBox="1"/>
          <p:nvPr/>
        </p:nvSpPr>
        <p:spPr bwMode="auto">
          <a:xfrm>
            <a:off x="838200" y="1690688"/>
            <a:ext cx="10795000" cy="923330"/>
          </a:xfrm>
          <a:prstGeom prst="rect">
            <a:avLst/>
          </a:prstGeom>
          <a:noFill/>
        </p:spPr>
        <p:txBody>
          <a:bodyPr wrap="square" rtlCol="0">
            <a:spAutoFit/>
          </a:bodyPr>
          <a:lstStyle/>
          <a:p>
            <a:pPr>
              <a:defRPr/>
            </a:pPr>
            <a:r>
              <a:rPr lang="de-DE"/>
              <a:t>Je nach persönlichem und fachlichem Zugang werden unterschiedliche Begrifflichkeiten für Personen mit Autismus gewählt:</a:t>
            </a:r>
            <a:endParaRPr/>
          </a:p>
          <a:p>
            <a:pPr>
              <a:defRPr/>
            </a:pPr>
            <a:endParaRPr lang="de-DE"/>
          </a:p>
        </p:txBody>
      </p:sp>
      <p:graphicFrame>
        <p:nvGraphicFramePr>
          <p:cNvPr id="804396108" name="Tabelle 6"/>
          <p:cNvGraphicFramePr>
            <a:graphicFrameLocks xmlns:a="http://schemas.openxmlformats.org/drawingml/2006/main" noGrp="1"/>
          </p:cNvGraphicFramePr>
          <p:nvPr/>
        </p:nvGraphicFramePr>
        <p:xfrm rot="0">
          <a:off x="957153" y="2487623"/>
          <a:ext cx="9636268" cy="4005253"/>
        </p:xfrm>
        <a:graphic>
          <a:graphicData uri="http://schemas.openxmlformats.org/drawingml/2006/table">
            <a:tbl>
              <a:tblPr firstRow="1" firstCol="1" lastRow="0" lastCol="0" bandRow="1" bandCol="0">
                <a:tableStyleId>{5C22544A-7EE6-4342-B048-85BDC9FD1C3A}</a:tableStyleId>
              </a:tblPr>
              <a:tblGrid>
                <a:gridCol w="2395773"/>
                <a:gridCol w="2643896"/>
                <a:gridCol w="4596598"/>
              </a:tblGrid>
              <a:tr h="572179">
                <a:tc>
                  <a:txBody>
                    <a:bodyPr/>
                    <a:p>
                      <a:pPr algn="ctr">
                        <a:lnSpc>
                          <a:spcPct val="107000"/>
                        </a:lnSpc>
                        <a:spcAft>
                          <a:spcPts val="800"/>
                        </a:spcAft>
                        <a:buNone/>
                        <a:defRPr/>
                      </a:pPr>
                      <a:r>
                        <a:rPr lang="de-DE" sz="1800"/>
                        <a:t>Bezeichnung</a:t>
                      </a:r>
                      <a:endParaRPr lang="de-DE" sz="1800">
                        <a:latin typeface="Aptos"/>
                        <a:ea typeface="Aptos"/>
                        <a:cs typeface="Times New Roman"/>
                      </a:endParaRPr>
                    </a:p>
                  </a:txBody>
                  <a:tcPr marL="45720" marR="45720" anchor="ctr">
                    <a:solidFill>
                      <a:schemeClr val="accent6">
                        <a:lumMod val="75000"/>
                      </a:schemeClr>
                    </a:solidFill>
                  </a:tcPr>
                </a:tc>
                <a:tc>
                  <a:txBody>
                    <a:bodyPr/>
                    <a:p>
                      <a:pPr algn="ctr">
                        <a:lnSpc>
                          <a:spcPct val="107000"/>
                        </a:lnSpc>
                        <a:spcAft>
                          <a:spcPts val="800"/>
                        </a:spcAft>
                        <a:buNone/>
                        <a:defRPr/>
                      </a:pPr>
                      <a:r>
                        <a:rPr lang="de-DE" sz="1800"/>
                        <a:t>Wer nutzt sie vorrangig?</a:t>
                      </a:r>
                      <a:endParaRPr lang="de-DE" sz="1800">
                        <a:latin typeface="Aptos"/>
                        <a:ea typeface="Aptos"/>
                        <a:cs typeface="Times New Roman"/>
                      </a:endParaRPr>
                    </a:p>
                  </a:txBody>
                  <a:tcPr marL="45720" marR="45720" anchor="ctr">
                    <a:solidFill>
                      <a:schemeClr val="accent6">
                        <a:lumMod val="75000"/>
                      </a:schemeClr>
                    </a:solidFill>
                  </a:tcPr>
                </a:tc>
                <a:tc>
                  <a:txBody>
                    <a:bodyPr/>
                    <a:p>
                      <a:pPr algn="ctr">
                        <a:lnSpc>
                          <a:spcPct val="107000"/>
                        </a:lnSpc>
                        <a:spcAft>
                          <a:spcPts val="800"/>
                        </a:spcAft>
                        <a:buNone/>
                        <a:defRPr/>
                      </a:pPr>
                      <a:r>
                        <a:rPr lang="de-DE" sz="1800"/>
                        <a:t>Warum wird sie genutzt?</a:t>
                      </a:r>
                      <a:endParaRPr lang="de-DE" sz="1800">
                        <a:latin typeface="Aptos"/>
                        <a:ea typeface="Aptos"/>
                        <a:cs typeface="Times New Roman"/>
                      </a:endParaRPr>
                    </a:p>
                  </a:txBody>
                  <a:tcPr marL="45720" marR="45720" anchor="ctr">
                    <a:solidFill>
                      <a:schemeClr val="accent6">
                        <a:lumMod val="75000"/>
                      </a:schemeClr>
                    </a:solidFill>
                  </a:tcPr>
                </a:tc>
              </a:tr>
              <a:tr h="572179">
                <a:tc>
                  <a:txBody>
                    <a:bodyPr/>
                    <a:p>
                      <a:pPr>
                        <a:lnSpc>
                          <a:spcPct val="107000"/>
                        </a:lnSpc>
                        <a:spcAft>
                          <a:spcPts val="800"/>
                        </a:spcAft>
                        <a:buNone/>
                        <a:defRPr/>
                      </a:pPr>
                      <a:r>
                        <a:rPr lang="de-DE" sz="1500">
                          <a:solidFill>
                            <a:schemeClr val="tx1"/>
                          </a:solidFill>
                        </a:rPr>
                        <a:t>Schüler:in</a:t>
                      </a:r>
                      <a:r>
                        <a:rPr lang="de-DE" sz="1500">
                          <a:solidFill>
                            <a:schemeClr val="tx1"/>
                          </a:solidFill>
                        </a:rPr>
                        <a:t> im Autismus-Spektrum</a:t>
                      </a:r>
                      <a:endParaRPr lang="de-DE" sz="1500">
                        <a:solidFill>
                          <a:schemeClr val="tx1"/>
                        </a:solidFill>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Schulen, Beratungsstellen, Inklusionsfachkräfte</a:t>
                      </a:r>
                      <a:endParaRPr lang="de-DE" sz="1500">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Neutraler Ausdruck ohne </a:t>
                      </a:r>
                      <a:r>
                        <a:rPr lang="de-DE" sz="1500"/>
                        <a:t>„Störung“</a:t>
                      </a:r>
                      <a:endParaRPr lang="de-DE" sz="1500">
                        <a:latin typeface="Aptos"/>
                        <a:ea typeface="Aptos"/>
                        <a:cs typeface="Times New Roman"/>
                      </a:endParaRPr>
                    </a:p>
                  </a:txBody>
                  <a:tcPr marL="45720" marR="45720" anchor="ctr">
                    <a:solidFill>
                      <a:schemeClr val="accent6">
                        <a:lumMod val="60000"/>
                        <a:lumOff val="40000"/>
                      </a:schemeClr>
                    </a:solidFill>
                  </a:tcPr>
                </a:tc>
              </a:tr>
              <a:tr h="572179">
                <a:tc>
                  <a:txBody>
                    <a:bodyPr/>
                    <a:p>
                      <a:pPr>
                        <a:lnSpc>
                          <a:spcPct val="107000"/>
                        </a:lnSpc>
                        <a:spcAft>
                          <a:spcPts val="800"/>
                        </a:spcAft>
                        <a:buNone/>
                        <a:defRPr/>
                      </a:pPr>
                      <a:r>
                        <a:rPr lang="de-DE" sz="1500">
                          <a:solidFill>
                            <a:schemeClr val="tx1"/>
                          </a:solidFill>
                        </a:rPr>
                        <a:t>Schüler:in</a:t>
                      </a:r>
                      <a:r>
                        <a:rPr lang="de-DE" sz="1500">
                          <a:solidFill>
                            <a:schemeClr val="tx1"/>
                          </a:solidFill>
                        </a:rPr>
                        <a:t> mit Autismus</a:t>
                      </a:r>
                      <a:endParaRPr lang="de-DE" sz="1500">
                        <a:solidFill>
                          <a:schemeClr val="tx1"/>
                        </a:solidFill>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Lehrkräfte, Schulen, pädagogische Fachkräfte</a:t>
                      </a:r>
                      <a:endParaRPr lang="de-DE" sz="1500">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Person‑</a:t>
                      </a:r>
                      <a:r>
                        <a:rPr lang="de-DE" sz="1500"/>
                        <a:t>first</a:t>
                      </a:r>
                      <a:r>
                        <a:rPr lang="de-DE" sz="1500"/>
                        <a:t>: Fokus auf der Person, nicht auf der Diagnose. </a:t>
                      </a:r>
                      <a:endParaRPr lang="de-DE" sz="1500">
                        <a:latin typeface="Aptos"/>
                        <a:ea typeface="Aptos"/>
                        <a:cs typeface="Times New Roman"/>
                      </a:endParaRPr>
                    </a:p>
                  </a:txBody>
                  <a:tcPr marL="45720" marR="45720" anchor="ctr">
                    <a:solidFill>
                      <a:schemeClr val="accent6">
                        <a:lumMod val="40000"/>
                        <a:lumOff val="60000"/>
                      </a:schemeClr>
                    </a:solidFill>
                  </a:tcPr>
                </a:tc>
              </a:tr>
              <a:tr h="572179">
                <a:tc>
                  <a:txBody>
                    <a:bodyPr/>
                    <a:p>
                      <a:pPr>
                        <a:lnSpc>
                          <a:spcPct val="107000"/>
                        </a:lnSpc>
                        <a:spcAft>
                          <a:spcPts val="800"/>
                        </a:spcAft>
                        <a:buNone/>
                        <a:defRPr/>
                      </a:pPr>
                      <a:r>
                        <a:rPr lang="de-DE" sz="1500">
                          <a:solidFill>
                            <a:schemeClr val="tx1"/>
                          </a:solidFill>
                        </a:rPr>
                        <a:t>Autistische:r</a:t>
                      </a:r>
                      <a:r>
                        <a:rPr lang="de-DE" sz="1500">
                          <a:solidFill>
                            <a:schemeClr val="tx1"/>
                          </a:solidFill>
                        </a:rPr>
                        <a:t> </a:t>
                      </a:r>
                      <a:r>
                        <a:rPr lang="de-DE" sz="1500">
                          <a:solidFill>
                            <a:schemeClr val="tx1"/>
                          </a:solidFill>
                        </a:rPr>
                        <a:t>Schüler:in</a:t>
                      </a:r>
                      <a:endParaRPr lang="de-DE" sz="1500">
                        <a:solidFill>
                          <a:schemeClr val="tx1"/>
                        </a:solidFill>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Viele Autist:innen selbst</a:t>
                      </a:r>
                      <a:endParaRPr lang="de-DE" sz="1500">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Identity‑</a:t>
                      </a:r>
                      <a:r>
                        <a:rPr lang="de-DE" sz="1500"/>
                        <a:t>first</a:t>
                      </a:r>
                      <a:r>
                        <a:rPr lang="de-DE" sz="1500"/>
                        <a:t>: Autismus als Teil der Identität, nicht als Defizit. </a:t>
                      </a:r>
                      <a:endParaRPr lang="de-DE" sz="1500">
                        <a:latin typeface="Aptos"/>
                        <a:ea typeface="Aptos"/>
                        <a:cs typeface="Times New Roman"/>
                      </a:endParaRPr>
                    </a:p>
                  </a:txBody>
                  <a:tcPr marL="45720" marR="45720" anchor="ctr">
                    <a:solidFill>
                      <a:schemeClr val="accent6">
                        <a:lumMod val="60000"/>
                        <a:lumOff val="40000"/>
                      </a:schemeClr>
                    </a:solidFill>
                  </a:tcPr>
                </a:tc>
              </a:tr>
              <a:tr h="572179">
                <a:tc>
                  <a:txBody>
                    <a:bodyPr/>
                    <a:p>
                      <a:pPr>
                        <a:lnSpc>
                          <a:spcPct val="107000"/>
                        </a:lnSpc>
                        <a:spcAft>
                          <a:spcPts val="800"/>
                        </a:spcAft>
                        <a:buNone/>
                        <a:defRPr/>
                      </a:pPr>
                      <a:r>
                        <a:rPr lang="de-DE" sz="1500">
                          <a:solidFill>
                            <a:schemeClr val="tx1"/>
                          </a:solidFill>
                        </a:rPr>
                        <a:t>Autismus-Spektrum-Störung</a:t>
                      </a:r>
                      <a:endParaRPr lang="de-DE" sz="1500">
                        <a:solidFill>
                          <a:schemeClr val="tx1"/>
                        </a:solidFill>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Ärzt:innen, Behörden, Forschung</a:t>
                      </a:r>
                      <a:endParaRPr lang="de-DE" sz="1500">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Offizielle medizinische Diagnose (ICD‑11), notwendig für Gutachten, Förderbedarf, Anträge etc..</a:t>
                      </a:r>
                      <a:endParaRPr lang="de-DE" sz="1500">
                        <a:latin typeface="Aptos"/>
                        <a:ea typeface="Aptos"/>
                        <a:cs typeface="Times New Roman"/>
                      </a:endParaRPr>
                    </a:p>
                  </a:txBody>
                  <a:tcPr marL="45720" marR="45720" anchor="ctr">
                    <a:solidFill>
                      <a:schemeClr val="accent6">
                        <a:lumMod val="40000"/>
                        <a:lumOff val="60000"/>
                      </a:schemeClr>
                    </a:solidFill>
                  </a:tcPr>
                </a:tc>
              </a:tr>
              <a:tr h="572179">
                <a:tc>
                  <a:txBody>
                    <a:bodyPr/>
                    <a:p>
                      <a:pPr>
                        <a:lnSpc>
                          <a:spcPct val="107000"/>
                        </a:lnSpc>
                        <a:spcAft>
                          <a:spcPts val="800"/>
                        </a:spcAft>
                        <a:buNone/>
                        <a:defRPr/>
                      </a:pPr>
                      <a:r>
                        <a:rPr lang="de-DE" sz="1500">
                          <a:solidFill>
                            <a:schemeClr val="tx1"/>
                          </a:solidFill>
                        </a:rPr>
                        <a:t>Neurodivergente Schüler:in</a:t>
                      </a:r>
                      <a:endParaRPr lang="de-DE" sz="1500">
                        <a:solidFill>
                          <a:schemeClr val="tx1"/>
                        </a:solidFill>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Neurodiversitätsbewegung, Selbstvertretungen</a:t>
                      </a:r>
                      <a:endParaRPr lang="de-DE" sz="1500">
                        <a:latin typeface="Aptos"/>
                        <a:ea typeface="Aptos"/>
                        <a:cs typeface="Times New Roman"/>
                      </a:endParaRPr>
                    </a:p>
                  </a:txBody>
                  <a:tcPr marL="45720" marR="45720" anchor="ctr">
                    <a:solidFill>
                      <a:schemeClr val="accent6">
                        <a:lumMod val="40000"/>
                        <a:lumOff val="60000"/>
                      </a:schemeClr>
                    </a:solidFill>
                  </a:tcPr>
                </a:tc>
                <a:tc>
                  <a:txBody>
                    <a:bodyPr/>
                    <a:p>
                      <a:pPr>
                        <a:lnSpc>
                          <a:spcPct val="107000"/>
                        </a:lnSpc>
                        <a:spcAft>
                          <a:spcPts val="800"/>
                        </a:spcAft>
                        <a:buNone/>
                        <a:defRPr/>
                      </a:pPr>
                      <a:r>
                        <a:rPr lang="de-DE" sz="1500"/>
                        <a:t>Betonung auf Vielfalt statt auf Normabweichung, allerdings weniger spezifisch.</a:t>
                      </a:r>
                      <a:endParaRPr lang="de-DE" sz="1500">
                        <a:latin typeface="Aptos"/>
                        <a:ea typeface="Aptos"/>
                        <a:cs typeface="Times New Roman"/>
                      </a:endParaRPr>
                    </a:p>
                  </a:txBody>
                  <a:tcPr marL="45720" marR="45720" anchor="ctr">
                    <a:solidFill>
                      <a:schemeClr val="accent6">
                        <a:lumMod val="40000"/>
                        <a:lumOff val="60000"/>
                      </a:schemeClr>
                    </a:solidFill>
                  </a:tcPr>
                </a:tc>
              </a:tr>
              <a:tr h="572179">
                <a:tc>
                  <a:txBody>
                    <a:bodyPr/>
                    <a:p>
                      <a:pPr>
                        <a:lnSpc>
                          <a:spcPct val="107000"/>
                        </a:lnSpc>
                        <a:spcAft>
                          <a:spcPts val="800"/>
                        </a:spcAft>
                        <a:buNone/>
                        <a:defRPr/>
                      </a:pPr>
                      <a:r>
                        <a:rPr lang="de-DE" sz="1500">
                          <a:solidFill>
                            <a:schemeClr val="tx1"/>
                          </a:solidFill>
                        </a:rPr>
                        <a:t>Autist:in</a:t>
                      </a:r>
                      <a:endParaRPr lang="de-DE" sz="1500">
                        <a:solidFill>
                          <a:schemeClr val="tx1"/>
                        </a:solidFill>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Viele Autist:innen, Selbstvertretungen</a:t>
                      </a:r>
                      <a:endParaRPr lang="de-DE" sz="1500">
                        <a:latin typeface="Aptos"/>
                        <a:ea typeface="Aptos"/>
                        <a:cs typeface="Times New Roman"/>
                      </a:endParaRPr>
                    </a:p>
                  </a:txBody>
                  <a:tcPr marL="45720" marR="45720" anchor="ctr">
                    <a:solidFill>
                      <a:schemeClr val="accent6">
                        <a:lumMod val="60000"/>
                        <a:lumOff val="40000"/>
                      </a:schemeClr>
                    </a:solidFill>
                  </a:tcPr>
                </a:tc>
                <a:tc>
                  <a:txBody>
                    <a:bodyPr/>
                    <a:p>
                      <a:pPr>
                        <a:lnSpc>
                          <a:spcPct val="107000"/>
                        </a:lnSpc>
                        <a:spcAft>
                          <a:spcPts val="800"/>
                        </a:spcAft>
                        <a:buNone/>
                        <a:defRPr/>
                      </a:pPr>
                      <a:r>
                        <a:rPr lang="de-DE" sz="1500"/>
                        <a:t>Drückt Selbstakzeptanz aus</a:t>
                      </a:r>
                      <a:endParaRPr lang="de-DE" sz="1500">
                        <a:latin typeface="Aptos"/>
                        <a:ea typeface="Aptos"/>
                        <a:cs typeface="Times New Roman"/>
                      </a:endParaRPr>
                    </a:p>
                  </a:txBody>
                  <a:tcPr marL="45720" marR="45720" anchor="ctr">
                    <a:solidFill>
                      <a:schemeClr val="accent6">
                        <a:lumMod val="60000"/>
                        <a:lumOff val="40000"/>
                      </a:schemeClr>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21921045" name="Titel 1"/>
          <p:cNvSpPr>
            <a:spLocks noGrp="1"/>
          </p:cNvSpPr>
          <p:nvPr>
            <p:ph type="title"/>
          </p:nvPr>
        </p:nvSpPr>
        <p:spPr bwMode="auto">
          <a:xfrm>
            <a:off x="838200" y="365125"/>
            <a:ext cx="8979568" cy="1325563"/>
          </a:xfrm>
        </p:spPr>
        <p:txBody>
          <a:bodyPr/>
          <a:lstStyle/>
          <a:p>
            <a:pPr>
              <a:defRPr/>
            </a:pPr>
            <a:r>
              <a:rPr lang="de-DE"/>
              <a:t>Literaturverzeichnis</a:t>
            </a:r>
            <a:endParaRPr/>
          </a:p>
        </p:txBody>
      </p:sp>
      <p:pic>
        <p:nvPicPr>
          <p:cNvPr id="200480294" name="Inhaltsplatzhalter 4"/>
          <p:cNvPicPr>
            <a:picLocks noChangeAspect="1" noGrp="1"/>
          </p:cNvPicPr>
          <p:nvPr>
            <p:ph idx="1"/>
          </p:nvPr>
        </p:nvPicPr>
        <p:blipFill rotWithShape="1">
          <a:blip r:embed="rId3"/>
          <a:stretch/>
        </p:blipFill>
        <p:spPr bwMode="auto">
          <a:xfrm>
            <a:off x="9941162" y="217202"/>
            <a:ext cx="1979485" cy="1058145"/>
          </a:xfrm>
        </p:spPr>
      </p:pic>
      <p:sp>
        <p:nvSpPr>
          <p:cNvPr id="1715807224" name="Inhaltsplatzhalter 2"/>
          <p:cNvSpPr txBox="1"/>
          <p:nvPr/>
        </p:nvSpPr>
        <p:spPr bwMode="auto">
          <a:xfrm>
            <a:off x="603584" y="1770888"/>
            <a:ext cx="10515600" cy="4721987"/>
          </a:xfrm>
          <a:prstGeom prst="rect">
            <a:avLst/>
          </a:prstGeom>
        </p:spPr>
        <p:txBody>
          <a:bodyPr vert="horz" lIns="91440" tIns="45720" rIns="91440" bIns="45720" rtlCol="0">
            <a:noAutofit/>
          </a:bodyPr>
          <a:lst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a:lnSpc>
                <a:spcPts val="1800"/>
              </a:lnSpc>
              <a:spcBef>
                <a:spcPts val="0"/>
              </a:spcBef>
              <a:spcAft>
                <a:spcPts val="200"/>
              </a:spcAft>
              <a:defRPr/>
            </a:pPr>
            <a:r>
              <a:rPr lang="de-DE" sz="1400"/>
              <a:t>Bayerisches Staatsministerium für Unterricht und Kultus (2022). </a:t>
            </a:r>
            <a:r>
              <a:rPr lang="de-DE" sz="1400" i="1"/>
              <a:t>Inklusion </a:t>
            </a:r>
            <a:r>
              <a:rPr lang="de-DE" sz="1400" i="1"/>
              <a:t>verWIRKLICHen</a:t>
            </a:r>
            <a:r>
              <a:rPr lang="de-DE" sz="1400" i="1"/>
              <a:t>. Ringbuch Inklusion zum Nachlagen</a:t>
            </a:r>
            <a:r>
              <a:rPr lang="de-DE" sz="1400"/>
              <a:t>, Teil B. Verfügbar unter: https://www.km.bayern.de/unterrichten/unterrichtsalltag/inklusion/inklusiver-unterricht#ringbuch-inklusion-zum-nachschlagen [22.04.2026]</a:t>
            </a:r>
            <a:endParaRPr/>
          </a:p>
          <a:p>
            <a:pPr>
              <a:lnSpc>
                <a:spcPts val="1800"/>
              </a:lnSpc>
              <a:spcBef>
                <a:spcPts val="0"/>
              </a:spcBef>
              <a:spcAft>
                <a:spcPts val="200"/>
              </a:spcAft>
              <a:defRPr/>
            </a:pPr>
            <a:r>
              <a:rPr lang="de-DE" sz="1400"/>
              <a:t>Kiel, E., Küchler, A., Syring, M. &amp; Weiß, S. (2018). </a:t>
            </a:r>
            <a:r>
              <a:rPr lang="de-DE" sz="1400" i="1"/>
              <a:t>Checkliste Inklusion</a:t>
            </a:r>
            <a:r>
              <a:rPr lang="de-DE" sz="1400"/>
              <a:t>. (2. Aufl.). München: Lehrstuhl für Schulpädagogik.</a:t>
            </a:r>
            <a:endParaRPr/>
          </a:p>
          <a:p>
            <a:pPr>
              <a:lnSpc>
                <a:spcPts val="1800"/>
              </a:lnSpc>
              <a:spcBef>
                <a:spcPts val="0"/>
              </a:spcBef>
              <a:spcAft>
                <a:spcPts val="200"/>
              </a:spcAft>
              <a:defRPr/>
            </a:pPr>
            <a:r>
              <a:rPr lang="de-DE" sz="1400"/>
              <a:t>Markowetz, R. (2020). Autismus-Spektrum-Störungen. In U. Heimlich &amp; E. Kiel (Hrsg.), </a:t>
            </a:r>
            <a:r>
              <a:rPr lang="de-DE" sz="1400" i="1"/>
              <a:t>Studienbuch Inklusion </a:t>
            </a:r>
            <a:r>
              <a:rPr lang="de-DE" sz="1400"/>
              <a:t>(S. 107-120). Bad Heilbrunn: Verlag Julius Klinkhardt.</a:t>
            </a:r>
            <a:endParaRPr/>
          </a:p>
          <a:p>
            <a:pPr>
              <a:lnSpc>
                <a:spcPts val="1800"/>
              </a:lnSpc>
              <a:spcBef>
                <a:spcPts val="0"/>
              </a:spcBef>
              <a:spcAft>
                <a:spcPts val="200"/>
              </a:spcAft>
              <a:defRPr/>
            </a:pPr>
            <a:r>
              <a:rPr lang="de-DE" sz="1400"/>
              <a:t>Markowetz, R. (2024). Förderschwerpunkt Autismus. Inklusive Didaktik und Autismus. In E. Kiel &amp; S. Weiß (Hrsg.), </a:t>
            </a:r>
            <a:r>
              <a:rPr lang="de-DE" sz="1400" i="1"/>
              <a:t>Inklusive Didaktik für die Regelschule. Eine Einführung für Studium und Praxis (</a:t>
            </a:r>
            <a:r>
              <a:rPr lang="de-DE" sz="1400"/>
              <a:t>S. 83-102). Bad Heilbrunn: UTB; Verlag Julius Klinkhardt </a:t>
            </a:r>
            <a:endParaRPr/>
          </a:p>
          <a:p>
            <a:pPr>
              <a:lnSpc>
                <a:spcPts val="1800"/>
              </a:lnSpc>
              <a:spcBef>
                <a:spcPts val="0"/>
              </a:spcBef>
              <a:spcAft>
                <a:spcPts val="200"/>
              </a:spcAft>
              <a:defRPr/>
            </a:pPr>
            <a:r>
              <a:rPr lang="de-DE" sz="1400"/>
              <a:t>Staatsinstitut für Schulqualität und Bildungsforschung (2024). </a:t>
            </a:r>
            <a:r>
              <a:rPr lang="de-DE" sz="1400" i="1"/>
              <a:t>Infobriefe Autismus. Schulbegleitung</a:t>
            </a:r>
            <a:r>
              <a:rPr lang="de-DE" sz="1400"/>
              <a:t>. Verfügbar unter: https://www.isb.bayern.de/fileadmin/user_upload/Foerderschulen/Autismus/Infobriefe_Autismus_2022/iA7_Schulbegleitung.pdf [22.04.2026]</a:t>
            </a:r>
            <a:endParaRPr/>
          </a:p>
          <a:p>
            <a:pPr>
              <a:lnSpc>
                <a:spcPts val="1800"/>
              </a:lnSpc>
              <a:spcBef>
                <a:spcPts val="0"/>
              </a:spcBef>
              <a:spcAft>
                <a:spcPts val="200"/>
              </a:spcAft>
              <a:defRPr/>
            </a:pPr>
            <a:endParaRPr lang="de-DE" sz="1400">
              <a:solidFill>
                <a:srgbClr val="FF0000"/>
              </a:solidFill>
            </a:endParaRPr>
          </a:p>
          <a:p>
            <a:pPr>
              <a:lnSpc>
                <a:spcPts val="1800"/>
              </a:lnSpc>
              <a:spcBef>
                <a:spcPts val="0"/>
              </a:spcBef>
              <a:spcAft>
                <a:spcPts val="200"/>
              </a:spcAft>
              <a:defRPr/>
            </a:pPr>
            <a:endParaRPr lang="de-DE" sz="1400"/>
          </a:p>
          <a:p>
            <a:pPr>
              <a:lnSpc>
                <a:spcPts val="1800"/>
              </a:lnSpc>
              <a:spcBef>
                <a:spcPts val="0"/>
              </a:spcBef>
              <a:spcAft>
                <a:spcPts val="200"/>
              </a:spcAft>
              <a:defRPr/>
            </a:pPr>
            <a:endParaRPr lang="de-DE" sz="1400">
              <a:solidFill>
                <a:srgbClr val="FF0000"/>
              </a:solidFill>
            </a:endParaRPr>
          </a:p>
          <a:p>
            <a:pPr>
              <a:lnSpc>
                <a:spcPts val="1800"/>
              </a:lnSpc>
              <a:spcBef>
                <a:spcPts val="0"/>
              </a:spcBef>
              <a:spcAft>
                <a:spcPts val="200"/>
              </a:spcAft>
              <a:defRPr/>
            </a:pPr>
            <a:endParaRPr lang="de-DE" sz="1400"/>
          </a:p>
          <a:p>
            <a:pPr marL="0" indent="0">
              <a:lnSpc>
                <a:spcPct val="100000"/>
              </a:lnSpc>
              <a:spcBef>
                <a:spcPts val="0"/>
              </a:spcBef>
              <a:buFont typeface="Arial"/>
              <a:buNone/>
              <a:defRPr/>
            </a:pPr>
            <a:endParaRPr lang="de-DE" sz="1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98058463" name="Titel 1"/>
          <p:cNvSpPr>
            <a:spLocks noGrp="1"/>
          </p:cNvSpPr>
          <p:nvPr>
            <p:ph type="title"/>
          </p:nvPr>
        </p:nvSpPr>
        <p:spPr bwMode="auto"/>
        <p:txBody>
          <a:bodyPr/>
          <a:lstStyle/>
          <a:p>
            <a:pPr>
              <a:defRPr/>
            </a:pPr>
            <a:r>
              <a:rPr lang="de-DE"/>
              <a:t>Herausgeberschaft und Lizenzhinweis</a:t>
            </a:r>
            <a:endParaRPr/>
          </a:p>
        </p:txBody>
      </p:sp>
      <p:sp>
        <p:nvSpPr>
          <p:cNvPr id="769061975" name="Inhaltsplatzhalter 2"/>
          <p:cNvSpPr>
            <a:spLocks noGrp="1"/>
          </p:cNvSpPr>
          <p:nvPr>
            <p:ph idx="1"/>
          </p:nvPr>
        </p:nvSpPr>
        <p:spPr bwMode="auto"/>
        <p:txBody>
          <a:bodyPr>
            <a:normAutofit/>
          </a:bodyPr>
          <a:lstStyle/>
          <a:p>
            <a:pPr>
              <a:defRPr/>
            </a:pPr>
            <a:r>
              <a:rPr lang="de-DE" sz="1600" b="1"/>
              <a:t>Herausgeber:</a:t>
            </a:r>
            <a:r>
              <a:rPr lang="de-DE" sz="1600"/>
              <a:t> Projekt BAS!S 2.0 – Arbeitskreis Fallbeispiele </a:t>
            </a:r>
            <a:r>
              <a:rPr lang="de-DE" sz="1600" i="1"/>
              <a:t>Basiskompetenzen Inklusion für die Regelschule</a:t>
            </a:r>
            <a:endParaRPr/>
          </a:p>
          <a:p>
            <a:pPr>
              <a:defRPr/>
            </a:pPr>
            <a:r>
              <a:rPr lang="de-DE" sz="1600" b="1"/>
              <a:t>Mitglieder des Arbeitskreises</a:t>
            </a:r>
            <a:r>
              <a:rPr lang="de-DE" sz="1600"/>
              <a:t> Andreas Janka (LMU), Fabian Schwab (FAU), Johanna Brünker (JMU), Julia Mach-Würth (Universität Bamberg)</a:t>
            </a:r>
            <a:endParaRPr/>
          </a:p>
          <a:p>
            <a:pPr>
              <a:defRPr/>
            </a:pPr>
            <a:r>
              <a:rPr lang="de-DE" sz="1600" b="1"/>
              <a:t>Hauptverantwortlich für dieses Modul (Autismus): </a:t>
            </a:r>
            <a:r>
              <a:rPr lang="de-DE" sz="1600"/>
              <a:t>Johanna Brünker, Julius-Maximilians-Universität Würzburg, </a:t>
            </a:r>
            <a:r>
              <a:rPr lang="de-DE" sz="1600" u="sng">
                <a:hlinkClick r:id="rId3" tooltip=""/>
              </a:rPr>
              <a:t>Johanna.Bruenker@uni-wuerzburg.de</a:t>
            </a:r>
            <a:r>
              <a:rPr lang="de-DE" sz="1600"/>
              <a:t> </a:t>
            </a:r>
            <a:r>
              <a:rPr lang="de-DE" sz="1600">
                <a:highlight>
                  <a:srgbClr val="FFFF00"/>
                </a:highlight>
              </a:rPr>
              <a:t> </a:t>
            </a:r>
            <a:endParaRPr/>
          </a:p>
          <a:p>
            <a:pPr>
              <a:defRPr/>
            </a:pPr>
            <a:r>
              <a:rPr lang="de-DE" sz="1600" b="1"/>
              <a:t>Lizenz &amp; Nutzung:</a:t>
            </a:r>
            <a:r>
              <a:rPr lang="de-DE" sz="1600"/>
              <a:t> Dieses Werk ist lizenziert unter einer </a:t>
            </a:r>
            <a:r>
              <a:rPr lang="de-DE" sz="1600" b="1"/>
              <a:t>Creative Commons CC BY-SA 4.0 Lizenz. </a:t>
            </a:r>
            <a:br>
              <a:rPr lang="de-DE" sz="1600" b="1"/>
            </a:br>
            <a:r>
              <a:rPr lang="de-DE" sz="1600" i="1"/>
              <a:t>Sie dürfen das Material teilen und bearbeiten, sofern Sie den Urheber nennen und das neue Werk unter denselben Bedingungen veröffentlichen. Die Fallbeispiele dürfen nicht kommerziell genutzt werden.</a:t>
            </a:r>
            <a:endParaRPr lang="de-DE" sz="1600"/>
          </a:p>
          <a:p>
            <a:pPr>
              <a:defRPr/>
            </a:pPr>
            <a:r>
              <a:rPr lang="de-DE" sz="1600" b="1"/>
              <a:t>Bild- &amp; Tonrechte</a:t>
            </a:r>
            <a:r>
              <a:rPr lang="de-DE" sz="1600"/>
              <a:t> Die in den Fallbeispielen verwendeten Bilder und Audios wurden mit KI-Tools von </a:t>
            </a:r>
            <a:r>
              <a:rPr lang="de-DE" sz="1600" b="1"/>
              <a:t>fobizz</a:t>
            </a:r>
            <a:r>
              <a:rPr lang="de-DE" sz="1600" b="1"/>
              <a:t> und </a:t>
            </a:r>
            <a:r>
              <a:rPr lang="de-DE" sz="1600" b="1"/>
              <a:t>google</a:t>
            </a:r>
            <a:r>
              <a:rPr lang="de-DE" sz="1600"/>
              <a:t> generiert.</a:t>
            </a:r>
            <a:endParaRPr/>
          </a:p>
          <a:p>
            <a:pPr>
              <a:defRPr/>
            </a:pPr>
            <a:r>
              <a:rPr lang="de-DE" sz="1600" b="1"/>
              <a:t>Stand</a:t>
            </a:r>
            <a:r>
              <a:rPr lang="de-DE" sz="1600"/>
              <a:t> Mai 2026</a:t>
            </a:r>
            <a:endParaRPr/>
          </a:p>
          <a:p>
            <a:pPr>
              <a:defRPr/>
            </a:pPr>
            <a:endParaRPr lang="de-DE" sz="1600"/>
          </a:p>
        </p:txBody>
      </p:sp>
      <p:pic>
        <p:nvPicPr>
          <p:cNvPr id="960505401" name="Inhaltsplatzhalter 4"/>
          <p:cNvPicPr>
            <a:picLocks noChangeAspect="1"/>
          </p:cNvPicPr>
          <p:nvPr/>
        </p:nvPicPr>
        <p:blipFill rotWithShape="1">
          <a:blip r:embed="rId4"/>
          <a:stretch/>
        </p:blipFill>
        <p:spPr bwMode="auto">
          <a:xfrm>
            <a:off x="9941162" y="217202"/>
            <a:ext cx="1979485" cy="1058145"/>
          </a:xfrm>
          <a:prstGeom prst="rect">
            <a:avLst/>
          </a:prstGeom>
        </p:spPr>
      </p:pic>
      <p:grpSp>
        <p:nvGrpSpPr>
          <p:cNvPr id="451411194" name="Gruppieren 5"/>
          <p:cNvGrpSpPr/>
          <p:nvPr/>
        </p:nvGrpSpPr>
        <p:grpSpPr bwMode="auto">
          <a:xfrm>
            <a:off x="3474593" y="5679760"/>
            <a:ext cx="4929685" cy="994406"/>
            <a:chOff x="5310717" y="5646392"/>
            <a:chExt cx="4929685" cy="994406"/>
          </a:xfrm>
        </p:grpSpPr>
        <p:pic>
          <p:nvPicPr>
            <p:cNvPr id="7" name="Picture 4" descr="Die Professur"/>
            <p:cNvPicPr>
              <a:picLocks noChangeAspect="1" noChangeArrowheads="1"/>
            </p:cNvPicPr>
            <p:nvPr/>
          </p:nvPicPr>
          <p:blipFill rotWithShape="1">
            <a:blip r:embed="rId5"/>
            <a:stretch/>
          </p:blipFill>
          <p:spPr bwMode="auto">
            <a:xfrm>
              <a:off x="5310717" y="6194652"/>
              <a:ext cx="927457" cy="288000"/>
            </a:xfrm>
            <a:prstGeom prst="rect">
              <a:avLst/>
            </a:prstGeom>
            <a:noFill/>
          </p:spPr>
        </p:pic>
        <p:pic>
          <p:nvPicPr>
            <p:cNvPr id="8" name="Picture 8" descr="https://upload.wikimedia.org/wikipedia/commons/thumb/4/4e/Universit%C3%A4t_W%C3%BCrzburg_Logo.svg/2560px-Universit%C3%A4t_W%C3%BCrzburg_Logo.svg.png"/>
            <p:cNvPicPr>
              <a:picLocks noChangeAspect="1" noChangeArrowheads="1"/>
            </p:cNvPicPr>
            <p:nvPr/>
          </p:nvPicPr>
          <p:blipFill rotWithShape="1">
            <a:blip r:embed="rId6"/>
            <a:stretch/>
          </p:blipFill>
          <p:spPr bwMode="auto">
            <a:xfrm>
              <a:off x="6745415" y="6233751"/>
              <a:ext cx="657699" cy="288000"/>
            </a:xfrm>
            <a:prstGeom prst="rect">
              <a:avLst/>
            </a:prstGeom>
            <a:noFill/>
          </p:spPr>
        </p:pic>
        <p:pic>
          <p:nvPicPr>
            <p:cNvPr id="9" name="Picture 10" descr="KU Logo und Siegel – KU"/>
            <p:cNvPicPr>
              <a:picLocks noChangeAspect="1" noChangeArrowheads="1"/>
            </p:cNvPicPr>
            <p:nvPr/>
          </p:nvPicPr>
          <p:blipFill rotWithShape="1">
            <a:blip r:embed="rId7"/>
            <a:stretch/>
          </p:blipFill>
          <p:spPr bwMode="auto">
            <a:xfrm>
              <a:off x="5351437" y="5878455"/>
              <a:ext cx="1282844" cy="207470"/>
            </a:xfrm>
            <a:prstGeom prst="rect">
              <a:avLst/>
            </a:prstGeom>
            <a:noFill/>
          </p:spPr>
        </p:pic>
        <p:pic>
          <p:nvPicPr>
            <p:cNvPr id="10" name="Grafik 9"/>
            <p:cNvPicPr>
              <a:picLocks noChangeAspect="1"/>
            </p:cNvPicPr>
            <p:nvPr/>
          </p:nvPicPr>
          <p:blipFill rotWithShape="1">
            <a:blip r:embed="rId8"/>
            <a:stretch/>
          </p:blipFill>
          <p:spPr bwMode="auto">
            <a:xfrm>
              <a:off x="6680789" y="5786867"/>
              <a:ext cx="1656461" cy="321547"/>
            </a:xfrm>
            <a:prstGeom prst="rect">
              <a:avLst/>
            </a:prstGeom>
          </p:spPr>
        </p:pic>
        <p:pic>
          <p:nvPicPr>
            <p:cNvPr id="11" name="Grafik 10"/>
            <p:cNvPicPr>
              <a:picLocks noChangeAspect="1"/>
            </p:cNvPicPr>
            <p:nvPr/>
          </p:nvPicPr>
          <p:blipFill rotWithShape="1">
            <a:blip r:embed="rId9"/>
            <a:stretch/>
          </p:blipFill>
          <p:spPr bwMode="auto">
            <a:xfrm>
              <a:off x="9580188" y="6205219"/>
              <a:ext cx="660214" cy="346892"/>
            </a:xfrm>
            <a:prstGeom prst="rect">
              <a:avLst/>
            </a:prstGeom>
          </p:spPr>
        </p:pic>
        <p:pic>
          <p:nvPicPr>
            <p:cNvPr id="12" name="Picture 18" descr="Datei:Universität Regensburg logo.svg"/>
            <p:cNvPicPr>
              <a:picLocks noChangeAspect="1" noChangeArrowheads="1"/>
            </p:cNvPicPr>
            <p:nvPr/>
          </p:nvPicPr>
          <p:blipFill rotWithShape="1">
            <a:blip r:embed="rId10"/>
            <a:stretch/>
          </p:blipFill>
          <p:spPr bwMode="auto">
            <a:xfrm>
              <a:off x="6235866" y="6212488"/>
              <a:ext cx="932073" cy="428310"/>
            </a:xfrm>
            <a:prstGeom prst="rect">
              <a:avLst/>
            </a:prstGeom>
            <a:noFill/>
          </p:spPr>
        </p:pic>
        <p:pic>
          <p:nvPicPr>
            <p:cNvPr id="13" name="Picture 20" descr="Datei:Otto-Friedrich-Universität Bamberg logo.svg"/>
            <p:cNvPicPr>
              <a:picLocks noChangeAspect="1" noChangeArrowheads="1"/>
            </p:cNvPicPr>
            <p:nvPr/>
          </p:nvPicPr>
          <p:blipFill rotWithShape="1">
            <a:blip r:embed="rId11"/>
            <a:stretch/>
          </p:blipFill>
          <p:spPr bwMode="auto">
            <a:xfrm>
              <a:off x="9567445" y="5646392"/>
              <a:ext cx="661810" cy="661810"/>
            </a:xfrm>
            <a:prstGeom prst="rect">
              <a:avLst/>
            </a:prstGeom>
            <a:noFill/>
          </p:spPr>
        </p:pic>
        <p:pic>
          <p:nvPicPr>
            <p:cNvPr id="14" name="Picture 22" descr="Datei:Universität Bayreuth.svg"/>
            <p:cNvPicPr>
              <a:picLocks noChangeAspect="1" noChangeArrowheads="1"/>
            </p:cNvPicPr>
            <p:nvPr/>
          </p:nvPicPr>
          <p:blipFill rotWithShape="1">
            <a:blip r:embed="rId12"/>
            <a:stretch/>
          </p:blipFill>
          <p:spPr bwMode="auto">
            <a:xfrm>
              <a:off x="7505287" y="6229768"/>
              <a:ext cx="932073" cy="288000"/>
            </a:xfrm>
            <a:prstGeom prst="rect">
              <a:avLst/>
            </a:prstGeom>
            <a:noFill/>
          </p:spPr>
        </p:pic>
        <p:pic>
          <p:nvPicPr>
            <p:cNvPr id="15" name="Picture 24" descr="Datei:Uni Passau-Logo.svg"/>
            <p:cNvPicPr>
              <a:picLocks noChangeAspect="1" noChangeArrowheads="1"/>
            </p:cNvPicPr>
            <p:nvPr/>
          </p:nvPicPr>
          <p:blipFill rotWithShape="1">
            <a:blip r:embed="rId13"/>
            <a:stretch/>
          </p:blipFill>
          <p:spPr bwMode="auto">
            <a:xfrm>
              <a:off x="8465569" y="6220272"/>
              <a:ext cx="1080000" cy="288000"/>
            </a:xfrm>
            <a:prstGeom prst="rect">
              <a:avLst/>
            </a:prstGeom>
            <a:noFill/>
          </p:spPr>
        </p:pic>
        <p:pic>
          <p:nvPicPr>
            <p:cNvPr id="16" name="Picture 28" descr="Datei:TU Muenchen Logo.svg"/>
            <p:cNvPicPr>
              <a:picLocks noChangeAspect="1" noChangeArrowheads="1"/>
            </p:cNvPicPr>
            <p:nvPr/>
          </p:nvPicPr>
          <p:blipFill rotWithShape="1">
            <a:blip r:embed="rId14"/>
            <a:stretch/>
          </p:blipFill>
          <p:spPr bwMode="auto">
            <a:xfrm>
              <a:off x="8404363" y="5786867"/>
              <a:ext cx="887780" cy="288000"/>
            </a:xfrm>
            <a:prstGeom prst="rect">
              <a:avLst/>
            </a:prstGeom>
            <a:noFill/>
          </p:spPr>
        </p:pic>
      </p:grpSp>
      <p:pic>
        <p:nvPicPr>
          <p:cNvPr id="913818784" name="Grafik 16" descr="Ein Bild, das Text, Schrift, Symbol, Grafiken enthält.&#10;&#10;KI-generierte Inhalte können fehlerhaft sein."/>
          <p:cNvPicPr>
            <a:picLocks noChangeAspect="1"/>
          </p:cNvPicPr>
          <p:nvPr/>
        </p:nvPicPr>
        <p:blipFill rotWithShape="1">
          <a:blip r:embed="rId15"/>
          <a:stretch/>
        </p:blipFill>
        <p:spPr bwMode="auto">
          <a:xfrm>
            <a:off x="4595639" y="4624324"/>
            <a:ext cx="2486372" cy="90500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24772854" name="Titel 1"/>
          <p:cNvSpPr>
            <a:spLocks noGrp="1"/>
          </p:cNvSpPr>
          <p:nvPr>
            <p:ph type="title"/>
          </p:nvPr>
        </p:nvSpPr>
        <p:spPr bwMode="auto">
          <a:xfrm>
            <a:off x="838200" y="365125"/>
            <a:ext cx="8979568" cy="1325563"/>
          </a:xfrm>
        </p:spPr>
        <p:txBody>
          <a:bodyPr/>
          <a:lstStyle/>
          <a:p>
            <a:pPr>
              <a:defRPr/>
            </a:pPr>
            <a:r>
              <a:rPr lang="de-DE"/>
              <a:t>Fallbeispiel Leon, 1. Klasse, Grundschule</a:t>
            </a:r>
            <a:endParaRPr/>
          </a:p>
        </p:txBody>
      </p:sp>
      <p:pic>
        <p:nvPicPr>
          <p:cNvPr id="2139324169" name="Inhaltsplatzhalter 4"/>
          <p:cNvPicPr>
            <a:picLocks noChangeAspect="1" noGrp="1"/>
          </p:cNvPicPr>
          <p:nvPr>
            <p:ph idx="1"/>
          </p:nvPr>
        </p:nvPicPr>
        <p:blipFill rotWithShape="1">
          <a:blip r:embed="rId3"/>
          <a:stretch/>
        </p:blipFill>
        <p:spPr bwMode="auto">
          <a:xfrm>
            <a:off x="9941162" y="217202"/>
            <a:ext cx="1979485" cy="1058145"/>
          </a:xfrm>
        </p:spPr>
      </p:pic>
      <p:sp>
        <p:nvSpPr>
          <p:cNvPr id="1611160083" name="Textfeld 3"/>
          <p:cNvSpPr txBox="1"/>
          <p:nvPr/>
        </p:nvSpPr>
        <p:spPr bwMode="auto">
          <a:xfrm>
            <a:off x="838199" y="2031999"/>
            <a:ext cx="10700469" cy="4237079"/>
          </a:xfrm>
          <a:prstGeom prst="rect">
            <a:avLst/>
          </a:prstGeom>
          <a:noFill/>
        </p:spPr>
        <p:txBody>
          <a:bodyPr wrap="square" rtlCol="0">
            <a:spAutoFit/>
          </a:bodyPr>
          <a:lstStyle/>
          <a:p>
            <a:pPr algn="just">
              <a:defRPr/>
            </a:pPr>
            <a:r>
              <a:rPr lang="de-DE" sz="1600" b="0" i="0" u="none" strike="noStrike" cap="none" spc="0">
                <a:solidFill>
                  <a:schemeClr val="tx1"/>
                </a:solidFill>
                <a:latin typeface="+mn-lt"/>
                <a:ea typeface="+mn-ea"/>
                <a:cs typeface="+mn-cs"/>
              </a:rPr>
              <a:t>Im Kindergarten fällt Leon als sehr lebhafter Junge auf, der häufig in Konfliktsituationen mit anderen Kindern und den Betreuenden gerät. Leon ist ein Einzelkind und lebt bei seiner alleinerziehenden Mutter, die beruflich stark eingespannt ist. Als weitere Bezugsperson hat der Junge ausschließlich seine Großmutter.</a:t>
            </a:r>
            <a:endParaRPr sz="1600"/>
          </a:p>
          <a:p>
            <a:pPr algn="just">
              <a:defRPr/>
            </a:pPr>
            <a:r>
              <a:rPr lang="de-DE" sz="1600" b="0" i="0" u="none" strike="noStrike" cap="none" spc="0">
                <a:solidFill>
                  <a:schemeClr val="tx1"/>
                </a:solidFill>
                <a:latin typeface="+mn-lt"/>
                <a:ea typeface="+mn-ea"/>
                <a:cs typeface="+mn-cs"/>
              </a:rPr>
              <a:t>Leon hat sich zunächst altersgemäß entwickelt und auch sprachlich keine Auffälligkeiten erkennen lassen. Der Junge ist vielseitig interessiert und zeigt vor allem für Sachthemen, besonders technischen Inhalts, eine große Begeisterungsfähigkeit. Seine Merkfähigkeit scheint überdurchschnittlich gut. In Übergangssituationen, bei Veränderungen oder unvorhergesehenen Ereignissen zeigt Leon eine große Verunsicherung bis hin zur Verweigerung, sich auf neue Situationen einzulassen. Sein Spielverhalten ist stark ritualisiert und sein Alltag von Routinen bestimmt. Die Mitarbeitenden des Kindergartens raten der Mutter schließlich, einen Kinder- und Jugendpsychiater aufzusuchen. Dieser stellt nach einer umfassenden Untersuchung die Diagnose „</a:t>
            </a:r>
            <a:r>
              <a:rPr lang="de-DE" sz="1600" b="0" i="0" u="none" strike="noStrike" cap="none" spc="0">
                <a:solidFill>
                  <a:schemeClr val="tx1"/>
                </a:solidFill>
                <a:latin typeface="+mn-lt"/>
                <a:ea typeface="+mn-ea"/>
                <a:cs typeface="+mn-cs"/>
              </a:rPr>
              <a:t>Asperger</a:t>
            </a:r>
            <a:r>
              <a:rPr lang="de-DE" sz="1600" b="0" i="0" u="none" strike="noStrike" cap="none" spc="0">
                <a:solidFill>
                  <a:schemeClr val="tx1"/>
                </a:solidFill>
                <a:latin typeface="+mn-lt"/>
                <a:ea typeface="+mn-ea"/>
                <a:cs typeface="+mn-cs"/>
              </a:rPr>
              <a:t>-Autismus“ bei guter intellektueller Leistungsfähigkeit.</a:t>
            </a:r>
            <a:endParaRPr sz="1600"/>
          </a:p>
          <a:p>
            <a:pPr algn="just">
              <a:defRPr/>
            </a:pPr>
            <a:r>
              <a:rPr lang="de-DE" sz="1600" b="0" i="0" u="none" strike="noStrike" cap="none" spc="0">
                <a:solidFill>
                  <a:schemeClr val="tx1"/>
                </a:solidFill>
                <a:latin typeface="+mn-lt"/>
                <a:ea typeface="+mn-ea"/>
                <a:cs typeface="+mn-cs"/>
              </a:rPr>
              <a:t>Nach einer Zurückstellung wird der Junge in die erste Klasse der Grundschule aufgenommen. In der Grundschulklasse werden die Auffälligkeiten von Leon nach kürzester Zeit schwerwiegender: Seine Aufmerksamkeit und Konzentration scheinen deutlich eingeschränkt. Anweisungen und Aufträge kann er nicht auf Anhieb umsetzen. Sein Arbeitsverhalten ist sehr ich-bezogen, er fordert ständig Rückmeldung und Bestätigung der Grundschullehrkraft ein. Seine soziale Anpassung im Hinblick auf Regeleinhaltung und Konfliktverhalten ist extrem erschwert. Mit zunehmenden Misserfolgen entwickelt Leon eine geringe Frustrationstoleranz, was immer öfter zu heftigen Ausbrüchen führt. Zudem zeigt er im gesamten Schulalltag deutliche ADHS-typische Symptome wie motorische Unruhe, geringes Durchhaltevermögen und plötzliche Zwischenrufe. </a:t>
            </a:r>
            <a:endParaRPr/>
          </a:p>
        </p:txBody>
      </p:sp>
      <p:sp>
        <p:nvSpPr>
          <p:cNvPr id="1473274676" name="Textfeld 5"/>
          <p:cNvSpPr txBox="1"/>
          <p:nvPr/>
        </p:nvSpPr>
        <p:spPr bwMode="auto">
          <a:xfrm>
            <a:off x="5068111" y="6383216"/>
            <a:ext cx="6645276" cy="276999"/>
          </a:xfrm>
          <a:prstGeom prst="rect">
            <a:avLst/>
          </a:prstGeom>
          <a:noFill/>
        </p:spPr>
        <p:txBody>
          <a:bodyPr wrap="square">
            <a:spAutoFit/>
          </a:bodyPr>
          <a:lstStyle/>
          <a:p>
            <a:pPr algn="ctr">
              <a:defRPr/>
            </a:pPr>
            <a:r>
              <a:rPr lang="de-DE" sz="1200"/>
              <a:t>(Entnommen und adaptiert aus: Bayerisches Staatsministerium für Unterricht und Kultus, 2022, S. 110f.)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01591445" name="Titel 1"/>
          <p:cNvSpPr>
            <a:spLocks noGrp="1"/>
          </p:cNvSpPr>
          <p:nvPr>
            <p:ph type="title"/>
          </p:nvPr>
        </p:nvSpPr>
        <p:spPr bwMode="auto"/>
        <p:txBody>
          <a:bodyPr/>
          <a:lstStyle/>
          <a:p>
            <a:pPr>
              <a:defRPr/>
            </a:pPr>
            <a:r>
              <a:rPr lang="de-DE"/>
              <a:t>Fallbeispiel Leon: Audio</a:t>
            </a:r>
            <a:endParaRPr/>
          </a:p>
        </p:txBody>
      </p:sp>
      <p:sp>
        <p:nvSpPr>
          <p:cNvPr id="1052212197" name="Textfeld 4"/>
          <p:cNvSpPr txBox="1"/>
          <p:nvPr/>
        </p:nvSpPr>
        <p:spPr bwMode="auto">
          <a:xfrm>
            <a:off x="4314263" y="5167311"/>
            <a:ext cx="3563471" cy="369332"/>
          </a:xfrm>
          <a:prstGeom prst="rect">
            <a:avLst/>
          </a:prstGeom>
          <a:noFill/>
        </p:spPr>
        <p:txBody>
          <a:bodyPr wrap="square" rtlCol="0">
            <a:spAutoFit/>
          </a:bodyPr>
          <a:lstStyle/>
          <a:p>
            <a:pPr lvl="0">
              <a:defRPr/>
            </a:pPr>
            <a:r>
              <a:rPr lang="de-DE"/>
              <a:t>generiert mit KI-Tools von </a:t>
            </a:r>
            <a:r>
              <a:rPr lang="de-DE"/>
              <a:t>fobizz</a:t>
            </a:r>
            <a:endParaRPr lang="de-DE"/>
          </a:p>
        </p:txBody>
      </p:sp>
      <p:pic>
        <p:nvPicPr>
          <p:cNvPr id="583608296" name="Leon 21.04">
            <a:hlinkClick r:id="" action="ppaction://media"/>
          </p:cNvPr>
          <p:cNvPicPr>
            <a:picLocks noChangeAspect="1" noGrp="1"/>
          </p:cNvPicPr>
          <p:nvPr>
            <p:ph idx="1"/>
            <a:audioFile r:link="rId5"/>
            <p:extLst>
              <p:ext uri="{DAA4B4D4-6D71-4841-9C94-3DE7FCFB9230}">
                <p14:media xmlns:p14="http://schemas.microsoft.com/office/powerpoint/2010/main" r:embed="rId4"/>
              </p:ext>
            </p:extLst>
          </p:nvPr>
        </p:nvPicPr>
        <p:blipFill rotWithShape="1">
          <a:blip r:embed="rId3"/>
          <a:stretch/>
        </p:blipFill>
        <p:spPr bwMode="auto">
          <a:xfrm>
            <a:off x="4655995" y="1988998"/>
            <a:ext cx="2880006" cy="2880000"/>
          </a:xfr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70" fill="hold"/>
                                        <p:tgtEl>
                                          <p:spTgt spid="5836082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8360829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28998982" name="Titel 1"/>
          <p:cNvSpPr>
            <a:spLocks noGrp="1"/>
          </p:cNvSpPr>
          <p:nvPr>
            <p:ph type="title"/>
          </p:nvPr>
        </p:nvSpPr>
        <p:spPr bwMode="auto">
          <a:xfrm>
            <a:off x="838200" y="365125"/>
            <a:ext cx="8979568" cy="1325563"/>
          </a:xfrm>
        </p:spPr>
        <p:txBody>
          <a:bodyPr/>
          <a:lstStyle/>
          <a:p>
            <a:pPr>
              <a:defRPr/>
            </a:pPr>
            <a:r>
              <a:rPr lang="de-DE"/>
              <a:t>Impulsfragen zu Leon</a:t>
            </a:r>
            <a:endParaRPr/>
          </a:p>
        </p:txBody>
      </p:sp>
      <p:pic>
        <p:nvPicPr>
          <p:cNvPr id="1824840883" name="Inhaltsplatzhalter 4"/>
          <p:cNvPicPr>
            <a:picLocks noChangeAspect="1" noGrp="1"/>
          </p:cNvPicPr>
          <p:nvPr>
            <p:ph idx="1"/>
          </p:nvPr>
        </p:nvPicPr>
        <p:blipFill rotWithShape="1">
          <a:blip r:embed="rId3"/>
          <a:stretch/>
        </p:blipFill>
        <p:spPr bwMode="auto">
          <a:xfrm>
            <a:off x="9941162" y="217202"/>
            <a:ext cx="1979485" cy="1058145"/>
          </a:xfrm>
        </p:spPr>
      </p:pic>
      <p:sp>
        <p:nvSpPr>
          <p:cNvPr id="1354099423" name="Textfeld 3"/>
          <p:cNvSpPr txBox="1"/>
          <p:nvPr/>
        </p:nvSpPr>
        <p:spPr bwMode="auto">
          <a:xfrm>
            <a:off x="838200" y="1903530"/>
            <a:ext cx="9176657" cy="3247043"/>
          </a:xfrm>
          <a:prstGeom prst="rect">
            <a:avLst/>
          </a:prstGeom>
          <a:noFill/>
        </p:spPr>
        <p:txBody>
          <a:bodyPr wrap="square" rtlCol="0">
            <a:spAutoFit/>
          </a:bodyPr>
          <a:lstStyle/>
          <a:p>
            <a:pPr marL="285750" lvl="0" indent="-285750">
              <a:spcAft>
                <a:spcPts val="600"/>
              </a:spcAft>
              <a:buFont typeface="Arial"/>
              <a:buChar char="•"/>
              <a:defRPr/>
            </a:pPr>
            <a:r>
              <a:rPr lang="de-DE"/>
              <a:t>Wie kann die Grundschullehrkraft Struktur und Orientierung für Leon im Klassenraum anbieten?</a:t>
            </a:r>
            <a:endParaRPr/>
          </a:p>
          <a:p>
            <a:pPr marL="285750" lvl="0" indent="-285750" algn="just">
              <a:spcAft>
                <a:spcPts val="600"/>
              </a:spcAft>
              <a:buFont typeface="Arial"/>
              <a:buChar char="•"/>
              <a:defRPr/>
            </a:pPr>
            <a:r>
              <a:rPr lang="de-DE"/>
              <a:t>Erkundigen Sie sich nach </a:t>
            </a:r>
            <a:r>
              <a:rPr lang="de-DE"/>
              <a:t>autismus</a:t>
            </a:r>
            <a:r>
              <a:rPr lang="de-DE"/>
              <a:t>-spezifischen Prinzipien und Fördermöglichkeiten. Was war neu und überraschend für Sie?</a:t>
            </a:r>
            <a:endParaRPr/>
          </a:p>
          <a:p>
            <a:pPr marL="285750" lvl="0" indent="-285750" algn="just">
              <a:spcAft>
                <a:spcPts val="600"/>
              </a:spcAft>
              <a:buFont typeface="Arial"/>
              <a:buChar char="•"/>
              <a:defRPr/>
            </a:pPr>
            <a:r>
              <a:rPr lang="de-DE"/>
              <a:t>In welchen Situationen würden Sie dem Schüler Rückmeldung zu seinem Verhalten geben? Was würden Sie besprechen? </a:t>
            </a:r>
            <a:endParaRPr/>
          </a:p>
          <a:p>
            <a:pPr marL="285750" lvl="0" indent="-285750" algn="just">
              <a:spcAft>
                <a:spcPts val="600"/>
              </a:spcAft>
              <a:buFont typeface="Arial"/>
              <a:buChar char="•"/>
              <a:defRPr/>
            </a:pPr>
            <a:r>
              <a:rPr lang="de-DE"/>
              <a:t>Wie könnte die Lehrkraft Leons Interessen im Unterricht berücksichtigen?</a:t>
            </a:r>
            <a:endParaRPr/>
          </a:p>
          <a:p>
            <a:pPr marL="285750" lvl="0" indent="-285750" algn="just">
              <a:spcAft>
                <a:spcPts val="600"/>
              </a:spcAft>
              <a:buFont typeface="Arial"/>
              <a:buChar char="•"/>
              <a:defRPr/>
            </a:pPr>
            <a:r>
              <a:rPr lang="de-DE"/>
              <a:t>Wie können Emotionen im Unterricht thematisiert und im Klassenzimmer visualisiert werden?</a:t>
            </a:r>
            <a:endParaRPr/>
          </a:p>
          <a:p>
            <a:pPr marL="285750" lvl="0" indent="-285750" algn="just">
              <a:spcAft>
                <a:spcPts val="600"/>
              </a:spcAft>
              <a:buFont typeface="Arial"/>
              <a:buChar char="•"/>
              <a:defRPr/>
            </a:pPr>
            <a:r>
              <a:rPr lang="de-DE"/>
              <a:t>Welche Themen würden Sie mit Leons Mutter besprechen und wie würden Sie sie beraten?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02153978" name="Titel 1"/>
          <p:cNvSpPr>
            <a:spLocks noGrp="1"/>
          </p:cNvSpPr>
          <p:nvPr>
            <p:ph type="title"/>
          </p:nvPr>
        </p:nvSpPr>
        <p:spPr bwMode="auto">
          <a:xfrm>
            <a:off x="838200" y="365125"/>
            <a:ext cx="8979568" cy="1325563"/>
          </a:xfrm>
        </p:spPr>
        <p:txBody>
          <a:bodyPr/>
          <a:lstStyle/>
          <a:p>
            <a:pPr>
              <a:defRPr/>
            </a:pPr>
            <a:r>
              <a:rPr lang="de-DE"/>
              <a:t>Ideen für die Praxis (Leon)</a:t>
            </a:r>
            <a:endParaRPr/>
          </a:p>
        </p:txBody>
      </p:sp>
      <p:pic>
        <p:nvPicPr>
          <p:cNvPr id="768638855" name="Inhaltsplatzhalter 4"/>
          <p:cNvPicPr>
            <a:picLocks noChangeAspect="1" noGrp="1"/>
          </p:cNvPicPr>
          <p:nvPr>
            <p:ph idx="1"/>
          </p:nvPr>
        </p:nvPicPr>
        <p:blipFill rotWithShape="1">
          <a:blip r:embed="rId3"/>
          <a:stretch/>
        </p:blipFill>
        <p:spPr bwMode="auto">
          <a:xfrm>
            <a:off x="9941162" y="217202"/>
            <a:ext cx="1979485" cy="1058145"/>
          </a:xfrm>
        </p:spPr>
      </p:pic>
      <p:sp>
        <p:nvSpPr>
          <p:cNvPr id="1158328281" name="Textfeld 3"/>
          <p:cNvSpPr txBox="1"/>
          <p:nvPr/>
        </p:nvSpPr>
        <p:spPr bwMode="auto">
          <a:xfrm>
            <a:off x="838200" y="1533934"/>
            <a:ext cx="10699750" cy="4031873"/>
          </a:xfrm>
          <a:prstGeom prst="rect">
            <a:avLst/>
          </a:prstGeom>
          <a:noFill/>
        </p:spPr>
        <p:txBody>
          <a:bodyPr wrap="square" rtlCol="0">
            <a:spAutoFit/>
          </a:bodyPr>
          <a:lstStyle/>
          <a:p>
            <a:pPr marL="285750" lvl="0" indent="-285750" algn="just">
              <a:buFont typeface="Arial"/>
              <a:buChar char="•"/>
              <a:defRPr/>
            </a:pPr>
            <a:r>
              <a:rPr lang="de-DE" sz="1600"/>
              <a:t>Die Grundschullehrkraft nimmt Kontakt zum Mobilen Sonderpädagogischen Dienst mit Schwerpunkt Autismus auf.</a:t>
            </a:r>
            <a:endParaRPr/>
          </a:p>
          <a:p>
            <a:pPr marL="285750" lvl="0" indent="-285750" algn="just">
              <a:buFont typeface="Arial"/>
              <a:buChar char="•"/>
              <a:defRPr/>
            </a:pPr>
            <a:r>
              <a:rPr lang="de-DE" sz="1600"/>
              <a:t>Auf Leon bezogen wird vereinbart, durch gezielte </a:t>
            </a:r>
            <a:r>
              <a:rPr lang="de-DE" sz="1600"/>
              <a:t>Strukturgebung</a:t>
            </a:r>
            <a:r>
              <a:rPr lang="de-DE" sz="1600"/>
              <a:t> und Ritualisierung für Leon Verlässlichkeit und Sicherheit im Schulalltag zu gewährleisten. Sein Sitzplatz wird gekennzeichnet, den Stundenplan erhält er visualisiert an seinem Arbeitsplatz. </a:t>
            </a:r>
            <a:endParaRPr/>
          </a:p>
          <a:p>
            <a:pPr marL="285750" lvl="0" indent="-285750" algn="just">
              <a:buFont typeface="Arial"/>
              <a:buChar char="•"/>
              <a:defRPr/>
            </a:pPr>
            <a:r>
              <a:rPr lang="de-DE" sz="1600"/>
              <a:t>Nach dem TEACCH-Prinzip</a:t>
            </a:r>
            <a:r>
              <a:rPr lang="de-DE" sz="1600" baseline="30000"/>
              <a:t>1</a:t>
            </a:r>
            <a:r>
              <a:rPr lang="de-DE" sz="1600"/>
              <a:t> werden seine Aufgaben aufbereitet und strukturiert. </a:t>
            </a:r>
            <a:endParaRPr/>
          </a:p>
          <a:p>
            <a:pPr marL="285750" lvl="0" indent="-285750" algn="just">
              <a:buFont typeface="Arial"/>
              <a:buChar char="•"/>
              <a:defRPr/>
            </a:pPr>
            <a:r>
              <a:rPr lang="de-DE" sz="1600"/>
              <a:t>In ruhigen und sachlichen Gesprächen werden problematische Situationen gemeinsam reflektiert. </a:t>
            </a:r>
            <a:endParaRPr/>
          </a:p>
          <a:p>
            <a:pPr marL="285750" lvl="0" indent="-285750" algn="just">
              <a:buFont typeface="Arial"/>
              <a:buChar char="•"/>
              <a:defRPr/>
            </a:pPr>
            <a:r>
              <a:rPr lang="de-DE" sz="1600"/>
              <a:t>Außerdem versucht die Grundschullehrkraft, bei Leon eine Lenkung der Selbstaufmerksamkeit zu erarbeiten und langfristig eine zuverlässige Selbstkontrolle zu erzielen. Sein ausgeprägtes Interesse für Technik wird als Motivationshilfe und auch als Belohnung eingesetzt.</a:t>
            </a:r>
            <a:endParaRPr/>
          </a:p>
          <a:p>
            <a:pPr marL="285750" lvl="0" indent="-285750" algn="just">
              <a:buFont typeface="Arial"/>
              <a:buChar char="•"/>
              <a:defRPr/>
            </a:pPr>
            <a:r>
              <a:rPr lang="de-DE" sz="1600"/>
              <a:t>Die Klassenlehrkraft arbeitet mit der Klasse daran, das Zusammengehörigkeitsgefühl zu stärken und eine wertschätzende Haltung gegenüber der Verschiedenheit von Menschen zu fördern. Durch pädagogische und didaktische Maßnahmen wird ein positives Klassenklima etabliert.</a:t>
            </a:r>
            <a:endParaRPr/>
          </a:p>
          <a:p>
            <a:pPr marL="285750" lvl="0" indent="-285750" algn="just">
              <a:buFont typeface="Arial"/>
              <a:buChar char="•"/>
              <a:defRPr/>
            </a:pPr>
            <a:r>
              <a:rPr lang="de-DE" sz="1600"/>
              <a:t>Damit Leon und seine </a:t>
            </a:r>
            <a:r>
              <a:rPr lang="de-DE" sz="1600"/>
              <a:t>Mitschüler:innen</a:t>
            </a:r>
            <a:r>
              <a:rPr lang="de-DE" sz="1600"/>
              <a:t> Gefühlslagen besser verstehen lernen, wird mit </a:t>
            </a:r>
            <a:r>
              <a:rPr lang="de-DE" sz="1600"/>
              <a:t>Mood</a:t>
            </a:r>
            <a:r>
              <a:rPr lang="de-DE" sz="1600"/>
              <a:t>-Cards gearbeitet, die durch Smileys Gefühlslagen (traurig, fröhlich, genervt, …) visualisieren.</a:t>
            </a:r>
            <a:endParaRPr/>
          </a:p>
          <a:p>
            <a:pPr marL="285750" indent="-285750" algn="just">
              <a:buFont typeface="Arial"/>
              <a:buChar char="•"/>
              <a:defRPr/>
            </a:pPr>
            <a:r>
              <a:rPr lang="de-DE" sz="1600"/>
              <a:t>Zusätzlich wird der Mutter empfohlen, am nächstgelegenen Autismus-Kompetenzzentrum mit Leon ein Sozialkompetenztraining zu besuchen. </a:t>
            </a:r>
            <a:endParaRPr/>
          </a:p>
        </p:txBody>
      </p:sp>
      <p:sp>
        <p:nvSpPr>
          <p:cNvPr id="2108041489" name="Textfeld 5"/>
          <p:cNvSpPr txBox="1"/>
          <p:nvPr/>
        </p:nvSpPr>
        <p:spPr bwMode="auto">
          <a:xfrm>
            <a:off x="838200" y="6509993"/>
            <a:ext cx="9102962" cy="261610"/>
          </a:xfrm>
          <a:prstGeom prst="rect">
            <a:avLst/>
          </a:prstGeom>
          <a:noFill/>
        </p:spPr>
        <p:txBody>
          <a:bodyPr wrap="square">
            <a:spAutoFit/>
          </a:bodyPr>
          <a:lstStyle/>
          <a:p>
            <a:pPr>
              <a:defRPr/>
            </a:pPr>
            <a:r>
              <a:rPr lang="de-DE" sz="1100"/>
              <a:t>1) </a:t>
            </a:r>
            <a:r>
              <a:rPr lang="en-US" sz="1100" b="1" i="1"/>
              <a:t>T</a:t>
            </a:r>
            <a:r>
              <a:rPr lang="en-US" sz="1100" i="1"/>
              <a:t>reatment and </a:t>
            </a:r>
            <a:r>
              <a:rPr lang="en-US" sz="1100" b="1" i="1"/>
              <a:t>E</a:t>
            </a:r>
            <a:r>
              <a:rPr lang="en-US" sz="1100" i="1"/>
              <a:t>ducation of </a:t>
            </a:r>
            <a:r>
              <a:rPr lang="en-US" sz="1100" b="1" i="1"/>
              <a:t>A</a:t>
            </a:r>
            <a:r>
              <a:rPr lang="en-US" sz="1100" i="1"/>
              <a:t>utistic and related </a:t>
            </a:r>
            <a:r>
              <a:rPr lang="en-US" sz="1100" b="1" i="1"/>
              <a:t>C</a:t>
            </a:r>
            <a:r>
              <a:rPr lang="en-US" sz="1100" i="1"/>
              <a:t>ommunication handicapped </a:t>
            </a:r>
            <a:r>
              <a:rPr lang="en-US" sz="1100" b="1" i="1"/>
              <a:t>Ch</a:t>
            </a:r>
            <a:r>
              <a:rPr lang="en-US" sz="1100" i="1"/>
              <a:t>ildren</a:t>
            </a:r>
            <a:endParaRPr lang="de-DE" sz="11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707017" name="Titel 1"/>
          <p:cNvSpPr>
            <a:spLocks noGrp="1"/>
          </p:cNvSpPr>
          <p:nvPr>
            <p:ph type="title"/>
          </p:nvPr>
        </p:nvSpPr>
        <p:spPr bwMode="auto">
          <a:xfrm>
            <a:off x="838200" y="365125"/>
            <a:ext cx="8979568" cy="1325563"/>
          </a:xfrm>
        </p:spPr>
        <p:txBody>
          <a:bodyPr/>
          <a:lstStyle/>
          <a:p>
            <a:pPr>
              <a:defRPr/>
            </a:pPr>
            <a:r>
              <a:rPr lang="de-DE"/>
              <a:t>Allgemeine Impulsfragen</a:t>
            </a:r>
            <a:endParaRPr/>
          </a:p>
        </p:txBody>
      </p:sp>
      <p:pic>
        <p:nvPicPr>
          <p:cNvPr id="294924638" name="Inhaltsplatzhalter 4"/>
          <p:cNvPicPr>
            <a:picLocks noChangeAspect="1" noGrp="1"/>
          </p:cNvPicPr>
          <p:nvPr>
            <p:ph idx="1"/>
          </p:nvPr>
        </p:nvPicPr>
        <p:blipFill rotWithShape="1">
          <a:blip r:embed="rId3"/>
          <a:stretch/>
        </p:blipFill>
        <p:spPr bwMode="auto">
          <a:xfrm>
            <a:off x="9941162" y="217202"/>
            <a:ext cx="1979485" cy="1058145"/>
          </a:xfrm>
        </p:spPr>
      </p:pic>
      <p:sp>
        <p:nvSpPr>
          <p:cNvPr id="585218299"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1696176718" name="Inhaltsplatzhalter 2"/>
          <p:cNvSpPr txBox="1"/>
          <p:nvPr/>
        </p:nvSpPr>
        <p:spPr bwMode="auto">
          <a:xfrm>
            <a:off x="838200" y="1690688"/>
            <a:ext cx="10515600" cy="4351338"/>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Font typeface="Arial"/>
              <a:buNone/>
              <a:defRPr/>
            </a:pPr>
            <a:r>
              <a:rPr lang="de-DE" sz="1400" b="1"/>
              <a:t>Blick auf den/die </a:t>
            </a:r>
            <a:r>
              <a:rPr lang="de-DE" sz="1400" b="1"/>
              <a:t>Schüler:in</a:t>
            </a:r>
            <a:endParaRPr lang="de-DE" sz="1400" b="1"/>
          </a:p>
          <a:p>
            <a:pPr>
              <a:lnSpc>
                <a:spcPct val="100000"/>
              </a:lnSpc>
              <a:spcBef>
                <a:spcPts val="600"/>
              </a:spcBef>
              <a:defRPr/>
            </a:pPr>
            <a:r>
              <a:rPr lang="de-DE" sz="1400"/>
              <a:t>Welche internen und externen Ressourcen bringt der/die </a:t>
            </a:r>
            <a:r>
              <a:rPr lang="de-DE" sz="1400"/>
              <a:t>Schüler:in</a:t>
            </a:r>
            <a:r>
              <a:rPr lang="de-DE" sz="1400"/>
              <a:t> für sich und die Klassengemeinschaft mit?</a:t>
            </a:r>
            <a:endParaRPr lang="de-DE"/>
          </a:p>
          <a:p>
            <a:pPr marL="0" indent="0">
              <a:lnSpc>
                <a:spcPct val="100000"/>
              </a:lnSpc>
              <a:spcBef>
                <a:spcPts val="600"/>
              </a:spcBef>
              <a:buFont typeface="Arial"/>
              <a:buNone/>
              <a:defRPr/>
            </a:pPr>
            <a:r>
              <a:rPr lang="de-DE" sz="1400" b="1"/>
              <a:t>Unterricht</a:t>
            </a:r>
            <a:endParaRPr lang="de-DE"/>
          </a:p>
          <a:p>
            <a:pPr>
              <a:lnSpc>
                <a:spcPct val="100000"/>
              </a:lnSpc>
              <a:spcBef>
                <a:spcPts val="600"/>
              </a:spcBef>
              <a:defRPr/>
            </a:pPr>
            <a:r>
              <a:rPr lang="de-DE" sz="1400"/>
              <a:t>In welchen Phasen des Schultags fühlt sich der/die </a:t>
            </a:r>
            <a:r>
              <a:rPr lang="de-DE" sz="1400"/>
              <a:t>Schüler:in</a:t>
            </a:r>
            <a:r>
              <a:rPr lang="de-DE" sz="1400"/>
              <a:t> wohl und zeigt positive Verhaltensweisen?</a:t>
            </a:r>
            <a:endParaRPr lang="de-DE"/>
          </a:p>
          <a:p>
            <a:pPr>
              <a:lnSpc>
                <a:spcPct val="100000"/>
              </a:lnSpc>
              <a:spcBef>
                <a:spcPts val="600"/>
              </a:spcBef>
              <a:defRPr/>
            </a:pPr>
            <a:r>
              <a:rPr lang="de-DE" sz="1400"/>
              <a:t>Welche Barrieren oder Probleme könnten für den/die </a:t>
            </a:r>
            <a:r>
              <a:rPr lang="de-DE" sz="1400"/>
              <a:t>Schüler:in</a:t>
            </a:r>
            <a:r>
              <a:rPr lang="de-DE" sz="1400"/>
              <a:t> im Unterricht auftreten?</a:t>
            </a:r>
            <a:endParaRPr lang="de-DE"/>
          </a:p>
          <a:p>
            <a:pPr marL="0" indent="0">
              <a:lnSpc>
                <a:spcPct val="100000"/>
              </a:lnSpc>
              <a:spcBef>
                <a:spcPts val="600"/>
              </a:spcBef>
              <a:buFont typeface="Arial"/>
              <a:buNone/>
              <a:defRPr/>
            </a:pPr>
            <a:r>
              <a:rPr lang="de-DE" sz="1400" b="1"/>
              <a:t>Classroom</a:t>
            </a:r>
            <a:r>
              <a:rPr lang="de-DE" sz="1400" b="1"/>
              <a:t>-Management</a:t>
            </a:r>
            <a:endParaRPr lang="de-DE"/>
          </a:p>
          <a:p>
            <a:pPr>
              <a:lnSpc>
                <a:spcPct val="100000"/>
              </a:lnSpc>
              <a:spcBef>
                <a:spcPts val="600"/>
              </a:spcBef>
              <a:defRPr/>
            </a:pPr>
            <a:r>
              <a:rPr lang="de-DE" sz="1400"/>
              <a:t>Welche Elemente des Classroom-Managements wären in der obigen Situation besonders hilfreich?</a:t>
            </a:r>
            <a:endParaRPr lang="de-DE"/>
          </a:p>
          <a:p>
            <a:pPr marL="0" indent="0">
              <a:lnSpc>
                <a:spcPct val="100000"/>
              </a:lnSpc>
              <a:spcBef>
                <a:spcPts val="600"/>
              </a:spcBef>
              <a:buFont typeface="Arial"/>
              <a:buNone/>
              <a:defRPr/>
            </a:pPr>
            <a:r>
              <a:rPr lang="de-DE" sz="1400" b="1"/>
              <a:t>Beobachtung/Diagnostik</a:t>
            </a:r>
            <a:endParaRPr lang="de-DE"/>
          </a:p>
          <a:p>
            <a:pPr>
              <a:lnSpc>
                <a:spcPct val="100000"/>
              </a:lnSpc>
              <a:spcBef>
                <a:spcPts val="600"/>
              </a:spcBef>
              <a:defRPr/>
            </a:pPr>
            <a:r>
              <a:rPr lang="de-DE" sz="1400">
                <a:solidFill>
                  <a:prstClr val="black"/>
                </a:solidFill>
              </a:rPr>
              <a:t>Welche Formen der Diagnose stehen der Lehrkraft zur Verfügung?</a:t>
            </a:r>
            <a:endParaRPr/>
          </a:p>
          <a:p>
            <a:pPr>
              <a:lnSpc>
                <a:spcPct val="100000"/>
              </a:lnSpc>
              <a:spcBef>
                <a:spcPts val="600"/>
              </a:spcBef>
              <a:defRPr/>
            </a:pPr>
            <a:r>
              <a:rPr lang="de-DE" sz="1400"/>
              <a:t>Auf welchen Kompetenzstufen befindet sich der/die </a:t>
            </a:r>
            <a:r>
              <a:rPr lang="de-DE" sz="1400"/>
              <a:t>Schüler:in</a:t>
            </a:r>
            <a:r>
              <a:rPr lang="de-DE" sz="1400"/>
              <a:t>? Wie könnten nächste Fördermaßnahmen aussehen?</a:t>
            </a:r>
            <a:endParaRPr lang="de-DE"/>
          </a:p>
          <a:p>
            <a:pPr marL="0" indent="0">
              <a:lnSpc>
                <a:spcPct val="100000"/>
              </a:lnSpc>
              <a:spcBef>
                <a:spcPts val="600"/>
              </a:spcBef>
              <a:buFont typeface="Arial"/>
              <a:buNone/>
              <a:defRPr/>
            </a:pPr>
            <a:r>
              <a:rPr lang="de-DE" sz="1400" b="1"/>
              <a:t>Lehrkraft-Schüler:in-Beziehung</a:t>
            </a:r>
            <a:endParaRPr lang="de-DE" sz="1400" b="1"/>
          </a:p>
          <a:p>
            <a:pPr>
              <a:lnSpc>
                <a:spcPct val="100000"/>
              </a:lnSpc>
              <a:spcBef>
                <a:spcPts val="600"/>
              </a:spcBef>
              <a:defRPr/>
            </a:pPr>
            <a:r>
              <a:rPr lang="de-DE" sz="1400"/>
              <a:t>Wie könnte die Lehrkraft die Beziehung zu dem/der </a:t>
            </a:r>
            <a:r>
              <a:rPr lang="de-DE" sz="1400"/>
              <a:t>Schüler:in</a:t>
            </a:r>
            <a:r>
              <a:rPr lang="de-DE" sz="1400"/>
              <a:t> stärken?</a:t>
            </a:r>
            <a:endParaRPr lang="de-DE"/>
          </a:p>
          <a:p>
            <a:pPr marL="0" indent="0">
              <a:lnSpc>
                <a:spcPct val="100000"/>
              </a:lnSpc>
              <a:spcBef>
                <a:spcPts val="600"/>
              </a:spcBef>
              <a:buFont typeface="Arial"/>
              <a:buNone/>
              <a:defRPr/>
            </a:pPr>
            <a:r>
              <a:rPr lang="de-DE" sz="1400" b="1"/>
              <a:t>Klassengemeinschaft</a:t>
            </a:r>
            <a:endParaRPr lang="de-DE"/>
          </a:p>
          <a:p>
            <a:pPr>
              <a:lnSpc>
                <a:spcPct val="100000"/>
              </a:lnSpc>
              <a:spcBef>
                <a:spcPts val="600"/>
              </a:spcBef>
              <a:defRPr/>
            </a:pPr>
            <a:r>
              <a:rPr lang="de-DE" sz="1400"/>
              <a:t>Wie kann ein positives Klassenklima gefördert werden?</a:t>
            </a:r>
            <a:endParaRPr lang="de-DE"/>
          </a:p>
          <a:p>
            <a:pPr>
              <a:lnSpc>
                <a:spcPct val="100000"/>
              </a:lnSpc>
              <a:spcBef>
                <a:spcPts val="600"/>
              </a:spcBef>
              <a:defRPr/>
            </a:pPr>
            <a:r>
              <a:rPr lang="de-DE" sz="1400"/>
              <a:t>Wie könnten Lehrkraft und Klasse den/die </a:t>
            </a:r>
            <a:r>
              <a:rPr lang="de-DE" sz="1400"/>
              <a:t>Schüler:in</a:t>
            </a:r>
            <a:r>
              <a:rPr lang="de-DE" sz="1400"/>
              <a:t> unterstützen?</a:t>
            </a:r>
            <a:endParaRPr lang="de-DE"/>
          </a:p>
          <a:p>
            <a:pPr marL="0" indent="0">
              <a:lnSpc>
                <a:spcPct val="100000"/>
              </a:lnSpc>
              <a:spcBef>
                <a:spcPts val="600"/>
              </a:spcBef>
              <a:buFont typeface="Arial"/>
              <a:buNone/>
              <a:defRPr/>
            </a:pPr>
            <a:r>
              <a:rPr lang="de-DE" sz="1400" b="1"/>
              <a:t>Unterstützungssysteme</a:t>
            </a:r>
            <a:endParaRPr lang="de-DE"/>
          </a:p>
          <a:p>
            <a:pPr>
              <a:lnSpc>
                <a:spcPct val="100000"/>
              </a:lnSpc>
              <a:spcBef>
                <a:spcPts val="600"/>
              </a:spcBef>
              <a:defRPr/>
            </a:pPr>
            <a:r>
              <a:rPr lang="de-DE" sz="1400"/>
              <a:t>Welche Unterstützungssysteme könnte die Lehrkraft aktivieren bzw. für den/die </a:t>
            </a:r>
            <a:r>
              <a:rPr lang="de-DE" sz="1400"/>
              <a:t>Schüler:in</a:t>
            </a:r>
            <a:r>
              <a:rPr lang="de-DE" sz="1400"/>
              <a:t> nutzbar machen?</a:t>
            </a: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10736933" name="Titel 1"/>
          <p:cNvSpPr>
            <a:spLocks noGrp="1"/>
          </p:cNvSpPr>
          <p:nvPr>
            <p:ph type="title"/>
          </p:nvPr>
        </p:nvSpPr>
        <p:spPr bwMode="auto">
          <a:xfrm>
            <a:off x="838200" y="365125"/>
            <a:ext cx="8979568" cy="1325563"/>
          </a:xfrm>
        </p:spPr>
        <p:txBody>
          <a:bodyPr>
            <a:normAutofit/>
          </a:bodyPr>
          <a:lstStyle/>
          <a:p>
            <a:pPr>
              <a:defRPr/>
            </a:pPr>
            <a:r>
              <a:rPr lang="de-DE" sz="3600"/>
              <a:t>Allgemeine Impulsfragen – </a:t>
            </a:r>
            <a:br>
              <a:rPr lang="de-DE" sz="3600"/>
            </a:br>
            <a:r>
              <a:rPr lang="de-DE" sz="3600"/>
              <a:t>fachspezifische Antworten (Autismus) – Seite 1</a:t>
            </a:r>
            <a:endParaRPr sz="3600">
              <a:highlight>
                <a:srgbClr val="FFFF00"/>
              </a:highlight>
            </a:endParaRPr>
          </a:p>
        </p:txBody>
      </p:sp>
      <p:pic>
        <p:nvPicPr>
          <p:cNvPr id="1070005305" name="Inhaltsplatzhalter 4"/>
          <p:cNvPicPr>
            <a:picLocks noChangeAspect="1" noGrp="1"/>
          </p:cNvPicPr>
          <p:nvPr>
            <p:ph idx="1"/>
          </p:nvPr>
        </p:nvPicPr>
        <p:blipFill rotWithShape="1">
          <a:blip r:embed="rId3"/>
          <a:stretch/>
        </p:blipFill>
        <p:spPr bwMode="auto">
          <a:xfrm>
            <a:off x="9941162" y="217202"/>
            <a:ext cx="1979485" cy="1058145"/>
          </a:xfrm>
        </p:spPr>
      </p:pic>
      <p:sp>
        <p:nvSpPr>
          <p:cNvPr id="890208571"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507521550" name="Textfeld 5"/>
          <p:cNvSpPr txBox="1"/>
          <p:nvPr/>
        </p:nvSpPr>
        <p:spPr bwMode="auto">
          <a:xfrm>
            <a:off x="1229976" y="1690688"/>
            <a:ext cx="8867775" cy="504753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Blick auf den/die Schüler*in</a:t>
            </a:r>
            <a:endParaRPr/>
          </a:p>
          <a:p>
            <a:pPr marL="285750" lvl="0" indent="-285750">
              <a:buFont typeface="Arial"/>
              <a:buChar char="•"/>
              <a:defRPr/>
            </a:pPr>
            <a:r>
              <a:rPr lang="de-DE" sz="1400">
                <a:solidFill>
                  <a:prstClr val="black"/>
                </a:solidFill>
              </a:rPr>
              <a:t>Neurodivergenz wird häufig verkürzt unter dem Aspekt der Herausforderung wahrgenommen, vielfältige Denkweisen bringen jedoch eine größere Vielfalt an Perspektiven mit sich, die per se weder positiv noch negativ sind. Dies können unkonventionelle und unerwartete Fragen zum Unterrichtsinhalt sein, detailfokussierte Wahrnehmung, ein starker Gerechtigkeits- und Regelsinn u.v.m.</a:t>
            </a:r>
            <a:endParaRPr/>
          </a:p>
          <a:p>
            <a:pPr marL="285750" marR="0" lvl="0" indent="-285750" algn="l" defTabSz="914400">
              <a:lnSpc>
                <a:spcPct val="100000"/>
              </a:lnSpc>
              <a:spcBef>
                <a:spcPts val="0"/>
              </a:spcBef>
              <a:spcAft>
                <a:spcPts val="0"/>
              </a:spcAft>
              <a:buClrTx/>
              <a:buSzTx/>
              <a:buFont typeface="Arial"/>
              <a:buChar char="•"/>
              <a:defRPr/>
            </a:pPr>
            <a:endParaRPr lang="de-DE" sz="140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Unterricht</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Gut strukturierte Arbeitsphasen mit visualisierter Aufgabenstellung sind in der Regel leichter zu bewältigen.</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Routinen und regelhafte Abläufe erleichtern den Fokus und geben Sicherheit im Ablauf. </a:t>
            </a:r>
            <a:endParaRPr/>
          </a:p>
          <a:p>
            <a:pPr marL="285750" marR="0" lvl="0" indent="-285750" algn="l" defTabSz="914400">
              <a:lnSpc>
                <a:spcPct val="100000"/>
              </a:lnSpc>
              <a:spcBef>
                <a:spcPts val="0"/>
              </a:spcBef>
              <a:spcAft>
                <a:spcPts val="0"/>
              </a:spcAft>
              <a:buClrTx/>
              <a:buSzTx/>
              <a:buFont typeface="Arial"/>
              <a:buChar char="•"/>
              <a:defRPr/>
            </a:pPr>
            <a:r>
              <a:rPr lang="de-DE" sz="1400">
                <a:solidFill>
                  <a:prstClr val="black"/>
                </a:solidFill>
                <a:latin typeface="Calibri"/>
                <a:cs typeface="Arial"/>
              </a:rPr>
              <a:t>Schwierigkeiten treten bei nicht-kommunizierten Veränderungen in der Tagesstruktur, unerwartetem Raumwechsel oder Vertretungsunterricht auf. Auch eine laute, unstrukturierte Umgebung verstärkt die Reizüberflutung und kann zu Überforderung führen.</a:t>
            </a:r>
            <a:endParaRPr lang="de-DE" sz="14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Classroom-Management</a:t>
            </a:r>
            <a:endParaRPr/>
          </a:p>
          <a:p>
            <a:pPr marL="285750" lvl="0" indent="-285750">
              <a:buFont typeface="Arial"/>
              <a:buChar char="•"/>
              <a:defRPr/>
            </a:pPr>
            <a:r>
              <a:rPr lang="de-DE" sz="1400">
                <a:solidFill>
                  <a:prstClr val="black"/>
                </a:solidFill>
              </a:rPr>
              <a:t>Classroom-Management schafft Sicherheit und Verlässlichkeit, insofern sind alle Elemente hilfreich</a:t>
            </a:r>
            <a:endParaRPr/>
          </a:p>
          <a:p>
            <a:pPr marL="285750" lvl="0" indent="-285750">
              <a:buFont typeface="Arial"/>
              <a:buChar char="•"/>
              <a:defRPr/>
            </a:pPr>
            <a:r>
              <a:rPr lang="de-DE" sz="1400">
                <a:solidFill>
                  <a:prstClr val="black"/>
                </a:solidFill>
              </a:rPr>
              <a:t>Insbesondere die Strukturierung des Unterrichts und die Regeln der Klasse in den Blick nehmen</a:t>
            </a:r>
            <a:endParaRPr/>
          </a:p>
          <a:p>
            <a:pPr marL="285750" lvl="0" indent="-285750">
              <a:buFont typeface="Arial"/>
              <a:buChar char="•"/>
              <a:defRPr/>
            </a:pPr>
            <a:r>
              <a:rPr lang="de-DE" sz="1400">
                <a:solidFill>
                  <a:prstClr val="black"/>
                </a:solidFill>
              </a:rPr>
              <a:t>Strukturierung nach dem TEACCH-Programm </a:t>
            </a:r>
            <a:r>
              <a:rPr lang="de-DE" sz="1400" baseline="30000">
                <a:solidFill>
                  <a:prstClr val="black"/>
                </a:solidFill>
              </a:rPr>
              <a:t>1</a:t>
            </a:r>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Beobachtung/Diagnose</a:t>
            </a:r>
            <a:endParaRPr/>
          </a:p>
          <a:p>
            <a:pPr marL="285750" lvl="0" indent="-285750">
              <a:buFont typeface="Arial"/>
              <a:buChar char="•"/>
              <a:defRPr/>
            </a:pPr>
            <a:r>
              <a:rPr lang="de-DE" sz="1400">
                <a:solidFill>
                  <a:prstClr val="black"/>
                </a:solidFill>
              </a:rPr>
              <a:t>Eine Autismus-Diagnose wird von Fachärzten erstellt. Anlaufstellen sind zudem die sozialpädiatrischen Zentren in Bayern und die </a:t>
            </a:r>
            <a:r>
              <a:rPr lang="de-DE" sz="1400">
                <a:solidFill>
                  <a:prstClr val="black"/>
                </a:solidFill>
              </a:rPr>
              <a:t>Autismuskompetenzzentren</a:t>
            </a:r>
            <a:r>
              <a:rPr lang="de-DE" sz="1400">
                <a:solidFill>
                  <a:prstClr val="black"/>
                </a:solidFill>
              </a:rPr>
              <a:t> in den Regierungsbezirken.</a:t>
            </a:r>
            <a:endParaRPr lang="de-DE" sz="14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p:txBody>
      </p:sp>
      <p:sp>
        <p:nvSpPr>
          <p:cNvPr id="102535358" name="Textfeld 2"/>
          <p:cNvSpPr txBox="1"/>
          <p:nvPr/>
        </p:nvSpPr>
        <p:spPr bwMode="auto">
          <a:xfrm>
            <a:off x="788067" y="6454942"/>
            <a:ext cx="9751595" cy="261610"/>
          </a:xfrm>
          <a:prstGeom prst="rect">
            <a:avLst/>
          </a:prstGeom>
          <a:noFill/>
        </p:spPr>
        <p:txBody>
          <a:bodyPr wrap="square" rtlCol="0">
            <a:spAutoFit/>
          </a:bodyPr>
          <a:lstStyle/>
          <a:p>
            <a:pPr>
              <a:defRPr/>
            </a:pPr>
            <a:r>
              <a:rPr lang="de-DE" sz="1100"/>
              <a:t>1) </a:t>
            </a:r>
            <a:r>
              <a:rPr lang="en-US" sz="1100" b="1" i="1"/>
              <a:t>T</a:t>
            </a:r>
            <a:r>
              <a:rPr lang="en-US" sz="1100" i="1"/>
              <a:t>reatment and </a:t>
            </a:r>
            <a:r>
              <a:rPr lang="en-US" sz="1100" b="1" i="1"/>
              <a:t>E</a:t>
            </a:r>
            <a:r>
              <a:rPr lang="en-US" sz="1100" i="1"/>
              <a:t>ducation of </a:t>
            </a:r>
            <a:r>
              <a:rPr lang="en-US" sz="1100" b="1" i="1"/>
              <a:t>A</a:t>
            </a:r>
            <a:r>
              <a:rPr lang="en-US" sz="1100" i="1"/>
              <a:t>utistic and related </a:t>
            </a:r>
            <a:r>
              <a:rPr lang="en-US" sz="1100" b="1" i="1"/>
              <a:t>C</a:t>
            </a:r>
            <a:r>
              <a:rPr lang="en-US" sz="1100" i="1"/>
              <a:t>ommunication handicapped </a:t>
            </a:r>
            <a:r>
              <a:rPr lang="en-US" sz="1100" b="1" i="1"/>
              <a:t>Ch</a:t>
            </a:r>
            <a:r>
              <a:rPr lang="en-US" sz="1100" i="1"/>
              <a:t>ildren</a:t>
            </a:r>
            <a:endParaRPr lang="de-DE" sz="11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78299980" name="Titel 1"/>
          <p:cNvSpPr>
            <a:spLocks noGrp="1"/>
          </p:cNvSpPr>
          <p:nvPr>
            <p:ph type="title"/>
          </p:nvPr>
        </p:nvSpPr>
        <p:spPr bwMode="auto">
          <a:xfrm>
            <a:off x="838200" y="365125"/>
            <a:ext cx="8979568" cy="1325563"/>
          </a:xfrm>
        </p:spPr>
        <p:txBody>
          <a:bodyPr>
            <a:noAutofit/>
          </a:bodyPr>
          <a:lstStyle/>
          <a:p>
            <a:pPr>
              <a:defRPr/>
            </a:pPr>
            <a:r>
              <a:rPr lang="de-DE" sz="3600"/>
              <a:t>Allgemeine Impulsfragen – </a:t>
            </a:r>
            <a:br>
              <a:rPr lang="de-DE" sz="3600"/>
            </a:br>
            <a:r>
              <a:rPr lang="de-DE" sz="3600"/>
              <a:t>fachspezifische Antworten (Autismus) – Seite 2</a:t>
            </a:r>
            <a:br>
              <a:rPr lang="de-DE" sz="3600"/>
            </a:br>
            <a:endParaRPr sz="3600">
              <a:highlight>
                <a:srgbClr val="FFFF00"/>
              </a:highlight>
            </a:endParaRPr>
          </a:p>
        </p:txBody>
      </p:sp>
      <p:pic>
        <p:nvPicPr>
          <p:cNvPr id="622411706" name="Inhaltsplatzhalter 4"/>
          <p:cNvPicPr>
            <a:picLocks noChangeAspect="1" noGrp="1"/>
          </p:cNvPicPr>
          <p:nvPr>
            <p:ph idx="1"/>
          </p:nvPr>
        </p:nvPicPr>
        <p:blipFill rotWithShape="1">
          <a:blip r:embed="rId3"/>
          <a:stretch/>
        </p:blipFill>
        <p:spPr bwMode="auto">
          <a:xfrm>
            <a:off x="9941162" y="217202"/>
            <a:ext cx="1979485" cy="1058145"/>
          </a:xfrm>
        </p:spPr>
      </p:pic>
      <p:sp>
        <p:nvSpPr>
          <p:cNvPr id="470838962" name="Textfeld 3"/>
          <p:cNvSpPr txBox="1"/>
          <p:nvPr/>
        </p:nvSpPr>
        <p:spPr bwMode="auto">
          <a:xfrm>
            <a:off x="838200" y="2032000"/>
            <a:ext cx="10699750" cy="646331"/>
          </a:xfrm>
          <a:prstGeom prst="rect">
            <a:avLst/>
          </a:prstGeom>
          <a:noFill/>
        </p:spPr>
        <p:txBody>
          <a:bodyPr wrap="square" rtlCol="0">
            <a:spAutoFit/>
          </a:bodyPr>
          <a:lstStyle/>
          <a:p>
            <a:pPr marL="285750" marR="0" lvl="0" indent="-285750" algn="l" defTabSz="914400">
              <a:lnSpc>
                <a:spcPct val="100000"/>
              </a:lnSpc>
              <a:spcBef>
                <a:spcPts val="0"/>
              </a:spcBef>
              <a:spcAft>
                <a:spcPts val="0"/>
              </a:spcAft>
              <a:buClrTx/>
              <a:buSzTx/>
              <a:buFont typeface="Arial"/>
              <a:buChar char="•"/>
              <a:defRPr/>
            </a:pPr>
            <a:endParaRPr lang="de-DE" sz="1800" b="0" i="0" u="none" strike="noStrike" cap="none" spc="0">
              <a:ln>
                <a:noFill/>
              </a:ln>
              <a:solidFill>
                <a:prstClr val="black"/>
              </a:solidFill>
              <a:latin typeface="Calibri"/>
              <a:cs typeface="Arial"/>
            </a:endParaRPr>
          </a:p>
          <a:p>
            <a:pPr marL="285750" marR="0" lvl="0" indent="-285750" algn="l" defTabSz="914400">
              <a:lnSpc>
                <a:spcPct val="100000"/>
              </a:lnSpc>
              <a:spcBef>
                <a:spcPts val="0"/>
              </a:spcBef>
              <a:spcAft>
                <a:spcPts val="0"/>
              </a:spcAft>
              <a:buClrTx/>
              <a:buSzTx/>
              <a:buFont typeface="Arial"/>
              <a:buChar char="•"/>
              <a:defRPr/>
            </a:pPr>
            <a:endParaRPr sz="1800" b="0" i="0" u="none" strike="noStrike" cap="none" spc="0">
              <a:ln>
                <a:noFill/>
              </a:ln>
              <a:solidFill>
                <a:prstClr val="black"/>
              </a:solidFill>
              <a:latin typeface="Calibri"/>
              <a:cs typeface="Arial"/>
            </a:endParaRPr>
          </a:p>
        </p:txBody>
      </p:sp>
      <p:sp>
        <p:nvSpPr>
          <p:cNvPr id="916021255" name="Textfeld 5"/>
          <p:cNvSpPr txBox="1"/>
          <p:nvPr/>
        </p:nvSpPr>
        <p:spPr bwMode="auto">
          <a:xfrm>
            <a:off x="1062683" y="1302662"/>
            <a:ext cx="9740550" cy="5478423"/>
          </a:xfrm>
          <a:prstGeom prst="rect">
            <a:avLst/>
          </a:prstGeom>
          <a:noFill/>
        </p:spPr>
        <p:txBody>
          <a:bodyPr wrap="square">
            <a:spAutoFit/>
          </a:bodyPr>
          <a:lstStyle/>
          <a:p>
            <a:pPr marL="285750" marR="0" lvl="0" indent="-285750" algn="l" defTabSz="914400">
              <a:lnSpc>
                <a:spcPct val="100000"/>
              </a:lnSpc>
              <a:spcBef>
                <a:spcPts val="0"/>
              </a:spcBef>
              <a:spcAft>
                <a:spcPts val="0"/>
              </a:spcAft>
              <a:buClrTx/>
              <a:buSzTx/>
              <a:buFont typeface="Arial"/>
              <a:buChar char="•"/>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Lehrkraft-Schüler:in-Beziehung</a:t>
            </a:r>
            <a:r>
              <a:rPr lang="de-DE" sz="1400" b="1" i="0" u="none" strike="noStrike" cap="none" spc="0">
                <a:ln>
                  <a:noFill/>
                </a:ln>
                <a:solidFill>
                  <a:prstClr val="black"/>
                </a:solidFill>
                <a:latin typeface="Calibri"/>
                <a:cs typeface="Arial"/>
              </a:rPr>
              <a:t> (LSB)</a:t>
            </a:r>
            <a:endParaRPr/>
          </a:p>
          <a:p>
            <a:pPr marL="285750" lvl="0" indent="-285750">
              <a:buFont typeface="Arial"/>
              <a:buChar char="•"/>
              <a:defRPr/>
            </a:pPr>
            <a:r>
              <a:rPr lang="de-DE" sz="1400">
                <a:solidFill>
                  <a:prstClr val="black"/>
                </a:solidFill>
              </a:rPr>
              <a:t>Die Lehrkraft-Schüler*in-Beziehung gestaltet sich in der Regel anders als bei neurotypischen Schüler:innen. Für die Lehrkraft kann dies ungewohnt und irritierend sein. Beispielsweise wenn Schüler:innen die Emotionen der Lehrkraft nicht/falsch interpretieren können, Informationen nicht oder anders verstanden werden, Reaktionen des/der </a:t>
            </a:r>
            <a:r>
              <a:rPr lang="de-DE" sz="1400">
                <a:solidFill>
                  <a:prstClr val="black"/>
                </a:solidFill>
              </a:rPr>
              <a:t>Schüler:in</a:t>
            </a:r>
            <a:r>
              <a:rPr lang="de-DE" sz="1400">
                <a:solidFill>
                  <a:prstClr val="black"/>
                </a:solidFill>
              </a:rPr>
              <a:t> unerwartet ausfallen. Die Lehrkraft profitiert von einer guten Reflexion der LSB durch Coaching und Supervision. </a:t>
            </a:r>
            <a:endParaRPr/>
          </a:p>
          <a:p>
            <a:pPr marL="285750" lvl="0" indent="-285750">
              <a:buFont typeface="Arial"/>
              <a:buChar char="•"/>
              <a:defRPr/>
            </a:pPr>
            <a:r>
              <a:rPr lang="de-DE" sz="1400">
                <a:solidFill>
                  <a:prstClr val="black"/>
                </a:solidFill>
              </a:rPr>
              <a:t>Für den/die </a:t>
            </a:r>
            <a:r>
              <a:rPr lang="de-DE" sz="1400">
                <a:solidFill>
                  <a:prstClr val="black"/>
                </a:solidFill>
              </a:rPr>
              <a:t>Schüler:in</a:t>
            </a:r>
            <a:r>
              <a:rPr lang="de-DE" sz="1400">
                <a:solidFill>
                  <a:prstClr val="black"/>
                </a:solidFill>
              </a:rPr>
              <a:t> im Autismus-Spektrum ist eine unvoreingenommene Beziehungsaufnahme und emotionale Unterstützung durch die Lehrkraft im gleichen Maße notwendig wie bei den </a:t>
            </a:r>
            <a:r>
              <a:rPr lang="de-DE" sz="1400">
                <a:solidFill>
                  <a:prstClr val="black"/>
                </a:solidFill>
              </a:rPr>
              <a:t>Mitschüler:innen</a:t>
            </a:r>
            <a:r>
              <a:rPr lang="de-DE" sz="1400">
                <a:solidFill>
                  <a:prstClr val="black"/>
                </a:solidFill>
              </a:rPr>
              <a:t>, auch wenn dies nicht (verbal) ausgedrückt wird.</a:t>
            </a:r>
            <a:endParaRPr/>
          </a:p>
          <a:p>
            <a:pPr marL="0" marR="0" lvl="0" indent="0" algn="l" defTabSz="914400">
              <a:lnSpc>
                <a:spcPct val="100000"/>
              </a:lnSpc>
              <a:spcBef>
                <a:spcPts val="0"/>
              </a:spcBef>
              <a:spcAft>
                <a:spcPts val="0"/>
              </a:spcAft>
              <a:buClrTx/>
              <a:buSzTx/>
              <a:buFontTx/>
              <a:buNone/>
              <a:defRPr/>
            </a:pPr>
            <a:endParaRPr lang="de-DE" sz="1400" b="1"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Klassengemeinschaft</a:t>
            </a:r>
            <a:endParaRPr/>
          </a:p>
          <a:p>
            <a:pPr marL="285750" lvl="0" indent="-285750">
              <a:buFont typeface="Arial"/>
              <a:buChar char="•"/>
              <a:defRPr/>
            </a:pPr>
            <a:r>
              <a:rPr lang="de-DE" sz="1400">
                <a:solidFill>
                  <a:prstClr val="black"/>
                </a:solidFill>
              </a:rPr>
              <a:t>Ein positives Klassenklima berücksichtigt die Bedürfnisse der/des </a:t>
            </a:r>
            <a:r>
              <a:rPr lang="de-DE" sz="1400">
                <a:solidFill>
                  <a:prstClr val="black"/>
                </a:solidFill>
              </a:rPr>
              <a:t>Schüler:in</a:t>
            </a:r>
            <a:r>
              <a:rPr lang="de-DE" sz="1400">
                <a:solidFill>
                  <a:prstClr val="black"/>
                </a:solidFill>
              </a:rPr>
              <a:t> mit Autismus ebenso wie die Bedürfnisse der Klasse. Hierfür spielt die Lehrkraft als Vorbild im Umgang mit Autismus eine wichtige Rolle, um Verständnis herzustellen. </a:t>
            </a:r>
            <a:endParaRPr/>
          </a:p>
          <a:p>
            <a:pPr marL="285750" lvl="0" indent="-285750">
              <a:buFont typeface="Arial"/>
              <a:buChar char="•"/>
              <a:defRPr/>
            </a:pPr>
            <a:r>
              <a:rPr lang="de-DE" sz="1400">
                <a:solidFill>
                  <a:prstClr val="black"/>
                </a:solidFill>
              </a:rPr>
              <a:t>In Absprache mit der/dem </a:t>
            </a:r>
            <a:r>
              <a:rPr lang="de-DE" sz="1400">
                <a:solidFill>
                  <a:prstClr val="black"/>
                </a:solidFill>
              </a:rPr>
              <a:t>Schüler:in</a:t>
            </a:r>
            <a:r>
              <a:rPr lang="de-DE" sz="1400">
                <a:solidFill>
                  <a:prstClr val="black"/>
                </a:solidFill>
              </a:rPr>
              <a:t> kann es hilfreich sein, das Thema Autismus mit Unterstützung des Mobilen Sonderpädagogischen Dienstes Autismus (MSD-A) in der Klassengemeinschaft zu thematisieren und gemeinsam Regeln für den respektvollen Umgang zu erarbeiten.</a:t>
            </a:r>
            <a:endParaRPr/>
          </a:p>
          <a:p>
            <a:pPr marL="285750" lvl="0" indent="-285750">
              <a:buFont typeface="Arial"/>
              <a:buChar char="•"/>
              <a:defRPr/>
            </a:pPr>
            <a:r>
              <a:rPr lang="de-DE" sz="1400">
                <a:solidFill>
                  <a:prstClr val="black"/>
                </a:solidFill>
              </a:rPr>
              <a:t>Entlastend ist ein guter Wechsel von gemeinsamen Unterrichtsphasen mit Einzelarbeitsphasen.</a:t>
            </a:r>
            <a:endParaRPr/>
          </a:p>
          <a:p>
            <a:pPr lvl="0">
              <a:defRPr/>
            </a:pPr>
            <a:endParaRPr lang="de-DE" sz="1400" b="0" i="0" u="none" strike="noStrike" cap="none" spc="0">
              <a:ln>
                <a:noFill/>
              </a:ln>
              <a:solidFill>
                <a:prstClr val="black"/>
              </a:solidFill>
              <a:latin typeface="Calibri"/>
              <a:cs typeface="Arial"/>
            </a:endParaRPr>
          </a:p>
          <a:p>
            <a:pPr marL="0" marR="0" lvl="0" indent="0" algn="l" defTabSz="914400">
              <a:lnSpc>
                <a:spcPct val="100000"/>
              </a:lnSpc>
              <a:spcBef>
                <a:spcPts val="0"/>
              </a:spcBef>
              <a:spcAft>
                <a:spcPts val="0"/>
              </a:spcAft>
              <a:buClrTx/>
              <a:buSzTx/>
              <a:buFontTx/>
              <a:buNone/>
              <a:defRPr/>
            </a:pPr>
            <a:r>
              <a:rPr lang="de-DE" sz="1400" b="1" i="0" u="none" strike="noStrike" cap="none" spc="0">
                <a:ln>
                  <a:noFill/>
                </a:ln>
                <a:solidFill>
                  <a:prstClr val="black"/>
                </a:solidFill>
                <a:latin typeface="Calibri"/>
                <a:cs typeface="Arial"/>
              </a:rPr>
              <a:t>Unterstützungssysteme</a:t>
            </a:r>
            <a:endParaRPr/>
          </a:p>
          <a:p>
            <a:pPr marL="285750" lvl="0" indent="-285750">
              <a:buFont typeface="Arial"/>
              <a:buChar char="•"/>
              <a:defRPr/>
            </a:pPr>
            <a:r>
              <a:rPr lang="de-DE" sz="1400">
                <a:solidFill>
                  <a:prstClr val="black"/>
                </a:solidFill>
              </a:rPr>
              <a:t>Der MSD-A dient als erster Ansprechpartner und gibt Hinweise zur Gestaltung des Unterrichts und weitere Unterstützungs-möglichkeiten.</a:t>
            </a:r>
            <a:endParaRPr/>
          </a:p>
          <a:p>
            <a:pPr marL="285750" indent="-285750">
              <a:buFont typeface="Arial"/>
              <a:buChar char="•"/>
              <a:defRPr/>
            </a:pPr>
            <a:r>
              <a:rPr lang="de-DE" sz="1400">
                <a:solidFill>
                  <a:prstClr val="black"/>
                </a:solidFill>
              </a:rPr>
              <a:t>Eine Schulbegleitung kann hilfreich sein, um den/die </a:t>
            </a:r>
            <a:r>
              <a:rPr lang="de-DE" sz="1400">
                <a:solidFill>
                  <a:prstClr val="black"/>
                </a:solidFill>
              </a:rPr>
              <a:t>Schüler:in</a:t>
            </a:r>
            <a:r>
              <a:rPr lang="de-DE" sz="1400">
                <a:solidFill>
                  <a:prstClr val="black"/>
                </a:solidFill>
              </a:rPr>
              <a:t> mit Autismus im Klassenzimmer und Pausensituationen zu unterstützen.</a:t>
            </a:r>
            <a:endParaRPr/>
          </a:p>
          <a:p>
            <a:pPr marL="285750" indent="-285750">
              <a:buFont typeface="Arial"/>
              <a:buChar char="•"/>
              <a:defRPr/>
            </a:pPr>
            <a:r>
              <a:rPr lang="de-DE" sz="1400">
                <a:solidFill>
                  <a:prstClr val="black"/>
                </a:solidFill>
              </a:rPr>
              <a:t>In schulischen Alltagssituationen kann der Unterricht von Schüler:innen mit Autismus sehr herausfordernd sein. Fragen Sie nach allen Formen der Unterstützung, die Ihnen die Schulleitung zur Verfügung stellen kann.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ONLYOFFICE/9.3.1.10</Application>
  <PresentationFormat>On-screen Show (4:3)</PresentationFormat>
  <Paragraphs>0</Paragraphs>
  <Slides>22</Slides>
  <Notes>22</Notes>
  <HiddenSlides>0</HiddenSlides>
  <MMClips>2</MMClips>
  <ScaleCrop>0</ScaleCrop>
  <HeadingPairs>
    <vt:vector size="4" baseType="variant">
      <vt:variant>
        <vt:lpstr>Theme</vt:lpstr>
      </vt:variant>
      <vt:variant>
        <vt:i4>2</vt:i4>
      </vt:variant>
      <vt:variant>
        <vt:lpstr>Slide Titles</vt:lpstr>
      </vt:variant>
      <vt:variant>
        <vt:i4>22</vt:i4>
      </vt:variant>
    </vt:vector>
  </HeadingPairs>
  <TitlesOfParts>
    <vt:vector size="24"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Fallbeispiele</dc:title>
  <dc:creator>Andreas Janka</dc:creator>
  <cp:lastModifiedBy>Julia Mach-Wuerth</cp:lastModifiedBy>
  <cp:revision>86</cp:revision>
  <dcterms:created xsi:type="dcterms:W3CDTF">2025-02-11T15:14:27Z</dcterms:created>
  <dcterms:modified xsi:type="dcterms:W3CDTF">2026-05-19T07:27:35Z</dcterms:modified>
</cp:coreProperties>
</file>